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58" r:id="rId3"/>
    <p:sldId id="459" r:id="rId4"/>
    <p:sldId id="432" r:id="rId5"/>
    <p:sldId id="433" r:id="rId6"/>
    <p:sldId id="467" r:id="rId7"/>
    <p:sldId id="450" r:id="rId8"/>
    <p:sldId id="451" r:id="rId9"/>
    <p:sldId id="442" r:id="rId10"/>
    <p:sldId id="463" r:id="rId11"/>
    <p:sldId id="464" r:id="rId12"/>
    <p:sldId id="444" r:id="rId13"/>
    <p:sldId id="445" r:id="rId14"/>
    <p:sldId id="446" r:id="rId15"/>
    <p:sldId id="447" r:id="rId16"/>
    <p:sldId id="457" r:id="rId17"/>
    <p:sldId id="456" r:id="rId18"/>
    <p:sldId id="414" r:id="rId19"/>
    <p:sldId id="391" r:id="rId20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5F0F"/>
    <a:srgbClr val="00415A"/>
    <a:srgbClr val="F09600"/>
    <a:srgbClr val="E10019"/>
    <a:srgbClr val="960F7D"/>
    <a:srgbClr val="0069B4"/>
    <a:srgbClr val="0096D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7" autoAdjust="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94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626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626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09D358-40CA-4EF0-A40F-0BCEA61C66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473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30775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3" y="4687292"/>
            <a:ext cx="5389239" cy="443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825D78-D7B2-47A6-B393-4D0AB3230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764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57"/>
          <a:stretch>
            <a:fillRect/>
          </a:stretch>
        </p:blipFill>
        <p:spPr bwMode="auto">
          <a:xfrm>
            <a:off x="0" y="0"/>
            <a:ext cx="23399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268538" y="33337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cs-CZ" smtClean="0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844675"/>
            <a:ext cx="7273925" cy="433388"/>
          </a:xfrm>
        </p:spPr>
        <p:txBody>
          <a:bodyPr lIns="0" tIns="0" rIns="0" bIns="0" anchor="t"/>
          <a:lstStyle>
            <a:lvl1pPr>
              <a:defRPr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420938"/>
            <a:ext cx="7273925" cy="10080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258888" y="3357563"/>
            <a:ext cx="7273925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00415A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072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F6594-C647-45AD-BA9C-1CF3B0ADBA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2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77038" y="363538"/>
            <a:ext cx="1838325" cy="55133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58888" y="363538"/>
            <a:ext cx="5365750" cy="55133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EB7DE-5E2D-42E5-A3DB-1D00C5B19B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88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C5F27-39A0-4C8F-9576-7F2E2BA81F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92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1BB91-96AC-410F-869D-77FD63B89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4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58888" y="1916113"/>
            <a:ext cx="3560762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72050" y="1916113"/>
            <a:ext cx="3560763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518ED-1965-4260-A4BA-319D03DE8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85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6D7CA-0009-407C-93E1-A82CC10393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01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05EF6-4859-45EF-AABD-8D38050A1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86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70768-C89A-4D9D-B592-E3E1119588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0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7EE8-99FE-48C8-B636-5CE1A745F9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35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AD335-83B8-4C58-8264-22D56822C5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26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38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5875" y="363538"/>
            <a:ext cx="605948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916113"/>
            <a:ext cx="7273925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69B4"/>
                </a:solidFill>
                <a:latin typeface="+mn-lt"/>
              </a:defRPr>
            </a:lvl1pPr>
          </a:lstStyle>
          <a:p>
            <a:pPr>
              <a:defRPr/>
            </a:pPr>
            <a:fld id="{BB3C77EC-B63B-4F21-8F56-CAD1CC3834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9pPr>
    </p:titleStyle>
    <p:bodyStyle>
      <a:lvl1pPr marL="174625" indent="-1746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415A"/>
          </a:solidFill>
          <a:latin typeface="+mn-lt"/>
          <a:ea typeface="+mn-ea"/>
          <a:cs typeface="+mn-cs"/>
        </a:defRPr>
      </a:lvl1pPr>
      <a:lvl2pPr marL="719138" indent="-18097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2pPr>
      <a:lvl3pPr marL="1165225" indent="-16192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15A"/>
          </a:solidFill>
          <a:latin typeface="+mn-lt"/>
        </a:defRPr>
      </a:lvl3pPr>
      <a:lvl4pPr marL="1611313" indent="-17938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4pPr>
      <a:lvl5pPr marL="2057400" indent="-21748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5pPr>
      <a:lvl6pPr marL="25146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6pPr>
      <a:lvl7pPr marL="29718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7pPr>
      <a:lvl8pPr marL="34290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8pPr>
      <a:lvl9pPr marL="38862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.cz/" TargetMode="External"/><Relationship Id="rId2" Type="http://schemas.openxmlformats.org/officeDocument/2006/relationships/hyperlink" Target="mailto:skarka@t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c.europa.eu/inea/en/news-events/events/horizon-2020-transport-info-day-0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sarju.eu/news/new-call-launched-sesar-exploratory-research" TargetMode="External"/><Relationship Id="rId2" Type="http://schemas.openxmlformats.org/officeDocument/2006/relationships/hyperlink" Target="https://www.cleansky.eu/call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programmes/horizon2020/en/" TargetMode="External"/><Relationship Id="rId2" Type="http://schemas.openxmlformats.org/officeDocument/2006/relationships/hyperlink" Target="https://ec.europa.eu/info/funding-tenders/opportunities/portal/screen/ho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2020.cz/c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187624" y="1340768"/>
            <a:ext cx="7273925" cy="576213"/>
          </a:xfrm>
        </p:spPr>
        <p:txBody>
          <a:bodyPr/>
          <a:lstStyle/>
          <a:p>
            <a:pPr eaLnBrk="1" hangingPunct="1"/>
            <a:r>
              <a:rPr lang="cs-CZ" b="0" dirty="0" smtClean="0"/>
              <a:t>Aktuální výzvy priorit doprava a baterie a rok 2020</a:t>
            </a:r>
          </a:p>
        </p:txBody>
      </p:sp>
      <p:sp>
        <p:nvSpPr>
          <p:cNvPr id="3075" name="Rectangle 68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420938"/>
            <a:ext cx="7416800" cy="3529012"/>
          </a:xfrm>
        </p:spPr>
        <p:txBody>
          <a:bodyPr/>
          <a:lstStyle/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Ing. Martin Škarka  </a:t>
            </a:r>
          </a:p>
          <a:p>
            <a:pPr eaLnBrk="1" hangingPunct="1"/>
            <a:r>
              <a:rPr lang="cs-CZ" sz="1600" dirty="0" smtClean="0"/>
              <a:t>e-mail: </a:t>
            </a:r>
            <a:r>
              <a:rPr lang="cs-CZ" sz="1600" dirty="0" smtClean="0">
                <a:hlinkClick r:id="rId2"/>
              </a:rPr>
              <a:t>skarka@tc.cz</a:t>
            </a:r>
            <a:r>
              <a:rPr lang="cs-CZ" sz="1600" dirty="0" smtClean="0"/>
              <a:t> </a:t>
            </a:r>
          </a:p>
          <a:p>
            <a:pPr eaLnBrk="1" hangingPunct="1"/>
            <a:r>
              <a:rPr lang="cs-CZ" sz="1600" dirty="0" smtClean="0"/>
              <a:t>Tel.: 234 006 113</a:t>
            </a:r>
          </a:p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Technologické centrum AV ČR</a:t>
            </a:r>
          </a:p>
          <a:p>
            <a:pPr eaLnBrk="1" hangingPunct="1"/>
            <a:r>
              <a:rPr lang="cs-CZ" sz="1600" dirty="0" smtClean="0"/>
              <a:t>Ve Struhách 27 </a:t>
            </a:r>
          </a:p>
          <a:p>
            <a:pPr eaLnBrk="1" hangingPunct="1"/>
            <a:r>
              <a:rPr lang="cs-CZ" sz="1600" dirty="0" smtClean="0"/>
              <a:t>160 00 Praha 6</a:t>
            </a:r>
          </a:p>
          <a:p>
            <a:pPr eaLnBrk="1" hangingPunct="1"/>
            <a:r>
              <a:rPr lang="cs-CZ" sz="1600" dirty="0" smtClean="0">
                <a:hlinkClick r:id="rId3"/>
              </a:rPr>
              <a:t>www.tc.cz</a:t>
            </a:r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Praha 5.11.2019</a:t>
            </a:r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10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 </a:t>
            </a:r>
            <a:r>
              <a:rPr lang="cs-CZ" dirty="0" smtClean="0"/>
              <a:t>jednostupňová</a:t>
            </a:r>
            <a:r>
              <a:rPr lang="cs-CZ" b="0" dirty="0" smtClean="0"/>
              <a:t> </a:t>
            </a:r>
            <a:r>
              <a:rPr lang="cs-CZ" b="0" dirty="0"/>
              <a:t>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 smtClean="0">
                <a:solidFill>
                  <a:srgbClr val="FF0000"/>
                </a:solidFill>
              </a:rPr>
              <a:t>Growth</a:t>
            </a: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</a:t>
            </a:r>
            <a:r>
              <a:rPr lang="cs-CZ" sz="1600" i="1" dirty="0"/>
              <a:t> </a:t>
            </a:r>
            <a:r>
              <a:rPr lang="en-US" sz="1600" i="1" dirty="0" smtClean="0"/>
              <a:t>2</a:t>
            </a:r>
            <a:r>
              <a:rPr lang="en-US" sz="1600" i="1" dirty="0"/>
              <a:t>. </a:t>
            </a:r>
            <a:r>
              <a:rPr lang="en-US" sz="1600" b="1" i="1" dirty="0"/>
              <a:t>SAFE</a:t>
            </a:r>
            <a:r>
              <a:rPr lang="en-US" sz="1600" i="1" dirty="0"/>
              <a:t>, INTEGRATED AND RESILIENT TRANSPORT SYSTEMS 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MG-2-10-2020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Enhancing coordination between Member States' actions in the area of infrastructure research with a particular focus on biodiversity and </a:t>
            </a:r>
            <a:r>
              <a:rPr lang="en-US" sz="1600" b="1" dirty="0"/>
              <a:t>ameliorating environmental impacts</a:t>
            </a:r>
            <a:r>
              <a:rPr lang="en-US" sz="1600" dirty="0"/>
              <a:t> and full automated infrastructure upgrade and </a:t>
            </a:r>
            <a:r>
              <a:rPr lang="en-US" sz="1600" dirty="0" smtClean="0"/>
              <a:t>maintenance</a:t>
            </a:r>
            <a:r>
              <a:rPr lang="cs-CZ" sz="1600" dirty="0" smtClean="0"/>
              <a:t> (3)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en-US" sz="1600" dirty="0" smtClean="0"/>
              <a:t>MG-2-13-2020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Coordination and support for an integrated </a:t>
            </a:r>
            <a:r>
              <a:rPr lang="en-US" sz="1600" b="1" dirty="0"/>
              <a:t>freight</a:t>
            </a:r>
            <a:r>
              <a:rPr lang="en-US" sz="1600" dirty="0"/>
              <a:t> transport and logistics </a:t>
            </a:r>
            <a:r>
              <a:rPr lang="en-US" sz="1600" dirty="0" err="1" smtClean="0"/>
              <a:t>systém</a:t>
            </a:r>
            <a:r>
              <a:rPr lang="cs-CZ" sz="1600" dirty="0" smtClean="0"/>
              <a:t> (1)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MG-2-14-2020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The effects of automation on the transport </a:t>
            </a:r>
            <a:r>
              <a:rPr lang="en-US" sz="1600" b="1" dirty="0" err="1"/>
              <a:t>labour</a:t>
            </a:r>
            <a:r>
              <a:rPr lang="en-US" sz="1600" b="1" dirty="0"/>
              <a:t> force</a:t>
            </a:r>
            <a:r>
              <a:rPr lang="en-US" sz="1600" dirty="0"/>
              <a:t>, future working conditions and skills requirements </a:t>
            </a:r>
            <a:r>
              <a:rPr lang="cs-CZ" sz="1600" dirty="0" smtClean="0"/>
              <a:t>(2,5)</a:t>
            </a: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08470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11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 </a:t>
            </a:r>
            <a:r>
              <a:rPr lang="cs-CZ" dirty="0" smtClean="0"/>
              <a:t>jednostupňová</a:t>
            </a:r>
            <a:r>
              <a:rPr lang="cs-CZ" b="0" dirty="0" smtClean="0"/>
              <a:t> </a:t>
            </a:r>
            <a:r>
              <a:rPr lang="cs-CZ" b="0" dirty="0"/>
              <a:t>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 smtClean="0">
                <a:solidFill>
                  <a:srgbClr val="FF0000"/>
                </a:solidFill>
              </a:rPr>
              <a:t>Growth</a:t>
            </a: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</a:t>
            </a:r>
            <a:r>
              <a:rPr lang="cs-CZ" sz="1600" i="1" dirty="0"/>
              <a:t> </a:t>
            </a:r>
            <a:r>
              <a:rPr lang="en-US" sz="1600" i="1" dirty="0"/>
              <a:t>3. GLOBAL </a:t>
            </a:r>
            <a:r>
              <a:rPr lang="en-US" sz="1600" b="1" i="1" dirty="0"/>
              <a:t>LEADERSHIP</a:t>
            </a:r>
            <a:r>
              <a:rPr lang="en-US" sz="1600" i="1" dirty="0"/>
              <a:t> AND COMPETITIVENESS</a:t>
            </a:r>
            <a:r>
              <a:rPr lang="en-US" sz="1600" i="1" dirty="0" smtClean="0"/>
              <a:t> 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MG-3-4-2020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Innovative electric network architectures and systems, </a:t>
            </a:r>
            <a:r>
              <a:rPr lang="en-US" sz="1600" dirty="0" err="1"/>
              <a:t>optimising</a:t>
            </a:r>
            <a:r>
              <a:rPr lang="en-US" sz="1600" dirty="0"/>
              <a:t> global energy, electrical power, data and communication for </a:t>
            </a:r>
            <a:r>
              <a:rPr lang="en-US" sz="1600" b="1" dirty="0" smtClean="0"/>
              <a:t>aviation</a:t>
            </a:r>
            <a:r>
              <a:rPr lang="cs-CZ" sz="1600" b="1" dirty="0" smtClean="0"/>
              <a:t> </a:t>
            </a:r>
            <a:r>
              <a:rPr lang="cs-CZ" sz="1600" dirty="0" smtClean="0"/>
              <a:t>(10)</a:t>
            </a: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MG-3-5-2020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Next generation multifunctional and intelligent</a:t>
            </a:r>
            <a:r>
              <a:rPr lang="en-US" sz="1600" b="1" dirty="0"/>
              <a:t> airframe </a:t>
            </a:r>
            <a:r>
              <a:rPr lang="en-US" sz="1600" dirty="0"/>
              <a:t>and engine parts, with emphasis on manufacturing, maintenance and recycling </a:t>
            </a:r>
            <a:r>
              <a:rPr lang="cs-CZ" sz="1600" dirty="0" smtClean="0"/>
              <a:t>(15)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MG-3-6-2020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Towards sustainable </a:t>
            </a:r>
            <a:r>
              <a:rPr lang="en-US" sz="1600" b="1" dirty="0"/>
              <a:t>urban air </a:t>
            </a:r>
            <a:r>
              <a:rPr lang="en-US" sz="1600" b="1" dirty="0" smtClean="0"/>
              <a:t>mobility</a:t>
            </a:r>
            <a:r>
              <a:rPr lang="cs-CZ" sz="1600" b="1" dirty="0" smtClean="0"/>
              <a:t> </a:t>
            </a:r>
            <a:r>
              <a:rPr lang="cs-CZ" sz="1600" dirty="0" smtClean="0"/>
              <a:t>(15)</a:t>
            </a:r>
            <a:endParaRPr lang="cs-CZ" sz="1600" b="1" dirty="0" smtClean="0"/>
          </a:p>
          <a:p>
            <a:pPr marL="0" indent="0">
              <a:buNone/>
            </a:pPr>
            <a:endParaRPr lang="cs-CZ" sz="1600" b="1" i="1" dirty="0"/>
          </a:p>
          <a:p>
            <a:pPr marL="0" indent="0">
              <a:buNone/>
            </a:pPr>
            <a:r>
              <a:rPr lang="en-US" sz="1600" dirty="0" smtClean="0"/>
              <a:t>MG-3-7-2020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Improved Production and Maintenance Processes in </a:t>
            </a:r>
            <a:r>
              <a:rPr lang="en-US" sz="1600" b="1" dirty="0" smtClean="0"/>
              <a:t>Shipyards</a:t>
            </a:r>
            <a:r>
              <a:rPr lang="cs-CZ" sz="1600" b="1" dirty="0" smtClean="0"/>
              <a:t> </a:t>
            </a:r>
            <a:r>
              <a:rPr lang="cs-CZ" sz="1600" dirty="0" smtClean="0"/>
              <a:t>(15)</a:t>
            </a:r>
            <a:endParaRPr lang="cs-CZ" sz="1600" b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MG-3-8-2020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'First of a Kind' </a:t>
            </a:r>
            <a:r>
              <a:rPr lang="en-US" sz="1600" b="1" dirty="0"/>
              <a:t>solutions for sustainable transport </a:t>
            </a:r>
            <a:r>
              <a:rPr lang="en-US" sz="1600" dirty="0"/>
              <a:t>and mobility: EU initiative for accelerating EU-wide market access, scale up and </a:t>
            </a:r>
            <a:r>
              <a:rPr lang="en-US" sz="1600" dirty="0" err="1"/>
              <a:t>derisking</a:t>
            </a:r>
            <a:r>
              <a:rPr lang="en-US" sz="1600" dirty="0"/>
              <a:t> </a:t>
            </a:r>
            <a:r>
              <a:rPr lang="cs-CZ" sz="1600" dirty="0" smtClean="0"/>
              <a:t>(1,5)</a:t>
            </a:r>
            <a:endParaRPr lang="cs-CZ" sz="1600" i="1" dirty="0" smtClean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r>
              <a:rPr lang="cs-CZ" sz="1600" dirty="0" smtClean="0"/>
              <a:t>  </a:t>
            </a:r>
            <a:r>
              <a:rPr lang="en-US" sz="1600" i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2946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12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 </a:t>
            </a:r>
            <a:r>
              <a:rPr lang="cs-CZ" dirty="0" smtClean="0"/>
              <a:t>jednostupňová</a:t>
            </a:r>
            <a:r>
              <a:rPr lang="cs-CZ" b="0" dirty="0" smtClean="0"/>
              <a:t> </a:t>
            </a:r>
            <a:r>
              <a:rPr lang="cs-CZ" b="0" dirty="0"/>
              <a:t>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 smtClean="0">
                <a:solidFill>
                  <a:srgbClr val="FF0000"/>
                </a:solidFill>
              </a:rPr>
              <a:t>Growth</a:t>
            </a: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</a:t>
            </a:r>
            <a:r>
              <a:rPr lang="cs-CZ" sz="1600" i="1" dirty="0"/>
              <a:t> </a:t>
            </a:r>
            <a:r>
              <a:rPr lang="en-US" sz="1600" i="1" dirty="0" smtClean="0"/>
              <a:t>4</a:t>
            </a:r>
            <a:r>
              <a:rPr lang="en-US" sz="1600" i="1" dirty="0"/>
              <a:t>.</a:t>
            </a:r>
            <a:r>
              <a:rPr lang="en-US" sz="1600" b="1" i="1" dirty="0"/>
              <a:t> ACCOUNTING </a:t>
            </a:r>
            <a:r>
              <a:rPr lang="en-US" sz="1600" i="1" dirty="0"/>
              <a:t>FOR THE PEOPLE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MG-4-7-2020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 err="1"/>
              <a:t>Digitalisation</a:t>
            </a:r>
            <a:r>
              <a:rPr lang="en-US" sz="1600" dirty="0"/>
              <a:t> of the transport system: </a:t>
            </a:r>
            <a:r>
              <a:rPr lang="en-US" sz="1600" b="1" dirty="0"/>
              <a:t>data sharing </a:t>
            </a:r>
            <a:r>
              <a:rPr lang="cs-CZ" sz="1600" dirty="0" smtClean="0"/>
              <a:t>(4)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MG-4-8-2020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Advanced research </a:t>
            </a:r>
            <a:r>
              <a:rPr lang="en-US" sz="1600" b="1" dirty="0"/>
              <a:t>methods</a:t>
            </a:r>
            <a:r>
              <a:rPr lang="en-US" sz="1600" dirty="0"/>
              <a:t> and tools in support of transport/mobility researchers, </a:t>
            </a:r>
            <a:r>
              <a:rPr lang="en-US" sz="1600" b="1" dirty="0"/>
              <a:t>planners</a:t>
            </a:r>
            <a:r>
              <a:rPr lang="en-US" sz="1600" dirty="0"/>
              <a:t> and policy </a:t>
            </a:r>
            <a:r>
              <a:rPr lang="en-US" sz="1600" dirty="0" smtClean="0"/>
              <a:t>makers</a:t>
            </a:r>
            <a:r>
              <a:rPr lang="cs-CZ" sz="1600" dirty="0" smtClean="0"/>
              <a:t> (3)</a:t>
            </a: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MG-4-9-2020</a:t>
            </a:r>
            <a:r>
              <a:rPr lang="cs-CZ" sz="1600" dirty="0" smtClean="0"/>
              <a:t> (RIA -LS)</a:t>
            </a:r>
            <a:r>
              <a:rPr lang="en-US" sz="1600" dirty="0" smtClean="0"/>
              <a:t>: </a:t>
            </a:r>
            <a:r>
              <a:rPr lang="en-US" sz="1600" dirty="0"/>
              <a:t>The European </a:t>
            </a:r>
            <a:r>
              <a:rPr lang="en-US" sz="1600" b="1" dirty="0"/>
              <a:t>mobility culture </a:t>
            </a:r>
            <a:r>
              <a:rPr lang="en-US" sz="1600" dirty="0"/>
              <a:t>of </a:t>
            </a:r>
            <a:r>
              <a:rPr lang="en-US" sz="1600" b="1" dirty="0"/>
              <a:t>tomorrow</a:t>
            </a:r>
            <a:r>
              <a:rPr lang="en-US" sz="1600" dirty="0"/>
              <a:t>: Reinventing the wheel</a:t>
            </a:r>
            <a:r>
              <a:rPr lang="en-US" sz="1600" dirty="0" smtClean="0"/>
              <a:t>?</a:t>
            </a:r>
            <a:r>
              <a:rPr lang="cs-CZ" sz="1600" dirty="0" smtClean="0"/>
              <a:t> (1)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MG-4-10-2020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Improving impact and broadening </a:t>
            </a:r>
            <a:r>
              <a:rPr lang="en-US" sz="1600" b="1" dirty="0"/>
              <a:t>stakeholder engagement </a:t>
            </a:r>
            <a:r>
              <a:rPr lang="en-US" sz="1600" dirty="0"/>
              <a:t>in support of transport research and </a:t>
            </a:r>
            <a:r>
              <a:rPr lang="en-US" sz="1600" dirty="0" smtClean="0"/>
              <a:t>innovation</a:t>
            </a:r>
            <a:r>
              <a:rPr lang="cs-CZ" sz="1600" dirty="0" smtClean="0"/>
              <a:t> (4)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cs-CZ" sz="1600" dirty="0" smtClean="0"/>
              <a:t>  </a:t>
            </a:r>
            <a:r>
              <a:rPr lang="en-US" sz="1600" i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10247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13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</a:t>
            </a:r>
            <a:r>
              <a:rPr lang="cs-CZ" dirty="0"/>
              <a:t> </a:t>
            </a:r>
            <a:r>
              <a:rPr lang="cs-CZ" dirty="0" smtClean="0"/>
              <a:t>jednostupňová </a:t>
            </a:r>
            <a:r>
              <a:rPr lang="cs-CZ" b="0" dirty="0"/>
              <a:t>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 smtClean="0">
                <a:solidFill>
                  <a:srgbClr val="FF0000"/>
                </a:solidFill>
              </a:rPr>
              <a:t>Growth</a:t>
            </a: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</a:t>
            </a:r>
            <a:r>
              <a:rPr lang="cs-CZ" sz="1600" i="1" dirty="0"/>
              <a:t> </a:t>
            </a:r>
            <a:r>
              <a:rPr lang="en-US" sz="1600" b="1" i="1" dirty="0" smtClean="0"/>
              <a:t>BLUE </a:t>
            </a:r>
            <a:r>
              <a:rPr lang="en-US" sz="1600" b="1" i="1" dirty="0"/>
              <a:t>GROWTH </a:t>
            </a:r>
            <a:endParaRPr lang="cs-CZ" sz="1600" b="1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MG-BG-03-2020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b="1" dirty="0"/>
              <a:t>Under water noise </a:t>
            </a:r>
            <a:r>
              <a:rPr lang="en-US" sz="1600" dirty="0"/>
              <a:t>mitigation and environmental </a:t>
            </a:r>
            <a:r>
              <a:rPr lang="en-US" sz="1600" dirty="0" smtClean="0"/>
              <a:t>impact</a:t>
            </a:r>
            <a:r>
              <a:rPr lang="cs-CZ" sz="1600" dirty="0" smtClean="0"/>
              <a:t> (8)</a:t>
            </a:r>
            <a:endParaRPr lang="cs-CZ" sz="1600" i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dirty="0" smtClean="0"/>
              <a:t> </a:t>
            </a:r>
            <a:r>
              <a:rPr lang="en-US" sz="1600" i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48919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14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841326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 </a:t>
            </a:r>
            <a:r>
              <a:rPr lang="cs-CZ" dirty="0"/>
              <a:t>jednostupňová</a:t>
            </a:r>
            <a:r>
              <a:rPr lang="cs-CZ" b="0" dirty="0"/>
              <a:t> výzva </a:t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en-US" b="0" dirty="0" err="1" smtClean="0"/>
              <a:t>Digitising</a:t>
            </a:r>
            <a:r>
              <a:rPr lang="en-US" b="0" dirty="0" smtClean="0"/>
              <a:t> </a:t>
            </a:r>
            <a:r>
              <a:rPr lang="en-US" b="0" dirty="0"/>
              <a:t>and Transforming European Industry and</a:t>
            </a:r>
            <a:r>
              <a:rPr lang="cs-CZ" b="0" dirty="0"/>
              <a:t> </a:t>
            </a:r>
            <a:r>
              <a:rPr lang="en-US" b="0" dirty="0"/>
              <a:t>Services: </a:t>
            </a:r>
            <a:r>
              <a:rPr lang="cs-CZ" b="0" dirty="0"/>
              <a:t/>
            </a:r>
            <a:br>
              <a:rPr lang="cs-CZ" b="0" dirty="0"/>
            </a:br>
            <a:r>
              <a:rPr lang="en-US" b="0" dirty="0">
                <a:solidFill>
                  <a:srgbClr val="7030A0"/>
                </a:solidFill>
              </a:rPr>
              <a:t>Automated Road </a:t>
            </a:r>
            <a:r>
              <a:rPr lang="en-US" b="0" dirty="0" err="1">
                <a:solidFill>
                  <a:srgbClr val="7030A0"/>
                </a:solidFill>
              </a:rPr>
              <a:t>Transpo</a:t>
            </a:r>
            <a:r>
              <a:rPr lang="cs-CZ" b="0" dirty="0" err="1">
                <a:solidFill>
                  <a:srgbClr val="7030A0"/>
                </a:solidFill>
              </a:rPr>
              <a:t>rt</a:t>
            </a:r>
            <a:r>
              <a:rPr lang="cs-CZ" b="0" dirty="0">
                <a:solidFill>
                  <a:srgbClr val="7030A0"/>
                </a:solidFill>
              </a:rPr>
              <a:t> </a:t>
            </a:r>
            <a:endParaRPr lang="cs-CZ" b="0" dirty="0" smtClean="0">
              <a:solidFill>
                <a:srgbClr val="7030A0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564904"/>
            <a:ext cx="8928992" cy="4149080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en-US" sz="1600" dirty="0" smtClean="0"/>
              <a:t>DT-ART-05-2020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Efficient and safe connected and </a:t>
            </a:r>
            <a:r>
              <a:rPr lang="en-US" sz="1600" b="1" dirty="0"/>
              <a:t>automated heavy-duty vehicles</a:t>
            </a:r>
            <a:r>
              <a:rPr lang="en-US" sz="1600" dirty="0"/>
              <a:t> in real logistics operations </a:t>
            </a:r>
            <a:r>
              <a:rPr lang="cs-CZ" sz="1600" dirty="0" smtClean="0"/>
              <a:t>(20)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DT-ART-06-2020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Large-scale, cross-border demonstration of connected and </a:t>
            </a:r>
            <a:r>
              <a:rPr lang="en-US" sz="1600" b="1" dirty="0"/>
              <a:t>highly automated driving functions </a:t>
            </a:r>
            <a:r>
              <a:rPr lang="en-US" sz="1600" dirty="0"/>
              <a:t>for passenger </a:t>
            </a:r>
            <a:r>
              <a:rPr lang="en-US" sz="1600" b="1" dirty="0"/>
              <a:t>cars</a:t>
            </a:r>
            <a:r>
              <a:rPr lang="en-US" sz="1600" dirty="0"/>
              <a:t> </a:t>
            </a:r>
            <a:r>
              <a:rPr lang="cs-CZ" sz="1600" dirty="0" smtClean="0"/>
              <a:t>(30)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  </a:t>
            </a:r>
            <a:r>
              <a:rPr lang="en-US" sz="1600" i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1621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15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/>
              <a:t>Připravovaná </a:t>
            </a:r>
            <a:r>
              <a:rPr lang="cs-CZ" dirty="0"/>
              <a:t>jednostupňová</a:t>
            </a:r>
            <a:r>
              <a:rPr lang="cs-CZ" b="0" dirty="0"/>
              <a:t> výzva </a:t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en-US" b="0" dirty="0" smtClean="0"/>
              <a:t>Building </a:t>
            </a:r>
            <a:r>
              <a:rPr lang="en-US" b="0" dirty="0"/>
              <a:t>a low-carbon, climate resilient future: </a:t>
            </a:r>
            <a:r>
              <a:rPr lang="en-US" b="0" dirty="0">
                <a:solidFill>
                  <a:srgbClr val="00B050"/>
                </a:solidFill>
              </a:rPr>
              <a:t>Green Vehicles </a:t>
            </a:r>
            <a:endParaRPr lang="cs-CZ" b="0" dirty="0" smtClean="0">
              <a:solidFill>
                <a:srgbClr val="00B050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</a:t>
            </a:r>
            <a:r>
              <a:rPr lang="en-US" sz="1600" dirty="0" err="1" smtClean="0"/>
              <a:t>GV</a:t>
            </a:r>
            <a:r>
              <a:rPr lang="en-US" sz="1600" dirty="0" smtClean="0"/>
              <a:t>-06-2020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Advanced </a:t>
            </a:r>
            <a:r>
              <a:rPr lang="en-US" sz="1600" b="1" dirty="0"/>
              <a:t>light materials </a:t>
            </a:r>
            <a:r>
              <a:rPr lang="en-US" sz="1600" dirty="0"/>
              <a:t>and their production processes for automotive </a:t>
            </a:r>
            <a:r>
              <a:rPr lang="en-US" sz="1600" dirty="0" smtClean="0"/>
              <a:t>applications</a:t>
            </a:r>
            <a:r>
              <a:rPr lang="cs-CZ" sz="1600" dirty="0" smtClean="0"/>
              <a:t> (24)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en-US" sz="1600" dirty="0" smtClean="0"/>
              <a:t>LC-</a:t>
            </a:r>
            <a:r>
              <a:rPr lang="en-US" sz="1600" dirty="0" err="1" smtClean="0"/>
              <a:t>GV</a:t>
            </a:r>
            <a:r>
              <a:rPr lang="en-US" sz="1600" dirty="0" smtClean="0"/>
              <a:t>-07-2020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Reducing the </a:t>
            </a:r>
            <a:r>
              <a:rPr lang="en-US" sz="1600" b="1" dirty="0"/>
              <a:t>environmental impact </a:t>
            </a:r>
            <a:r>
              <a:rPr lang="en-US" sz="1600" dirty="0"/>
              <a:t>of </a:t>
            </a:r>
            <a:r>
              <a:rPr lang="en-US" sz="1600" b="1" dirty="0"/>
              <a:t>hybrid light duty </a:t>
            </a:r>
            <a:r>
              <a:rPr lang="en-US" sz="1600" dirty="0" smtClean="0"/>
              <a:t>vehicles</a:t>
            </a:r>
            <a:r>
              <a:rPr lang="cs-CZ" sz="1600" dirty="0" smtClean="0"/>
              <a:t> (5)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</a:t>
            </a:r>
            <a:r>
              <a:rPr lang="en-US" sz="1600" dirty="0" err="1" smtClean="0"/>
              <a:t>GV</a:t>
            </a:r>
            <a:r>
              <a:rPr lang="en-US" sz="1600" dirty="0" smtClean="0"/>
              <a:t>-08-2020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Next generation </a:t>
            </a:r>
            <a:r>
              <a:rPr lang="en-US" sz="1600" b="1" dirty="0"/>
              <a:t>electrified vehicles for urban </a:t>
            </a:r>
            <a:r>
              <a:rPr lang="en-US" sz="1600" dirty="0"/>
              <a:t>and suburban </a:t>
            </a:r>
            <a:r>
              <a:rPr lang="en-US" sz="1600" dirty="0" smtClean="0"/>
              <a:t>use</a:t>
            </a:r>
            <a:r>
              <a:rPr lang="cs-CZ" sz="1600" dirty="0" smtClean="0"/>
              <a:t> (25)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</a:t>
            </a:r>
            <a:r>
              <a:rPr lang="en-US" sz="1600" dirty="0" err="1" smtClean="0"/>
              <a:t>GV</a:t>
            </a:r>
            <a:r>
              <a:rPr lang="en-US" sz="1600" dirty="0" smtClean="0"/>
              <a:t>-09-2020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Setting up a common </a:t>
            </a:r>
            <a:r>
              <a:rPr lang="en-US" sz="1600" b="1" dirty="0"/>
              <a:t>European</a:t>
            </a:r>
            <a:r>
              <a:rPr lang="en-US" sz="1600" dirty="0"/>
              <a:t> research and innovation </a:t>
            </a:r>
            <a:r>
              <a:rPr lang="en-US" sz="1600" b="1" dirty="0"/>
              <a:t>strategy</a:t>
            </a:r>
            <a:r>
              <a:rPr lang="en-US" sz="1600" dirty="0"/>
              <a:t> for the future of road </a:t>
            </a:r>
            <a:r>
              <a:rPr lang="en-US" sz="1600" dirty="0" smtClean="0"/>
              <a:t>transport</a:t>
            </a:r>
            <a:r>
              <a:rPr lang="cs-CZ" sz="1600" dirty="0" smtClean="0"/>
              <a:t> (1)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  </a:t>
            </a:r>
            <a:r>
              <a:rPr lang="en-US" sz="1600" i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6466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16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/>
              <a:t>Připravovaná </a:t>
            </a:r>
            <a:r>
              <a:rPr lang="cs-CZ" dirty="0"/>
              <a:t>jednostupňová</a:t>
            </a:r>
            <a:r>
              <a:rPr lang="cs-CZ" b="0" dirty="0"/>
              <a:t> výzva </a:t>
            </a:r>
            <a:br>
              <a:rPr lang="cs-CZ" b="0" dirty="0"/>
            </a:br>
            <a:r>
              <a:rPr lang="en-US" b="0" dirty="0"/>
              <a:t>Building a low-carbon, climate resilient future</a:t>
            </a:r>
            <a:r>
              <a:rPr lang="en-US" b="0" dirty="0" smtClean="0"/>
              <a:t>:</a:t>
            </a:r>
            <a:r>
              <a:rPr lang="cs-CZ" b="0" dirty="0" smtClean="0"/>
              <a:t> </a:t>
            </a:r>
            <a:r>
              <a:rPr lang="cs-CZ" b="0" dirty="0" err="1" smtClean="0"/>
              <a:t>Next-Generation</a:t>
            </a:r>
            <a:r>
              <a:rPr lang="cs-CZ" b="0" dirty="0" smtClean="0"/>
              <a:t> </a:t>
            </a:r>
            <a:r>
              <a:rPr lang="cs-CZ" b="0" dirty="0" err="1" smtClean="0">
                <a:solidFill>
                  <a:srgbClr val="EB5F0F"/>
                </a:solidFill>
              </a:rPr>
              <a:t>Batteries</a:t>
            </a:r>
            <a:endParaRPr lang="cs-CZ" b="0" dirty="0" smtClean="0">
              <a:solidFill>
                <a:srgbClr val="EB5F0F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en-US" sz="1600" dirty="0" smtClean="0"/>
              <a:t>LC-BAT-8-2020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Next-generation batteries for </a:t>
            </a:r>
            <a:r>
              <a:rPr lang="en-US" sz="1600" b="1" dirty="0"/>
              <a:t>stationary</a:t>
            </a:r>
            <a:r>
              <a:rPr lang="en-US" sz="1600" dirty="0"/>
              <a:t> energy </a:t>
            </a:r>
            <a:r>
              <a:rPr lang="en-US" sz="1600" dirty="0" smtClean="0"/>
              <a:t>storage</a:t>
            </a:r>
            <a:r>
              <a:rPr lang="cs-CZ" sz="1600" dirty="0" smtClean="0"/>
              <a:t> (20)</a:t>
            </a: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LC-BAT-9-2020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 err="1"/>
              <a:t>Hybridisation</a:t>
            </a:r>
            <a:r>
              <a:rPr lang="en-US" sz="1600" dirty="0"/>
              <a:t> of battery systems for</a:t>
            </a:r>
            <a:r>
              <a:rPr lang="en-US" sz="1600" b="1" dirty="0"/>
              <a:t> stationary </a:t>
            </a:r>
            <a:r>
              <a:rPr lang="en-US" sz="1600" dirty="0"/>
              <a:t>energy </a:t>
            </a:r>
            <a:r>
              <a:rPr lang="en-US" sz="1600" dirty="0" smtClean="0"/>
              <a:t>storage</a:t>
            </a:r>
            <a:r>
              <a:rPr lang="cs-CZ" sz="1600" dirty="0" smtClean="0"/>
              <a:t> (10)</a:t>
            </a: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LC-BAT-10-2020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Next generation and </a:t>
            </a:r>
            <a:r>
              <a:rPr lang="en-US" sz="1600" dirty="0" err="1"/>
              <a:t>realisation</a:t>
            </a:r>
            <a:r>
              <a:rPr lang="en-US" sz="1600" dirty="0"/>
              <a:t> of battery packs for </a:t>
            </a:r>
            <a:r>
              <a:rPr lang="en-US" sz="1600" b="1" dirty="0"/>
              <a:t>BEV and </a:t>
            </a:r>
            <a:r>
              <a:rPr lang="en-US" sz="1600" b="1" dirty="0" smtClean="0"/>
              <a:t>PHEV</a:t>
            </a:r>
            <a:r>
              <a:rPr lang="cs-CZ" sz="1600" b="1" dirty="0" smtClean="0"/>
              <a:t> </a:t>
            </a:r>
            <a:r>
              <a:rPr lang="cs-CZ" sz="1600" dirty="0" smtClean="0"/>
              <a:t>(10)</a:t>
            </a:r>
            <a:endParaRPr lang="cs-CZ" sz="1600" b="1" dirty="0"/>
          </a:p>
          <a:p>
            <a:pPr marL="0" indent="0">
              <a:buNone/>
            </a:pPr>
            <a:r>
              <a:rPr lang="en-US" sz="1600" dirty="0" smtClean="0"/>
              <a:t>LC-BAT-11-2020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Reducing the cost of large </a:t>
            </a:r>
            <a:r>
              <a:rPr lang="en-US" sz="1600" b="1" dirty="0"/>
              <a:t>batteries for waterborne </a:t>
            </a:r>
            <a:r>
              <a:rPr lang="en-US" sz="1600" dirty="0" smtClean="0"/>
              <a:t>transport</a:t>
            </a:r>
            <a:r>
              <a:rPr lang="cs-CZ" sz="1600" dirty="0" smtClean="0"/>
              <a:t> (2)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i="1" dirty="0"/>
              <a:t>V</a:t>
            </a:r>
            <a:r>
              <a:rPr lang="en-US" sz="1600" i="1" dirty="0" err="1"/>
              <a:t>ýzva</a:t>
            </a:r>
            <a:r>
              <a:rPr lang="en-US" sz="1600" i="1" dirty="0"/>
              <a:t> </a:t>
            </a:r>
            <a:r>
              <a:rPr lang="cs-CZ" sz="1600" i="1" dirty="0" smtClean="0"/>
              <a:t>byla </a:t>
            </a:r>
            <a:r>
              <a:rPr lang="en-US" sz="1600" i="1" dirty="0" err="1"/>
              <a:t>otevřena</a:t>
            </a:r>
            <a:r>
              <a:rPr lang="en-US" sz="1600" i="1" dirty="0"/>
              <a:t> </a:t>
            </a:r>
            <a:r>
              <a:rPr lang="cs-CZ" sz="1600" i="1" dirty="0" smtClean="0"/>
              <a:t>9.7.2019</a:t>
            </a:r>
            <a:r>
              <a:rPr lang="en-US" sz="1600" i="1" dirty="0"/>
              <a:t>, </a:t>
            </a:r>
            <a:r>
              <a:rPr lang="en-US" sz="1600" i="1" dirty="0" err="1"/>
              <a:t>bude</a:t>
            </a:r>
            <a:r>
              <a:rPr lang="en-US" sz="1600" i="1" dirty="0"/>
              <a:t> </a:t>
            </a:r>
            <a:r>
              <a:rPr lang="en-US" sz="1600" i="1" dirty="0" err="1"/>
              <a:t>uzavřena</a:t>
            </a:r>
            <a:r>
              <a:rPr lang="en-US" sz="1600" i="1" dirty="0"/>
              <a:t> </a:t>
            </a:r>
            <a:r>
              <a:rPr lang="cs-CZ" sz="1600" i="1" dirty="0" smtClean="0"/>
              <a:t>16.1</a:t>
            </a:r>
            <a:r>
              <a:rPr lang="en-US" sz="1600" i="1" dirty="0" smtClean="0"/>
              <a:t>.20</a:t>
            </a:r>
            <a:r>
              <a:rPr lang="cs-CZ" sz="1600" i="1" dirty="0"/>
              <a:t>20</a:t>
            </a:r>
            <a:r>
              <a:rPr lang="en-US" sz="1600" i="1" dirty="0"/>
              <a:t> </a:t>
            </a:r>
            <a:r>
              <a:rPr lang="cs-CZ" sz="1600" dirty="0"/>
              <a:t>  </a:t>
            </a:r>
            <a:r>
              <a:rPr lang="en-US" sz="1600" i="1" dirty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LC-BAT-12-2020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/>
              <a:t>)</a:t>
            </a:r>
            <a:r>
              <a:rPr lang="en-US" sz="1600" dirty="0" smtClean="0"/>
              <a:t>: </a:t>
            </a:r>
            <a:r>
              <a:rPr lang="en-US" sz="1600" dirty="0"/>
              <a:t>Novel </a:t>
            </a:r>
            <a:r>
              <a:rPr lang="en-US" sz="1600" b="1" dirty="0"/>
              <a:t>methodologies</a:t>
            </a:r>
            <a:r>
              <a:rPr lang="en-US" sz="1600" dirty="0"/>
              <a:t> for autonomous discovery of advanced battery chemistries </a:t>
            </a:r>
            <a:r>
              <a:rPr lang="cs-CZ" sz="1600" dirty="0" smtClean="0"/>
              <a:t>(40)</a:t>
            </a: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LC-BAT-13-2020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b="1" dirty="0"/>
              <a:t>Sensing functionalities </a:t>
            </a:r>
            <a:r>
              <a:rPr lang="en-US" sz="1600" dirty="0"/>
              <a:t>for smart battery cell </a:t>
            </a:r>
            <a:r>
              <a:rPr lang="en-US" sz="1600" dirty="0" smtClean="0"/>
              <a:t>chemistries</a:t>
            </a:r>
            <a:r>
              <a:rPr lang="cs-CZ" sz="1600" dirty="0" smtClean="0"/>
              <a:t> (20)</a:t>
            </a: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LC-BAT-14-2020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b="1" dirty="0"/>
              <a:t>Self-healing functionalities </a:t>
            </a:r>
            <a:r>
              <a:rPr lang="en-US" sz="1600" dirty="0"/>
              <a:t>for long lasting battery cell chemistries </a:t>
            </a:r>
            <a:r>
              <a:rPr lang="cs-CZ" sz="1600" dirty="0" smtClean="0"/>
              <a:t>(20)</a:t>
            </a: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LC-BAT-15-2020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b="1" dirty="0"/>
              <a:t>Coordinat</a:t>
            </a:r>
            <a:r>
              <a:rPr lang="en-US" sz="1600" dirty="0"/>
              <a:t>e and support the large scale research initiative on Future Battery </a:t>
            </a:r>
            <a:r>
              <a:rPr lang="en-US" sz="1600" dirty="0" smtClean="0"/>
              <a:t>Technologies</a:t>
            </a:r>
            <a:r>
              <a:rPr lang="cs-CZ" sz="1600" dirty="0" smtClean="0"/>
              <a:t> (10)</a:t>
            </a:r>
          </a:p>
          <a:p>
            <a:pPr marL="0" indent="0">
              <a:buNone/>
            </a:pPr>
            <a:r>
              <a:rPr lang="cs-CZ" sz="1600" i="1" dirty="0"/>
              <a:t>V</a:t>
            </a:r>
            <a:r>
              <a:rPr lang="en-US" sz="1600" i="1" dirty="0" err="1"/>
              <a:t>ýzva</a:t>
            </a:r>
            <a:r>
              <a:rPr lang="en-US" sz="1600" i="1" dirty="0"/>
              <a:t> </a:t>
            </a:r>
            <a:r>
              <a:rPr lang="cs-CZ" sz="1600" i="1" dirty="0"/>
              <a:t>bude </a:t>
            </a:r>
            <a:r>
              <a:rPr lang="en-US" sz="1600" i="1" dirty="0" err="1"/>
              <a:t>otevřena</a:t>
            </a:r>
            <a:r>
              <a:rPr lang="en-US" sz="1600" i="1" dirty="0"/>
              <a:t> </a:t>
            </a:r>
            <a:r>
              <a:rPr lang="cs-CZ" sz="1600" i="1" dirty="0"/>
              <a:t>3.12.2019</a:t>
            </a:r>
            <a:r>
              <a:rPr lang="en-US" sz="1600" i="1" dirty="0"/>
              <a:t>, </a:t>
            </a:r>
            <a:r>
              <a:rPr lang="en-US" sz="1600" i="1" dirty="0" err="1"/>
              <a:t>bude</a:t>
            </a:r>
            <a:r>
              <a:rPr lang="en-US" sz="1600" i="1" dirty="0"/>
              <a:t> </a:t>
            </a:r>
            <a:r>
              <a:rPr lang="en-US" sz="1600" i="1" dirty="0" err="1"/>
              <a:t>uzavřena</a:t>
            </a:r>
            <a:r>
              <a:rPr lang="en-US" sz="1600" i="1" dirty="0"/>
              <a:t> </a:t>
            </a:r>
            <a:r>
              <a:rPr lang="cs-CZ" sz="1600" i="1" dirty="0"/>
              <a:t>21.4</a:t>
            </a:r>
            <a:r>
              <a:rPr lang="en-US" sz="1600" i="1" dirty="0"/>
              <a:t>.20</a:t>
            </a:r>
            <a:r>
              <a:rPr lang="cs-CZ" sz="1600" i="1" dirty="0"/>
              <a:t>20</a:t>
            </a:r>
            <a:r>
              <a:rPr lang="en-US" sz="1600" i="1" dirty="0"/>
              <a:t> </a:t>
            </a:r>
            <a:r>
              <a:rPr lang="cs-CZ" sz="1600" dirty="0"/>
              <a:t>  </a:t>
            </a:r>
            <a:r>
              <a:rPr lang="en-US" sz="1600" i="1" dirty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89007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875" y="363538"/>
            <a:ext cx="6059488" cy="1769318"/>
          </a:xfrm>
        </p:spPr>
        <p:txBody>
          <a:bodyPr/>
          <a:lstStyle/>
          <a:p>
            <a:r>
              <a:rPr lang="cs-CZ" b="0" dirty="0" smtClean="0"/>
              <a:t>Evropský informační den doprava v </a:t>
            </a:r>
            <a:r>
              <a:rPr lang="cs-CZ" b="0" dirty="0" err="1" smtClean="0"/>
              <a:t>H2020</a:t>
            </a: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>
                <a:hlinkClick r:id="rId2"/>
              </a:rPr>
              <a:t>https</a:t>
            </a:r>
            <a:r>
              <a:rPr lang="cs-CZ" b="0" dirty="0">
                <a:hlinkClick r:id="rId2"/>
              </a:rPr>
              <a:t>://ec.europa.eu/inea/en/news-events/events/horizon-2020-transport-info-day-0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137277" cy="4536157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b="1" dirty="0" smtClean="0"/>
          </a:p>
          <a:p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892" y="2420888"/>
            <a:ext cx="8748464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744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18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 dirty="0" smtClean="0"/>
              <a:t>        Situace v </a:t>
            </a:r>
            <a:r>
              <a:rPr lang="cs-CZ" b="0" dirty="0" err="1" smtClean="0"/>
              <a:t>JTIs</a:t>
            </a:r>
            <a:r>
              <a:rPr lang="cs-CZ" b="0" dirty="0" smtClean="0"/>
              <a:t/>
            </a:r>
            <a:br>
              <a:rPr lang="cs-CZ" b="0" dirty="0" smtClean="0"/>
            </a:br>
            <a:r>
              <a:rPr lang="en-US" dirty="0" smtClean="0"/>
              <a:t> </a:t>
            </a:r>
            <a:r>
              <a:rPr lang="en-US" b="0" dirty="0" smtClean="0"/>
              <a:t> </a:t>
            </a: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281293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 err="1" smtClean="0"/>
              <a:t>CS2</a:t>
            </a:r>
            <a:r>
              <a:rPr lang="cs-CZ" sz="1600" b="1" dirty="0" smtClean="0"/>
              <a:t>:  Call </a:t>
            </a:r>
            <a:r>
              <a:rPr lang="cs-CZ" sz="1600" b="1" dirty="0" err="1" smtClean="0"/>
              <a:t>for</a:t>
            </a:r>
            <a:r>
              <a:rPr lang="cs-CZ" sz="1600" b="1" dirty="0" smtClean="0"/>
              <a:t> </a:t>
            </a:r>
            <a:r>
              <a:rPr lang="cs-CZ" sz="1600" b="1" dirty="0" err="1"/>
              <a:t>P</a:t>
            </a:r>
            <a:r>
              <a:rPr lang="cs-CZ" sz="1600" b="1" dirty="0" err="1" smtClean="0"/>
              <a:t>roposals</a:t>
            </a:r>
            <a:r>
              <a:rPr lang="cs-CZ" sz="1600" b="1" dirty="0" smtClean="0"/>
              <a:t> –</a:t>
            </a:r>
            <a:r>
              <a:rPr lang="cs-CZ" sz="1600" b="1" dirty="0" err="1" smtClean="0"/>
              <a:t>CfP10</a:t>
            </a: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i="1" dirty="0"/>
              <a:t>p</a:t>
            </a:r>
            <a:r>
              <a:rPr lang="cs-CZ" sz="1600" i="1" dirty="0" smtClean="0"/>
              <a:t>roběhla 3.5.2019- 3.9.2019</a:t>
            </a:r>
          </a:p>
          <a:p>
            <a:pPr marL="0" indent="0">
              <a:buNone/>
            </a:pPr>
            <a:r>
              <a:rPr lang="cs-CZ" sz="1600" dirty="0" smtClean="0">
                <a:hlinkClick r:id="rId2"/>
              </a:rPr>
              <a:t>https</a:t>
            </a:r>
            <a:r>
              <a:rPr lang="cs-CZ" sz="1600" dirty="0">
                <a:hlinkClick r:id="rId2"/>
              </a:rPr>
              <a:t>://www.cleansky.eu/calls</a:t>
            </a: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r>
              <a:rPr lang="cs-CZ" sz="1600" b="1" dirty="0" smtClean="0"/>
              <a:t>H-2020-</a:t>
            </a:r>
            <a:r>
              <a:rPr lang="cs-CZ" sz="1600" b="1" dirty="0" err="1" smtClean="0"/>
              <a:t>SESAR</a:t>
            </a:r>
            <a:r>
              <a:rPr lang="cs-CZ" sz="1600" b="1" dirty="0" smtClean="0"/>
              <a:t>-2019-2</a:t>
            </a:r>
            <a:endParaRPr lang="cs-CZ" sz="1600" b="1" dirty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i="1" dirty="0"/>
              <a:t>probíhá 30.4.2019- 10.9.2019</a:t>
            </a:r>
          </a:p>
          <a:p>
            <a:pPr marL="0" indent="0">
              <a:buNone/>
            </a:pPr>
            <a:r>
              <a:rPr lang="cs-CZ" sz="1600" i="1" dirty="0" smtClean="0">
                <a:hlinkClick r:id="rId3"/>
              </a:rPr>
              <a:t>https</a:t>
            </a:r>
            <a:r>
              <a:rPr lang="cs-CZ" sz="1600" i="1" dirty="0">
                <a:hlinkClick r:id="rId3"/>
              </a:rPr>
              <a:t>://www.sesarju.eu/news/new-call-launched-sesar-exploratory-research</a:t>
            </a:r>
            <a:r>
              <a:rPr lang="cs-CZ" sz="1600" i="1" dirty="0"/>
              <a:t>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endParaRPr lang="cs-CZ" sz="1600" dirty="0"/>
          </a:p>
          <a:p>
            <a:pPr marL="0" indent="0">
              <a:buNone/>
            </a:pPr>
            <a:r>
              <a:rPr lang="cs-CZ" sz="1600" b="1" dirty="0" err="1" smtClean="0"/>
              <a:t>SHIFT2RAIL</a:t>
            </a:r>
            <a:r>
              <a:rPr lang="cs-CZ" sz="1600" b="1" dirty="0" smtClean="0"/>
              <a:t> </a:t>
            </a:r>
            <a:r>
              <a:rPr lang="cs-CZ" sz="1600" b="1" dirty="0" err="1"/>
              <a:t>JU</a:t>
            </a:r>
            <a:r>
              <a:rPr lang="cs-CZ" sz="1600" b="1" dirty="0"/>
              <a:t> a </a:t>
            </a:r>
            <a:r>
              <a:rPr lang="cs-CZ" sz="1600" b="1" dirty="0" err="1"/>
              <a:t>FCH</a:t>
            </a:r>
            <a:endParaRPr lang="en-US" sz="1600" b="1" dirty="0"/>
          </a:p>
          <a:p>
            <a:pPr marL="0" indent="0">
              <a:buNone/>
            </a:pPr>
            <a:r>
              <a:rPr lang="cs-CZ" sz="1600" dirty="0"/>
              <a:t>Není publikována žádná informace o připravovaných výzvách.</a:t>
            </a:r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369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r>
              <a:rPr lang="cs-CZ" sz="1800" dirty="0" smtClean="0"/>
              <a:t>Další informace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5112568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b="1" dirty="0" err="1"/>
              <a:t>Funding</a:t>
            </a:r>
            <a:r>
              <a:rPr lang="cs-CZ" sz="1600" b="1" dirty="0"/>
              <a:t> &amp; tender </a:t>
            </a:r>
            <a:r>
              <a:rPr lang="cs-CZ" sz="1600" b="1" dirty="0" err="1"/>
              <a:t>opportunities</a:t>
            </a:r>
            <a:endParaRPr lang="cs-CZ" sz="1600" b="1" dirty="0"/>
          </a:p>
          <a:p>
            <a:pPr marL="0" indent="0">
              <a:buNone/>
            </a:pPr>
            <a:r>
              <a:rPr lang="cs-CZ" sz="1600" dirty="0">
                <a:hlinkClick r:id="rId2"/>
              </a:rPr>
              <a:t>https://</a:t>
            </a:r>
            <a:r>
              <a:rPr lang="cs-CZ" sz="1600" dirty="0" smtClean="0">
                <a:hlinkClick r:id="rId2"/>
              </a:rPr>
              <a:t>ec.europa.eu/info/funding-tenders/opportunities/portal/screen/home</a:t>
            </a:r>
            <a:r>
              <a:rPr lang="cs-CZ" sz="1600" dirty="0" smtClean="0"/>
              <a:t>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 smtClean="0"/>
              <a:t>H 2020 (EK)</a:t>
            </a:r>
          </a:p>
          <a:p>
            <a:pPr marL="0" indent="0">
              <a:buNone/>
            </a:pPr>
            <a:r>
              <a:rPr lang="cs-CZ" sz="1600" dirty="0">
                <a:hlinkClick r:id="rId3"/>
              </a:rPr>
              <a:t>http://ec.europa.eu/programmes/horizon2020/en</a:t>
            </a:r>
            <a:r>
              <a:rPr lang="cs-CZ" sz="1600" dirty="0" smtClean="0">
                <a:hlinkClick r:id="rId3"/>
              </a:rPr>
              <a:t>/</a:t>
            </a:r>
            <a:r>
              <a:rPr lang="cs-CZ" sz="1600" dirty="0" smtClean="0"/>
              <a:t> 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H 2020 (TC AV ČR)</a:t>
            </a:r>
            <a:endParaRPr lang="cs-CZ" sz="1600" b="1" dirty="0"/>
          </a:p>
          <a:p>
            <a:pPr marL="0" indent="0">
              <a:buNone/>
            </a:pPr>
            <a:r>
              <a:rPr lang="cs-CZ" sz="1600" dirty="0">
                <a:hlinkClick r:id="rId4"/>
              </a:rPr>
              <a:t>http://</a:t>
            </a:r>
            <a:r>
              <a:rPr lang="cs-CZ" sz="1600" dirty="0" smtClean="0">
                <a:hlinkClick r:id="rId4"/>
              </a:rPr>
              <a:t>www.h2020.cz/cs</a:t>
            </a:r>
            <a:r>
              <a:rPr lang="cs-CZ" sz="1600" dirty="0" smtClean="0"/>
              <a:t>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0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2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 dirty="0" smtClean="0"/>
              <a:t>Formální </a:t>
            </a:r>
            <a:r>
              <a:rPr lang="cs-CZ" b="0" dirty="0"/>
              <a:t>začlenění výzev</a:t>
            </a:r>
            <a:br>
              <a:rPr lang="cs-CZ" b="0" dirty="0"/>
            </a:br>
            <a:r>
              <a:rPr lang="en-US" dirty="0" smtClean="0"/>
              <a:t> </a:t>
            </a:r>
            <a:r>
              <a:rPr lang="en-US" b="0" dirty="0" smtClean="0"/>
              <a:t> </a:t>
            </a: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281293" cy="5445224"/>
          </a:xfrm>
        </p:spPr>
        <p:txBody>
          <a:bodyPr/>
          <a:lstStyle/>
          <a:p>
            <a:pPr marL="0" indent="0">
              <a:buNone/>
            </a:pPr>
            <a:r>
              <a:rPr lang="cs-CZ" sz="1600" dirty="0" smtClean="0"/>
              <a:t>Program H 2020  </a:t>
            </a:r>
          </a:p>
          <a:p>
            <a:pPr marL="0" indent="0">
              <a:buNone/>
            </a:pPr>
            <a:r>
              <a:rPr lang="cs-CZ" sz="1600" dirty="0" err="1" smtClean="0"/>
              <a:t>WORK</a:t>
            </a:r>
            <a:r>
              <a:rPr lang="cs-CZ" sz="1600" dirty="0" smtClean="0"/>
              <a:t> </a:t>
            </a:r>
            <a:r>
              <a:rPr lang="cs-CZ" sz="1600" dirty="0" err="1"/>
              <a:t>PROGRAMME</a:t>
            </a:r>
            <a:r>
              <a:rPr lang="cs-CZ" sz="1600" dirty="0"/>
              <a:t> </a:t>
            </a:r>
            <a:r>
              <a:rPr lang="cs-CZ" sz="1600" dirty="0" smtClean="0"/>
              <a:t>2018-2020</a:t>
            </a:r>
            <a:endParaRPr lang="en-US" sz="1600" dirty="0"/>
          </a:p>
          <a:p>
            <a:pPr marL="0" indent="0">
              <a:buNone/>
            </a:pPr>
            <a:r>
              <a:rPr lang="cs-CZ" sz="2000" b="1" i="1" dirty="0" smtClean="0"/>
              <a:t>Priorita </a:t>
            </a:r>
            <a:r>
              <a:rPr lang="en-US" sz="2000" b="1" i="1" dirty="0" smtClean="0"/>
              <a:t>11</a:t>
            </a:r>
            <a:r>
              <a:rPr lang="en-US" sz="2000" b="1" i="1" dirty="0"/>
              <a:t>. Smart, green and integrated </a:t>
            </a:r>
            <a:r>
              <a:rPr lang="en-US" sz="2000" b="1" i="1" dirty="0" smtClean="0"/>
              <a:t>transport</a:t>
            </a:r>
            <a:endParaRPr lang="cs-CZ" sz="2000" b="1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b="1" u="sng" dirty="0"/>
              <a:t>Call - 2018-2020 Mobility for </a:t>
            </a:r>
            <a:r>
              <a:rPr lang="en-US" sz="1600" b="1" u="sng" dirty="0" smtClean="0"/>
              <a:t>Growth</a:t>
            </a:r>
            <a:endParaRPr lang="en-US" sz="1600" b="1" u="sng" dirty="0"/>
          </a:p>
          <a:p>
            <a:pPr marL="0" indent="0">
              <a:buNone/>
            </a:pPr>
            <a:r>
              <a:rPr lang="en-US" sz="1600" dirty="0" smtClean="0"/>
              <a:t>1</a:t>
            </a:r>
            <a:r>
              <a:rPr lang="en-US" sz="1600" dirty="0"/>
              <a:t>. BUILDING A </a:t>
            </a:r>
            <a:r>
              <a:rPr lang="en-US" sz="1600" b="1" dirty="0"/>
              <a:t>LOW-CARBON</a:t>
            </a:r>
            <a:r>
              <a:rPr lang="en-US" sz="1600" dirty="0"/>
              <a:t>, CLIMATE RESILIENT FUTURE: LOW-CARBON</a:t>
            </a:r>
          </a:p>
          <a:p>
            <a:pPr marL="0" indent="0">
              <a:buNone/>
            </a:pPr>
            <a:r>
              <a:rPr lang="en-US" sz="1600" dirty="0"/>
              <a:t>AND SUSTAINABLE </a:t>
            </a:r>
            <a:r>
              <a:rPr lang="en-US" sz="1600" b="1" dirty="0" smtClean="0"/>
              <a:t>TRANSPORT</a:t>
            </a:r>
            <a:endParaRPr lang="cs-CZ" sz="1600" b="1" dirty="0" smtClean="0"/>
          </a:p>
          <a:p>
            <a:pPr marL="0" indent="0">
              <a:buNone/>
            </a:pPr>
            <a:r>
              <a:rPr lang="en-US" sz="1600" dirty="0" smtClean="0"/>
              <a:t>2</a:t>
            </a:r>
            <a:r>
              <a:rPr lang="en-US" sz="1600" dirty="0"/>
              <a:t>. </a:t>
            </a:r>
            <a:r>
              <a:rPr lang="en-US" sz="1600" b="1" dirty="0"/>
              <a:t>SAFE</a:t>
            </a:r>
            <a:r>
              <a:rPr lang="en-US" sz="1600" dirty="0"/>
              <a:t>, INTEGRATED AND RESILIENT </a:t>
            </a:r>
            <a:r>
              <a:rPr lang="en-US" sz="1600" b="1" dirty="0"/>
              <a:t>TRANSPORT </a:t>
            </a:r>
            <a:r>
              <a:rPr lang="en-US" sz="1600" b="1" dirty="0" smtClean="0"/>
              <a:t>SYSTEMS</a:t>
            </a:r>
            <a:endParaRPr lang="cs-CZ" sz="1600" b="1" dirty="0" smtClean="0"/>
          </a:p>
          <a:p>
            <a:pPr marL="0" indent="0">
              <a:buNone/>
            </a:pPr>
            <a:r>
              <a:rPr lang="en-US" sz="1600" dirty="0"/>
              <a:t>3. GLOBAL </a:t>
            </a:r>
            <a:r>
              <a:rPr lang="en-US" sz="1600" b="1" dirty="0"/>
              <a:t>LEADERSHIP</a:t>
            </a:r>
            <a:r>
              <a:rPr lang="en-US" sz="1600" dirty="0"/>
              <a:t> AND COMPETITIVENESS</a:t>
            </a:r>
            <a:endParaRPr lang="cs-CZ" sz="1600" dirty="0" smtClean="0"/>
          </a:p>
          <a:p>
            <a:pPr marL="0" indent="0">
              <a:buNone/>
            </a:pPr>
            <a:r>
              <a:rPr lang="en-US" sz="1600" dirty="0"/>
              <a:t>4. </a:t>
            </a:r>
            <a:r>
              <a:rPr lang="en-US" sz="1600" b="1" dirty="0"/>
              <a:t>ACCOUNTING</a:t>
            </a:r>
            <a:r>
              <a:rPr lang="en-US" sz="1600" dirty="0"/>
              <a:t> FOR THE </a:t>
            </a:r>
            <a:r>
              <a:rPr lang="en-US" sz="1600" dirty="0" smtClean="0"/>
              <a:t>PEOPLE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/>
              <a:t>BLUE </a:t>
            </a:r>
            <a:r>
              <a:rPr lang="cs-CZ" sz="1600" b="1" dirty="0" err="1" smtClean="0"/>
              <a:t>GROWTH</a:t>
            </a:r>
            <a:endParaRPr lang="cs-CZ" sz="1600" b="1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b="1" u="sng" dirty="0"/>
              <a:t>Call - 2018-2020 </a:t>
            </a:r>
            <a:r>
              <a:rPr lang="en-US" sz="1600" b="1" u="sng" dirty="0" err="1"/>
              <a:t>Digitising</a:t>
            </a:r>
            <a:r>
              <a:rPr lang="en-US" sz="1600" b="1" u="sng" dirty="0"/>
              <a:t> and Transforming European Industry and</a:t>
            </a:r>
          </a:p>
          <a:p>
            <a:pPr marL="0" indent="0">
              <a:buNone/>
            </a:pPr>
            <a:r>
              <a:rPr lang="en-US" sz="1600" b="1" u="sng" dirty="0"/>
              <a:t>Services: Automated Road Transport </a:t>
            </a:r>
            <a:endParaRPr lang="cs-CZ" sz="1600" b="1" u="sng" dirty="0" smtClean="0"/>
          </a:p>
          <a:p>
            <a:pPr marL="0" indent="0">
              <a:buNone/>
            </a:pPr>
            <a:endParaRPr lang="cs-CZ" sz="1600" b="1" u="sng" dirty="0"/>
          </a:p>
          <a:p>
            <a:pPr marL="0" indent="0">
              <a:buNone/>
            </a:pPr>
            <a:endParaRPr lang="cs-CZ" sz="1600" b="1" u="sng" dirty="0" smtClean="0"/>
          </a:p>
          <a:p>
            <a:pPr marL="0" indent="0">
              <a:buNone/>
            </a:pPr>
            <a:r>
              <a:rPr lang="en-US" sz="1600" b="1" u="sng" dirty="0"/>
              <a:t>Call - Building a low-carbon, climate resilient future: Green Vehicles</a:t>
            </a:r>
            <a:endParaRPr lang="cs-CZ" sz="1600" b="1" u="sng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8580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3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 dirty="0" smtClean="0"/>
              <a:t>Formální </a:t>
            </a:r>
            <a:r>
              <a:rPr lang="cs-CZ" b="0" dirty="0"/>
              <a:t>začlenění výzev</a:t>
            </a:r>
            <a:br>
              <a:rPr lang="cs-CZ" b="0" dirty="0"/>
            </a:br>
            <a:r>
              <a:rPr lang="en-US" dirty="0" smtClean="0"/>
              <a:t> </a:t>
            </a:r>
            <a:r>
              <a:rPr lang="en-US" b="0" dirty="0" smtClean="0"/>
              <a:t> </a:t>
            </a: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281293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dirty="0" smtClean="0"/>
              <a:t>Program H 2020  </a:t>
            </a:r>
          </a:p>
          <a:p>
            <a:pPr marL="0" indent="0">
              <a:buNone/>
            </a:pPr>
            <a:r>
              <a:rPr lang="cs-CZ" sz="1600" dirty="0" err="1" smtClean="0"/>
              <a:t>WORK</a:t>
            </a:r>
            <a:r>
              <a:rPr lang="cs-CZ" sz="1600" dirty="0" smtClean="0"/>
              <a:t> </a:t>
            </a:r>
            <a:r>
              <a:rPr lang="cs-CZ" sz="1600" dirty="0" err="1"/>
              <a:t>PROGRAMME</a:t>
            </a:r>
            <a:r>
              <a:rPr lang="cs-CZ" sz="1600" dirty="0"/>
              <a:t> </a:t>
            </a:r>
            <a:r>
              <a:rPr lang="cs-CZ" sz="1600" dirty="0" smtClean="0"/>
              <a:t>2018-2020</a:t>
            </a:r>
            <a:endParaRPr lang="en-US" sz="1600" dirty="0"/>
          </a:p>
          <a:p>
            <a:pPr marL="0" indent="0">
              <a:buNone/>
            </a:pPr>
            <a:endParaRPr lang="cs-CZ" sz="1600" b="1" i="1" dirty="0" smtClean="0"/>
          </a:p>
          <a:p>
            <a:pPr marL="0" indent="0">
              <a:buNone/>
            </a:pPr>
            <a:r>
              <a:rPr lang="cs-CZ" sz="2000" b="1" i="1" dirty="0" smtClean="0"/>
              <a:t>Priorita 20</a:t>
            </a:r>
            <a:r>
              <a:rPr lang="cs-CZ" sz="2000" b="1" i="1" dirty="0"/>
              <a:t>. </a:t>
            </a:r>
            <a:r>
              <a:rPr lang="cs-CZ" sz="2000" b="1" i="1" dirty="0" err="1"/>
              <a:t>Cross-cutting</a:t>
            </a:r>
            <a:r>
              <a:rPr lang="cs-CZ" sz="2000" b="1" i="1" dirty="0"/>
              <a:t> </a:t>
            </a:r>
            <a:r>
              <a:rPr lang="cs-CZ" sz="2000" b="1" i="1" dirty="0" err="1"/>
              <a:t>activities</a:t>
            </a:r>
            <a:r>
              <a:rPr lang="cs-CZ" sz="2000" b="1" i="1" dirty="0"/>
              <a:t> </a:t>
            </a:r>
          </a:p>
          <a:p>
            <a:pPr marL="0" indent="0">
              <a:buNone/>
            </a:pPr>
            <a:endParaRPr lang="cs-CZ" sz="1600" b="1" i="1" dirty="0" smtClean="0"/>
          </a:p>
          <a:p>
            <a:pPr marL="0" indent="0">
              <a:buNone/>
            </a:pPr>
            <a:r>
              <a:rPr lang="en-US" sz="1600" i="1" dirty="0"/>
              <a:t>Call - Building a Low-Carbon, Climate Resilient Future: Next-Generation</a:t>
            </a:r>
          </a:p>
          <a:p>
            <a:pPr marL="0" indent="0">
              <a:buNone/>
            </a:pPr>
            <a:r>
              <a:rPr lang="en-US" sz="1600" b="1" i="1" dirty="0"/>
              <a:t>Batteries</a:t>
            </a:r>
            <a:r>
              <a:rPr lang="en-US" sz="1600" i="1" dirty="0"/>
              <a:t> 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3550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4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 dirty="0" smtClean="0"/>
              <a:t>Výzvy v dalších prioritách: </a:t>
            </a:r>
            <a:r>
              <a:rPr lang="cs-CZ" b="0" dirty="0"/>
              <a:t/>
            </a:r>
            <a:br>
              <a:rPr lang="cs-CZ" b="0" dirty="0"/>
            </a:br>
            <a:r>
              <a:rPr lang="en-US" dirty="0" smtClean="0"/>
              <a:t> </a:t>
            </a:r>
            <a:r>
              <a:rPr lang="en-US" b="0" dirty="0" smtClean="0"/>
              <a:t> </a:t>
            </a: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281293" cy="5445224"/>
          </a:xfrm>
        </p:spPr>
        <p:txBody>
          <a:bodyPr/>
          <a:lstStyle/>
          <a:p>
            <a:pPr marL="0" indent="0">
              <a:buNone/>
            </a:pPr>
            <a:r>
              <a:rPr lang="cs-CZ" sz="1600" dirty="0" smtClean="0"/>
              <a:t> </a:t>
            </a:r>
            <a:r>
              <a:rPr lang="cs-CZ" sz="1600" dirty="0" err="1" smtClean="0"/>
              <a:t>ICT</a:t>
            </a:r>
            <a:r>
              <a:rPr lang="cs-CZ" sz="1600" dirty="0" smtClean="0"/>
              <a:t>, nanotechnologie, materiály, výrobní technologie, paliva, bezpečnost</a:t>
            </a: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cs-CZ" sz="1600" i="1" dirty="0" smtClean="0"/>
              <a:t>Rozsáhlé kolektivní projekty RIA, </a:t>
            </a:r>
            <a:r>
              <a:rPr lang="cs-CZ" sz="1600" i="1" dirty="0" err="1" smtClean="0"/>
              <a:t>IA</a:t>
            </a:r>
            <a:r>
              <a:rPr lang="cs-CZ" sz="1600" i="1" dirty="0"/>
              <a:t>,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CSA</a:t>
            </a:r>
            <a:r>
              <a:rPr lang="cs-CZ" sz="1600" i="1" dirty="0" smtClean="0"/>
              <a:t> na předepsané téma.</a:t>
            </a:r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r>
              <a:rPr lang="cs-CZ" sz="2000" b="1" i="1" u="sng" dirty="0" err="1" smtClean="0"/>
              <a:t>Europen</a:t>
            </a:r>
            <a:r>
              <a:rPr lang="cs-CZ" sz="2000" b="1" i="1" u="sng" dirty="0" smtClean="0"/>
              <a:t> </a:t>
            </a:r>
            <a:r>
              <a:rPr lang="cs-CZ" sz="2000" b="1" i="1" u="sng" dirty="0" err="1" smtClean="0"/>
              <a:t>Innovation</a:t>
            </a:r>
            <a:r>
              <a:rPr lang="cs-CZ" sz="2000" b="1" i="1" u="sng" dirty="0" smtClean="0"/>
              <a:t> </a:t>
            </a:r>
            <a:r>
              <a:rPr lang="cs-CZ" sz="2000" b="1" i="1" u="sng" dirty="0" err="1" smtClean="0"/>
              <a:t>Coucil</a:t>
            </a:r>
            <a:r>
              <a:rPr lang="cs-CZ" sz="2000" b="1" i="1" u="sng" dirty="0" smtClean="0"/>
              <a:t> </a:t>
            </a:r>
            <a:r>
              <a:rPr lang="cs-CZ" sz="2000" i="1" u="sng" dirty="0" smtClean="0"/>
              <a:t>(</a:t>
            </a:r>
            <a:r>
              <a:rPr lang="cs-CZ" sz="2000" i="1" u="sng" dirty="0" err="1" smtClean="0"/>
              <a:t>EIC</a:t>
            </a:r>
            <a:r>
              <a:rPr lang="cs-CZ" sz="2000" i="1" u="sng" dirty="0" smtClean="0"/>
              <a:t>) 2018-2020 pilot:</a:t>
            </a:r>
          </a:p>
          <a:p>
            <a:pPr marL="0" indent="0">
              <a:buNone/>
            </a:pPr>
            <a:r>
              <a:rPr lang="cs-CZ" sz="1600" b="1" dirty="0" smtClean="0"/>
              <a:t> </a:t>
            </a:r>
          </a:p>
          <a:p>
            <a:pPr>
              <a:buFontTx/>
              <a:buChar char="-"/>
            </a:pPr>
            <a:r>
              <a:rPr lang="cs-CZ" sz="1600" b="1" dirty="0" err="1" smtClean="0"/>
              <a:t>EIC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Accelerator</a:t>
            </a:r>
            <a:r>
              <a:rPr lang="cs-CZ" sz="1600" b="1" dirty="0" smtClean="0"/>
              <a:t> pilot </a:t>
            </a:r>
            <a:r>
              <a:rPr lang="cs-CZ" sz="1600" dirty="0" smtClean="0"/>
              <a:t>(</a:t>
            </a:r>
            <a:r>
              <a:rPr lang="cs-CZ" sz="1600" dirty="0" err="1" smtClean="0"/>
              <a:t>SME</a:t>
            </a:r>
            <a:r>
              <a:rPr lang="cs-CZ" sz="1600" dirty="0" smtClean="0"/>
              <a:t> Instrument fáze II) – </a:t>
            </a:r>
            <a:r>
              <a:rPr lang="cs-CZ" sz="1600" i="1" dirty="0" smtClean="0"/>
              <a:t>malé </a:t>
            </a:r>
            <a:r>
              <a:rPr lang="cs-CZ" sz="1600" b="1" i="1" dirty="0" smtClean="0"/>
              <a:t>sólové</a:t>
            </a:r>
            <a:r>
              <a:rPr lang="cs-CZ" sz="1600" i="1" dirty="0" smtClean="0"/>
              <a:t> inovační projekty </a:t>
            </a:r>
            <a:r>
              <a:rPr lang="cs-CZ" sz="1600" b="1" i="1" dirty="0" smtClean="0"/>
              <a:t>na libovolné téma</a:t>
            </a:r>
          </a:p>
          <a:p>
            <a:pPr marL="0" indent="0">
              <a:buNone/>
            </a:pPr>
            <a:r>
              <a:rPr lang="cs-CZ" sz="1600" b="1" i="1" dirty="0" smtClean="0"/>
              <a:t> </a:t>
            </a:r>
          </a:p>
          <a:p>
            <a:pPr>
              <a:buFontTx/>
              <a:buChar char="-"/>
            </a:pPr>
            <a:r>
              <a:rPr lang="cs-CZ" sz="1600" b="1" dirty="0" smtClean="0"/>
              <a:t>Fast Track to </a:t>
            </a:r>
            <a:r>
              <a:rPr lang="cs-CZ" sz="1600" b="1" dirty="0" err="1" smtClean="0"/>
              <a:t>Innovation</a:t>
            </a:r>
            <a:r>
              <a:rPr lang="cs-CZ" sz="1600" b="1" dirty="0" smtClean="0"/>
              <a:t> </a:t>
            </a:r>
            <a:r>
              <a:rPr lang="cs-CZ" sz="1600" dirty="0" smtClean="0"/>
              <a:t>– </a:t>
            </a:r>
            <a:r>
              <a:rPr lang="cs-CZ" sz="1600" dirty="0" err="1" smtClean="0"/>
              <a:t>FTI</a:t>
            </a:r>
            <a:r>
              <a:rPr lang="cs-CZ" sz="1600" dirty="0" smtClean="0"/>
              <a:t>- </a:t>
            </a:r>
            <a:r>
              <a:rPr lang="cs-CZ" sz="1600" i="1" dirty="0" smtClean="0"/>
              <a:t>malé </a:t>
            </a:r>
            <a:r>
              <a:rPr lang="cs-CZ" sz="1600" b="1" i="1" dirty="0" smtClean="0"/>
              <a:t>kolektivn</a:t>
            </a:r>
            <a:r>
              <a:rPr lang="cs-CZ" sz="1600" i="1" dirty="0" smtClean="0"/>
              <a:t>í inovační projekty </a:t>
            </a:r>
            <a:r>
              <a:rPr lang="cs-CZ" sz="1600" b="1" i="1" dirty="0" smtClean="0"/>
              <a:t>na libovolné téma</a:t>
            </a:r>
          </a:p>
          <a:p>
            <a:pPr>
              <a:buFontTx/>
              <a:buChar char="-"/>
            </a:pPr>
            <a:endParaRPr lang="cs-CZ" sz="1600" b="1" dirty="0" smtClean="0"/>
          </a:p>
          <a:p>
            <a:pPr>
              <a:buFontTx/>
              <a:buChar char="-"/>
            </a:pPr>
            <a:r>
              <a:rPr lang="cs-CZ" sz="1600" b="1" dirty="0" err="1" smtClean="0"/>
              <a:t>EIC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Pathfinder</a:t>
            </a:r>
            <a:r>
              <a:rPr lang="cs-CZ" sz="1600" b="1" dirty="0" smtClean="0"/>
              <a:t> pilot</a:t>
            </a:r>
            <a:r>
              <a:rPr lang="cs-CZ" sz="1600" dirty="0" smtClean="0"/>
              <a:t> (</a:t>
            </a:r>
            <a:r>
              <a:rPr lang="cs-CZ" sz="1600" dirty="0" err="1" smtClean="0"/>
              <a:t>Future</a:t>
            </a:r>
            <a:r>
              <a:rPr lang="cs-CZ" sz="1600" dirty="0" smtClean="0"/>
              <a:t> </a:t>
            </a:r>
            <a:r>
              <a:rPr lang="cs-CZ" sz="1600" dirty="0" err="1" smtClean="0"/>
              <a:t>Emerging</a:t>
            </a:r>
            <a:r>
              <a:rPr lang="cs-CZ" sz="1600" dirty="0" smtClean="0"/>
              <a:t> Technologies - FET Open) – </a:t>
            </a:r>
            <a:r>
              <a:rPr lang="cs-CZ" sz="1600" i="1" dirty="0" smtClean="0"/>
              <a:t>velké výzkumné </a:t>
            </a:r>
            <a:r>
              <a:rPr lang="cs-CZ" sz="1600" b="1" i="1" dirty="0" smtClean="0"/>
              <a:t>kolektivní</a:t>
            </a:r>
            <a:r>
              <a:rPr lang="cs-CZ" sz="1600" i="1" dirty="0" smtClean="0"/>
              <a:t> projekty na libovolně zvolené </a:t>
            </a:r>
            <a:r>
              <a:rPr lang="cs-CZ" sz="1600" b="1" i="1" dirty="0" smtClean="0"/>
              <a:t>průlomové téma</a:t>
            </a:r>
          </a:p>
          <a:p>
            <a:pPr marL="0" indent="0">
              <a:buNone/>
            </a:pPr>
            <a:r>
              <a:rPr lang="en-US" sz="1600" i="1" dirty="0" smtClean="0"/>
              <a:t> </a:t>
            </a:r>
            <a:r>
              <a:rPr lang="cs-CZ" sz="1600" i="1" dirty="0" smtClean="0"/>
              <a:t>  </a:t>
            </a:r>
            <a:r>
              <a:rPr lang="en-US" sz="1600" i="1" dirty="0" smtClean="0"/>
              <a:t> </a:t>
            </a:r>
            <a:endParaRPr lang="cs-CZ" sz="1600" b="1" i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50308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5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 dirty="0" smtClean="0"/>
              <a:t>Výzvy v </a:t>
            </a:r>
            <a:r>
              <a:rPr lang="cs-CZ" b="0" dirty="0" err="1" smtClean="0"/>
              <a:t>JUs</a:t>
            </a:r>
            <a:r>
              <a:rPr lang="en-US" dirty="0" smtClean="0"/>
              <a:t> </a:t>
            </a:r>
            <a:r>
              <a:rPr lang="en-US" b="0" dirty="0" smtClean="0"/>
              <a:t> </a:t>
            </a: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281293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2000" b="1" dirty="0" smtClean="0"/>
              <a:t>Společné podniky </a:t>
            </a:r>
            <a:r>
              <a:rPr lang="cs-CZ" sz="2000" b="1" dirty="0" err="1" smtClean="0"/>
              <a:t>JU</a:t>
            </a:r>
            <a:endParaRPr lang="cs-CZ" sz="20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u="sng" dirty="0" err="1" smtClean="0"/>
              <a:t>Clean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Sky</a:t>
            </a:r>
            <a:r>
              <a:rPr lang="cs-CZ" sz="1600" u="sng" dirty="0" smtClean="0"/>
              <a:t> 2-</a:t>
            </a:r>
            <a:r>
              <a:rPr lang="cs-CZ" sz="1600" dirty="0" smtClean="0"/>
              <a:t> letectví - snižování hluku a emisí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u="sng" dirty="0" err="1" smtClean="0"/>
              <a:t>SESAR</a:t>
            </a:r>
            <a:r>
              <a:rPr lang="cs-CZ" sz="1600" u="sng" dirty="0" smtClean="0"/>
              <a:t> 2020 </a:t>
            </a:r>
            <a:r>
              <a:rPr lang="cs-CZ" sz="1600" b="1" dirty="0" smtClean="0"/>
              <a:t>– </a:t>
            </a:r>
            <a:r>
              <a:rPr lang="cs-CZ" sz="1600" dirty="0" smtClean="0"/>
              <a:t>nová generace řízení letového provozu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u="sng" dirty="0" err="1" smtClean="0"/>
              <a:t>Shift2Rail</a:t>
            </a:r>
            <a:r>
              <a:rPr lang="cs-CZ" sz="1600" u="sng" dirty="0" smtClean="0"/>
              <a:t> – </a:t>
            </a:r>
            <a:r>
              <a:rPr lang="cs-CZ" sz="1600" dirty="0" smtClean="0"/>
              <a:t>železniční doprava</a:t>
            </a:r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r>
              <a:rPr lang="cs-CZ" sz="1600" u="sng" dirty="0" err="1" smtClean="0"/>
              <a:t>Fuel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Cells</a:t>
            </a:r>
            <a:r>
              <a:rPr lang="cs-CZ" sz="1600" u="sng" dirty="0" smtClean="0"/>
              <a:t> and Hydrogen – </a:t>
            </a:r>
            <a:r>
              <a:rPr lang="cs-CZ" sz="1600" dirty="0" smtClean="0"/>
              <a:t>palivové články a vodík</a:t>
            </a:r>
            <a:endParaRPr lang="cs-CZ" sz="1600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72068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64096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38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7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Otevřená </a:t>
            </a:r>
            <a:r>
              <a:rPr lang="cs-CZ" dirty="0"/>
              <a:t>dvoustupňová</a:t>
            </a:r>
            <a:r>
              <a:rPr lang="cs-CZ" b="0" dirty="0"/>
              <a:t> 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>
                <a:solidFill>
                  <a:srgbClr val="FF0000"/>
                </a:solidFill>
              </a:rPr>
              <a:t>Growth</a:t>
            </a:r>
            <a:r>
              <a:rPr lang="cs-CZ" b="0" dirty="0">
                <a:solidFill>
                  <a:srgbClr val="FF0000"/>
                </a:solidFill>
              </a:rPr>
              <a:t/>
            </a:r>
            <a:br>
              <a:rPr lang="cs-CZ" b="0" dirty="0">
                <a:solidFill>
                  <a:srgbClr val="FF0000"/>
                </a:solidFill>
              </a:rPr>
            </a:b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r>
              <a:rPr lang="cs-CZ" sz="1600" dirty="0" smtClean="0"/>
              <a:t> 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Část 1- </a:t>
            </a:r>
            <a:r>
              <a:rPr lang="en-US" sz="1600" i="1" dirty="0" smtClean="0"/>
              <a:t>BUILDING </a:t>
            </a:r>
            <a:r>
              <a:rPr lang="en-US" sz="1600" i="1" dirty="0"/>
              <a:t>A </a:t>
            </a:r>
            <a:r>
              <a:rPr lang="en-US" sz="1600" b="1" i="1" dirty="0"/>
              <a:t>LOW-CARBON</a:t>
            </a:r>
            <a:r>
              <a:rPr lang="en-US" sz="1600" i="1" dirty="0"/>
              <a:t>, CLIMATE RESILIENT FUTURE: </a:t>
            </a:r>
            <a:r>
              <a:rPr lang="en-US" sz="1600" i="1" dirty="0" smtClean="0"/>
              <a:t>LOW-</a:t>
            </a:r>
            <a:endParaRPr lang="cs-CZ" sz="1600" i="1" dirty="0" smtClean="0"/>
          </a:p>
          <a:p>
            <a:pPr marL="0" indent="0">
              <a:buNone/>
            </a:pPr>
            <a:r>
              <a:rPr lang="en-US" sz="1600" i="1" dirty="0" smtClean="0"/>
              <a:t>CARBON </a:t>
            </a:r>
            <a:r>
              <a:rPr lang="en-US" sz="1600" i="1" dirty="0"/>
              <a:t>AND SUSTAINABLE </a:t>
            </a:r>
            <a:r>
              <a:rPr lang="en-US" sz="1600" i="1" dirty="0" smtClean="0"/>
              <a:t>TRANSPORT</a:t>
            </a:r>
            <a:r>
              <a:rPr lang="cs-CZ" sz="1600" i="1" dirty="0" smtClean="0"/>
              <a:t> </a:t>
            </a: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 smtClean="0"/>
              <a:t>LC-MG-1-12-2020</a:t>
            </a:r>
            <a:r>
              <a:rPr lang="cs-CZ" sz="1600" dirty="0" smtClean="0"/>
              <a:t> (</a:t>
            </a:r>
            <a:r>
              <a:rPr lang="cs-CZ" sz="1600" dirty="0" err="1" smtClean="0"/>
              <a:t>IA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b="1" dirty="0"/>
              <a:t>Cities</a:t>
            </a:r>
            <a:r>
              <a:rPr lang="en-US" sz="1600" dirty="0"/>
              <a:t> as climate-resilient, connected multimodal nodes for smart and clean mobility: new approaches towards demonstrating and testing innovative </a:t>
            </a:r>
            <a:r>
              <a:rPr lang="en-US" sz="1600" dirty="0" smtClean="0"/>
              <a:t>solutions</a:t>
            </a:r>
            <a:r>
              <a:rPr lang="cs-CZ" sz="1600" dirty="0" smtClean="0"/>
              <a:t> (18 M€)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LC-MG-1-13-2020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 err="1"/>
              <a:t>Decarbonising</a:t>
            </a:r>
            <a:r>
              <a:rPr lang="en-US" sz="1600" dirty="0"/>
              <a:t> long distance </a:t>
            </a:r>
            <a:r>
              <a:rPr lang="en-US" sz="1600" b="1" dirty="0" smtClean="0"/>
              <a:t>shipping</a:t>
            </a:r>
            <a:r>
              <a:rPr lang="cs-CZ" sz="1600" dirty="0" smtClean="0"/>
              <a:t> (20)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LC-MG-1-14-2020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en-US" sz="1600" dirty="0"/>
              <a:t>Understanding and mitigating the effects on </a:t>
            </a:r>
            <a:r>
              <a:rPr lang="en-US" sz="1600" b="1" dirty="0"/>
              <a:t>public health </a:t>
            </a:r>
            <a:r>
              <a:rPr lang="en-US" sz="1600" dirty="0"/>
              <a:t>of emerging non-regulated nanoparticle emissions issues and </a:t>
            </a:r>
            <a:r>
              <a:rPr lang="en-US" sz="1600" dirty="0" smtClean="0"/>
              <a:t>noise </a:t>
            </a:r>
            <a:r>
              <a:rPr lang="cs-CZ" sz="1600" dirty="0" smtClean="0"/>
              <a:t>(10)</a:t>
            </a: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/>
              <a:t>V</a:t>
            </a:r>
            <a:r>
              <a:rPr lang="en-US" sz="1600" i="1" dirty="0" err="1"/>
              <a:t>ýzva</a:t>
            </a:r>
            <a:r>
              <a:rPr lang="en-US" sz="1600" i="1" dirty="0"/>
              <a:t> </a:t>
            </a:r>
            <a:r>
              <a:rPr lang="cs-CZ" sz="1600" i="1" dirty="0"/>
              <a:t>byla </a:t>
            </a:r>
            <a:r>
              <a:rPr lang="en-US" sz="1600" i="1" dirty="0" err="1"/>
              <a:t>otevřena</a:t>
            </a:r>
            <a:r>
              <a:rPr lang="en-US" sz="1600" i="1" dirty="0"/>
              <a:t> 5.9.2018, </a:t>
            </a:r>
            <a:r>
              <a:rPr lang="en-US" sz="1600" i="1" dirty="0" err="1"/>
              <a:t>bude</a:t>
            </a:r>
            <a:r>
              <a:rPr lang="en-US" sz="1600" i="1" dirty="0"/>
              <a:t> </a:t>
            </a:r>
            <a:r>
              <a:rPr lang="en-US" sz="1600" i="1" dirty="0" err="1"/>
              <a:t>uzavřena</a:t>
            </a:r>
            <a:r>
              <a:rPr lang="en-US" sz="1600" i="1" dirty="0"/>
              <a:t> 16.1.2019 (</a:t>
            </a:r>
            <a:r>
              <a:rPr lang="en-US" sz="1600" i="1" dirty="0" err="1"/>
              <a:t>1.stupeň</a:t>
            </a:r>
            <a:r>
              <a:rPr lang="en-US" sz="1600" i="1" dirty="0"/>
              <a:t>) a 12.9.2019 (</a:t>
            </a:r>
            <a:r>
              <a:rPr lang="en-US" sz="1600" i="1" dirty="0" err="1"/>
              <a:t>druhý</a:t>
            </a:r>
            <a:r>
              <a:rPr lang="en-US" sz="1600" i="1" dirty="0"/>
              <a:t> </a:t>
            </a:r>
            <a:r>
              <a:rPr lang="en-US" sz="1600" i="1" dirty="0" err="1"/>
              <a:t>stupeň</a:t>
            </a:r>
            <a:endParaRPr lang="cs-CZ" sz="1600" i="1" dirty="0" smtClean="0"/>
          </a:p>
          <a:p>
            <a:pPr marL="0" indent="0">
              <a:buNone/>
            </a:pPr>
            <a:r>
              <a:rPr lang="en-US" sz="1600" b="1" dirty="0" smtClean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dirty="0" smtClean="0"/>
          </a:p>
          <a:p>
            <a:pPr marL="342900" indent="-342900">
              <a:buAutoNum type="arabicPeriod"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21822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8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Otevřená </a:t>
            </a:r>
            <a:r>
              <a:rPr lang="cs-CZ" dirty="0"/>
              <a:t>dvoustupňová</a:t>
            </a:r>
            <a:r>
              <a:rPr lang="cs-CZ" b="0" dirty="0"/>
              <a:t> 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>
                <a:solidFill>
                  <a:srgbClr val="FF0000"/>
                </a:solidFill>
              </a:rPr>
              <a:t>Growth</a:t>
            </a:r>
            <a:r>
              <a:rPr lang="cs-CZ" b="0" dirty="0"/>
              <a:t/>
            </a:r>
            <a:br>
              <a:rPr lang="cs-CZ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 </a:t>
            </a:r>
            <a:r>
              <a:rPr lang="en-US" sz="1600" i="1" dirty="0" smtClean="0"/>
              <a:t>2</a:t>
            </a:r>
            <a:r>
              <a:rPr lang="en-US" sz="1600" i="1" dirty="0"/>
              <a:t>. </a:t>
            </a:r>
            <a:r>
              <a:rPr lang="en-US" sz="1600" b="1" i="1" dirty="0"/>
              <a:t>SAFE</a:t>
            </a:r>
            <a:r>
              <a:rPr lang="en-US" sz="1600" i="1" dirty="0"/>
              <a:t>, INTEGRATED AND RESILIENT TRANSPORT SYSTEMS </a:t>
            </a:r>
            <a:r>
              <a:rPr lang="cs-CZ" sz="1600" i="1" dirty="0" smtClean="0"/>
              <a:t> (vše </a:t>
            </a:r>
            <a:r>
              <a:rPr lang="cs-CZ" sz="1600" b="1" i="1" dirty="0" smtClean="0"/>
              <a:t>RIA</a:t>
            </a:r>
            <a:r>
              <a:rPr lang="cs-CZ" sz="1600" i="1" dirty="0" smtClean="0"/>
              <a:t>)</a:t>
            </a: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1600" dirty="0"/>
              <a:t>MG-2-10-2020: Enhancing coordination between Member States' actions in the area of infrastructure research with a particular focus on biodiversity and </a:t>
            </a:r>
            <a:r>
              <a:rPr lang="en-US" sz="1600" b="1" dirty="0"/>
              <a:t>ameliorating environmental impacts</a:t>
            </a:r>
            <a:r>
              <a:rPr lang="en-US" sz="1600" dirty="0"/>
              <a:t> and </a:t>
            </a:r>
            <a:r>
              <a:rPr lang="en-US" sz="1600" b="1" dirty="0"/>
              <a:t>full automated infrastructure upgrade</a:t>
            </a:r>
            <a:r>
              <a:rPr lang="en-US" sz="1600" dirty="0"/>
              <a:t> and </a:t>
            </a:r>
            <a:r>
              <a:rPr lang="en-US" sz="1600" dirty="0" smtClean="0"/>
              <a:t>maintenance</a:t>
            </a:r>
            <a:r>
              <a:rPr lang="cs-CZ" sz="1600" dirty="0" smtClean="0"/>
              <a:t> (17)</a:t>
            </a:r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r>
              <a:rPr lang="en-US" sz="1600" dirty="0"/>
              <a:t>MG-2-11-2020: Network and </a:t>
            </a:r>
            <a:r>
              <a:rPr lang="en-US" sz="1600" b="1" dirty="0"/>
              <a:t>traffic management </a:t>
            </a:r>
            <a:r>
              <a:rPr lang="en-US" sz="1600" dirty="0"/>
              <a:t>for future </a:t>
            </a:r>
            <a:r>
              <a:rPr lang="en-US" sz="1600" dirty="0" smtClean="0"/>
              <a:t>mobility</a:t>
            </a:r>
            <a:r>
              <a:rPr lang="cs-CZ" sz="1600" dirty="0" smtClean="0"/>
              <a:t> (20)</a:t>
            </a:r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r>
              <a:rPr lang="en-US" sz="1600" dirty="0"/>
              <a:t>MG-2-12-2020: Improving road safety by effectively monitoring working </a:t>
            </a:r>
            <a:r>
              <a:rPr lang="en-US" sz="1600" b="1" dirty="0"/>
              <a:t>patterns</a:t>
            </a:r>
            <a:r>
              <a:rPr lang="en-US" sz="1600" dirty="0"/>
              <a:t> and overall fitness of </a:t>
            </a:r>
            <a:r>
              <a:rPr lang="en-US" sz="1600" dirty="0" smtClean="0"/>
              <a:t>drivers</a:t>
            </a:r>
            <a:r>
              <a:rPr lang="cs-CZ" sz="1600" dirty="0" smtClean="0"/>
              <a:t> (7)</a:t>
            </a:r>
          </a:p>
          <a:p>
            <a:pPr marL="0" indent="0">
              <a:buNone/>
            </a:pPr>
            <a:endParaRPr lang="cs-CZ" sz="1600" u="sng" dirty="0"/>
          </a:p>
          <a:p>
            <a:pPr marL="0" indent="0">
              <a:buNone/>
            </a:pPr>
            <a:r>
              <a:rPr lang="cs-CZ" sz="1600" i="1" dirty="0"/>
              <a:t>V</a:t>
            </a:r>
            <a:r>
              <a:rPr lang="en-US" sz="1600" i="1" dirty="0" err="1"/>
              <a:t>ýzva</a:t>
            </a:r>
            <a:r>
              <a:rPr lang="en-US" sz="1600" i="1" dirty="0"/>
              <a:t> </a:t>
            </a:r>
            <a:r>
              <a:rPr lang="cs-CZ" sz="1600" i="1" dirty="0"/>
              <a:t>byla </a:t>
            </a:r>
            <a:r>
              <a:rPr lang="en-US" sz="1600" i="1" dirty="0" err="1"/>
              <a:t>otevřena</a:t>
            </a:r>
            <a:r>
              <a:rPr lang="en-US" sz="1600" i="1" dirty="0"/>
              <a:t> </a:t>
            </a:r>
            <a:r>
              <a:rPr lang="cs-CZ" sz="1600" i="1" dirty="0" smtClean="0"/>
              <a:t>3</a:t>
            </a:r>
            <a:r>
              <a:rPr lang="en-US" sz="1600" i="1" dirty="0" smtClean="0"/>
              <a:t>.9.201</a:t>
            </a:r>
            <a:r>
              <a:rPr lang="cs-CZ" sz="1600" i="1" dirty="0" smtClean="0"/>
              <a:t>9</a:t>
            </a:r>
            <a:r>
              <a:rPr lang="en-US" sz="1600" i="1" dirty="0" smtClean="0"/>
              <a:t>, </a:t>
            </a:r>
            <a:r>
              <a:rPr lang="en-US" sz="1600" i="1" dirty="0" err="1"/>
              <a:t>bude</a:t>
            </a:r>
            <a:r>
              <a:rPr lang="en-US" sz="1600" i="1" dirty="0"/>
              <a:t> </a:t>
            </a:r>
            <a:r>
              <a:rPr lang="en-US" sz="1600" i="1" dirty="0" err="1"/>
              <a:t>uzavřena</a:t>
            </a:r>
            <a:r>
              <a:rPr lang="en-US" sz="1600" i="1" dirty="0"/>
              <a:t> </a:t>
            </a:r>
            <a:r>
              <a:rPr lang="cs-CZ" sz="1600" i="1" dirty="0"/>
              <a:t>9</a:t>
            </a:r>
            <a:r>
              <a:rPr lang="en-US" sz="1600" i="1" dirty="0" smtClean="0"/>
              <a:t>.1.20</a:t>
            </a:r>
            <a:r>
              <a:rPr lang="cs-CZ" sz="1600" i="1" dirty="0" smtClean="0"/>
              <a:t>20</a:t>
            </a:r>
            <a:r>
              <a:rPr lang="en-US" sz="1600" i="1" dirty="0" smtClean="0"/>
              <a:t> </a:t>
            </a:r>
            <a:r>
              <a:rPr lang="en-US" sz="1600" i="1" dirty="0"/>
              <a:t>(</a:t>
            </a:r>
            <a:r>
              <a:rPr lang="en-US" sz="1600" i="1" dirty="0" err="1"/>
              <a:t>1.stupeň</a:t>
            </a:r>
            <a:r>
              <a:rPr lang="en-US" sz="1600" i="1" dirty="0"/>
              <a:t>) a </a:t>
            </a:r>
            <a:r>
              <a:rPr lang="cs-CZ" sz="1600" i="1" dirty="0"/>
              <a:t>8</a:t>
            </a:r>
            <a:r>
              <a:rPr lang="en-US" sz="1600" i="1" dirty="0" smtClean="0"/>
              <a:t>.9.20</a:t>
            </a:r>
            <a:r>
              <a:rPr lang="cs-CZ" sz="1600" i="1" dirty="0" smtClean="0"/>
              <a:t>20</a:t>
            </a:r>
            <a:r>
              <a:rPr lang="en-US" sz="1600" i="1" dirty="0" smtClean="0"/>
              <a:t> </a:t>
            </a:r>
            <a:r>
              <a:rPr lang="en-US" sz="1600" i="1" dirty="0"/>
              <a:t>(</a:t>
            </a:r>
            <a:r>
              <a:rPr lang="en-US" sz="1600" i="1" dirty="0" err="1"/>
              <a:t>druhý</a:t>
            </a:r>
            <a:r>
              <a:rPr lang="en-US" sz="1600" i="1" dirty="0"/>
              <a:t> </a:t>
            </a:r>
            <a:r>
              <a:rPr lang="en-US" sz="1600" i="1" dirty="0" err="1"/>
              <a:t>stupeň</a:t>
            </a:r>
            <a:r>
              <a:rPr lang="en-US" sz="1600" i="1" dirty="0"/>
              <a:t>)</a:t>
            </a:r>
            <a:r>
              <a:rPr lang="cs-CZ" sz="1600" dirty="0"/>
              <a:t>  </a:t>
            </a:r>
            <a:r>
              <a:rPr lang="en-US" sz="1600" i="1" dirty="0"/>
              <a:t> </a:t>
            </a:r>
            <a:endParaRPr lang="cs-CZ" sz="1600" b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61715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8208D5-27F4-4B6E-BD7A-1474F61F50BC}" type="slidenum">
              <a:rPr lang="cs-CZ"/>
              <a:pPr>
                <a:defRPr/>
              </a:pPr>
              <a:t>9</a:t>
            </a:fld>
            <a:endParaRPr lang="cs-CZ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363538"/>
            <a:ext cx="6059488" cy="1193254"/>
          </a:xfrm>
        </p:spPr>
        <p:txBody>
          <a:bodyPr/>
          <a:lstStyle/>
          <a:p>
            <a:pPr eaLnBrk="1" hangingPunct="1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/>
            </a:r>
            <a:br>
              <a:rPr lang="cs-CZ" b="0" dirty="0"/>
            </a:b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/>
              <a:t>Připravovaná </a:t>
            </a:r>
            <a:r>
              <a:rPr lang="cs-CZ" dirty="0" smtClean="0"/>
              <a:t>jednostupňová</a:t>
            </a:r>
            <a:r>
              <a:rPr lang="cs-CZ" b="0" dirty="0" smtClean="0"/>
              <a:t> </a:t>
            </a:r>
            <a:r>
              <a:rPr lang="cs-CZ" b="0" dirty="0"/>
              <a:t>výzva </a:t>
            </a:r>
            <a:br>
              <a:rPr lang="cs-CZ" b="0" dirty="0"/>
            </a:br>
            <a:r>
              <a:rPr lang="cs-CZ" b="0" dirty="0">
                <a:solidFill>
                  <a:srgbClr val="FF0000"/>
                </a:solidFill>
              </a:rPr>
              <a:t>Mobility </a:t>
            </a:r>
            <a:r>
              <a:rPr lang="cs-CZ" b="0" dirty="0" err="1">
                <a:solidFill>
                  <a:srgbClr val="FF0000"/>
                </a:solidFill>
              </a:rPr>
              <a:t>for</a:t>
            </a:r>
            <a:r>
              <a:rPr lang="cs-CZ" b="0" dirty="0">
                <a:solidFill>
                  <a:srgbClr val="FF0000"/>
                </a:solidFill>
              </a:rPr>
              <a:t> </a:t>
            </a:r>
            <a:r>
              <a:rPr lang="cs-CZ" b="0" dirty="0" err="1" smtClean="0">
                <a:solidFill>
                  <a:srgbClr val="FF0000"/>
                </a:solidFill>
              </a:rPr>
              <a:t>Growth</a:t>
            </a:r>
            <a:r>
              <a:rPr lang="en-US" b="0" dirty="0"/>
              <a:t/>
            </a:r>
            <a:br>
              <a:rPr lang="en-US" b="0" dirty="0"/>
            </a:br>
            <a:endParaRPr lang="cs-CZ" b="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i="1" dirty="0" smtClean="0"/>
              <a:t>Část</a:t>
            </a:r>
            <a:r>
              <a:rPr lang="cs-CZ" sz="1600" i="1" dirty="0"/>
              <a:t> </a:t>
            </a:r>
            <a:r>
              <a:rPr lang="en-US" sz="1600" i="1" dirty="0" smtClean="0"/>
              <a:t>1</a:t>
            </a:r>
            <a:r>
              <a:rPr lang="en-US" sz="1600" i="1" dirty="0"/>
              <a:t>. BUILDING A </a:t>
            </a:r>
            <a:r>
              <a:rPr lang="en-US" sz="1600" b="1" i="1" dirty="0"/>
              <a:t>LOW-CARBON, </a:t>
            </a:r>
            <a:r>
              <a:rPr lang="en-US" sz="1600" i="1" dirty="0"/>
              <a:t>CLIMATE RESILIENT FUTURE: LOW-CARBON</a:t>
            </a:r>
          </a:p>
          <a:p>
            <a:pPr marL="0" indent="0">
              <a:buNone/>
            </a:pPr>
            <a:r>
              <a:rPr lang="en-US" sz="1600" i="1" dirty="0"/>
              <a:t>AND SUSTAINABLE </a:t>
            </a:r>
            <a:r>
              <a:rPr lang="en-US" sz="1600" i="1" dirty="0" smtClean="0"/>
              <a:t>TRANSPORT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LC-MG-1-12-2020</a:t>
            </a:r>
            <a:r>
              <a:rPr lang="cs-CZ" sz="1600" dirty="0" smtClean="0"/>
              <a:t> (</a:t>
            </a:r>
            <a:r>
              <a:rPr lang="cs-CZ" sz="1600" dirty="0" err="1" smtClean="0"/>
              <a:t>CSA</a:t>
            </a:r>
            <a:r>
              <a:rPr lang="cs-CZ" sz="1600" dirty="0" smtClean="0"/>
              <a:t>)</a:t>
            </a:r>
            <a:r>
              <a:rPr lang="en-US" sz="1600" dirty="0" smtClean="0"/>
              <a:t>: </a:t>
            </a:r>
            <a:r>
              <a:rPr lang="en-US" sz="1600" b="1" dirty="0"/>
              <a:t>Cities </a:t>
            </a:r>
            <a:r>
              <a:rPr lang="en-US" sz="1600" dirty="0"/>
              <a:t>as climate-resilient, connected multimodal nodes for smart and clean mobility: new approaches towards demonstrating and testing innovative solutions </a:t>
            </a:r>
            <a:r>
              <a:rPr lang="cs-CZ" sz="1600" dirty="0" smtClean="0"/>
              <a:t> (3)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 smtClean="0"/>
              <a:t>LC-MG-1-1</a:t>
            </a:r>
            <a:r>
              <a:rPr lang="cs-CZ" sz="1600" dirty="0" smtClean="0"/>
              <a:t>5</a:t>
            </a:r>
            <a:r>
              <a:rPr lang="en-US" sz="1600" dirty="0" smtClean="0"/>
              <a:t>-2020</a:t>
            </a:r>
            <a:r>
              <a:rPr lang="cs-CZ" sz="1600" dirty="0" smtClean="0"/>
              <a:t> (RIA)</a:t>
            </a:r>
            <a:r>
              <a:rPr lang="en-US" sz="1600" dirty="0" smtClean="0"/>
              <a:t>: </a:t>
            </a:r>
            <a:r>
              <a:rPr lang="cs-CZ" sz="1600" dirty="0" err="1" smtClean="0"/>
              <a:t>Towards</a:t>
            </a:r>
            <a:r>
              <a:rPr lang="cs-CZ" sz="1600" dirty="0" smtClean="0"/>
              <a:t> </a:t>
            </a:r>
            <a:r>
              <a:rPr lang="cs-CZ" sz="1600" dirty="0" err="1" smtClean="0"/>
              <a:t>global</a:t>
            </a:r>
            <a:r>
              <a:rPr lang="cs-CZ" sz="1600" dirty="0" smtClean="0"/>
              <a:t> </a:t>
            </a:r>
            <a:r>
              <a:rPr lang="cs-CZ" sz="1600" dirty="0" err="1" smtClean="0"/>
              <a:t>environmental</a:t>
            </a:r>
            <a:r>
              <a:rPr lang="cs-CZ" sz="1600" dirty="0" smtClean="0"/>
              <a:t> </a:t>
            </a:r>
            <a:r>
              <a:rPr lang="cs-CZ" sz="1600" dirty="0" err="1" smtClean="0"/>
              <a:t>regulation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b="1" dirty="0" err="1" smtClean="0"/>
              <a:t>supersonic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aviation</a:t>
            </a:r>
            <a:r>
              <a:rPr lang="en-US" sz="1600" dirty="0" smtClean="0"/>
              <a:t> </a:t>
            </a:r>
            <a:r>
              <a:rPr lang="cs-CZ" sz="1600" dirty="0" smtClean="0"/>
              <a:t>(13)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cs-CZ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cs-CZ" sz="1600" b="1" dirty="0" smtClean="0"/>
          </a:p>
          <a:p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451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C-prezentace CZ (2)">
  <a:themeElements>
    <a:clrScheme name="TC-prezentace CZ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C-prezentace CZ (2)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C-prezentace CZ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TC-prezentace CZ (2)</Template>
  <TotalTime>8995</TotalTime>
  <Words>1236</Words>
  <Application>Microsoft Office PowerPoint</Application>
  <PresentationFormat>Předvádění na obrazovce (4:3)</PresentationFormat>
  <Paragraphs>327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TC-prezentace CZ (2)</vt:lpstr>
      <vt:lpstr>Aktuální výzvy priorit doprava a baterie a rok 2020</vt:lpstr>
      <vt:lpstr>Formální začlenění výzev   </vt:lpstr>
      <vt:lpstr>Formální začlenění výzev   </vt:lpstr>
      <vt:lpstr>Výzvy v dalších prioritách:    </vt:lpstr>
      <vt:lpstr>Výzvy v JUs  </vt:lpstr>
      <vt:lpstr>Prezentace aplikace PowerPoint</vt:lpstr>
      <vt:lpstr>         Otevřená dvoustupňová výzva  Mobility for Growth  </vt:lpstr>
      <vt:lpstr>            Otevřená dvoustupňová výzva  Mobility for Growth </vt:lpstr>
      <vt:lpstr>         Připravovaná jednostupňová výzva  Mobility for Growth </vt:lpstr>
      <vt:lpstr>         Připravovaná jednostupňová výzva  Mobility for Growth </vt:lpstr>
      <vt:lpstr>         Připravovaná jednostupňová výzva  Mobility for Growth </vt:lpstr>
      <vt:lpstr>         Připravovaná jednostupňová výzva  Mobility for Growth </vt:lpstr>
      <vt:lpstr>         Připravovaná jednostupňová výzva  Mobility for Growth </vt:lpstr>
      <vt:lpstr>         Připravovaná jednostupňová výzva   Digitising and Transforming European Industry and Services:  Automated Road Transport </vt:lpstr>
      <vt:lpstr>          Připravovaná jednostupňová výzva   Building a low-carbon, climate resilient future: Green Vehicles </vt:lpstr>
      <vt:lpstr>          Připravovaná jednostupňová výzva  Building a low-carbon, climate resilient future: Next-Generation Batteries</vt:lpstr>
      <vt:lpstr>Evropský informační den doprava v H2020  https://ec.europa.eu/inea/en/news-events/events/horizon-2020-transport-info-day-0</vt:lpstr>
      <vt:lpstr>        Situace v JTIs   </vt:lpstr>
      <vt:lpstr>Další informace</vt:lpstr>
    </vt:vector>
  </TitlesOfParts>
  <Company>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tc</dc:creator>
  <cp:lastModifiedBy>Skarka Martin TC</cp:lastModifiedBy>
  <cp:revision>303</cp:revision>
  <cp:lastPrinted>2019-10-29T15:19:23Z</cp:lastPrinted>
  <dcterms:created xsi:type="dcterms:W3CDTF">2010-06-22T13:44:44Z</dcterms:created>
  <dcterms:modified xsi:type="dcterms:W3CDTF">2019-11-04T08:04:27Z</dcterms:modified>
</cp:coreProperties>
</file>