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4" r:id="rId2"/>
    <p:sldId id="334" r:id="rId3"/>
    <p:sldId id="267" r:id="rId4"/>
    <p:sldId id="262" r:id="rId5"/>
    <p:sldId id="263" r:id="rId6"/>
    <p:sldId id="304" r:id="rId7"/>
    <p:sldId id="303" r:id="rId8"/>
    <p:sldId id="332" r:id="rId9"/>
    <p:sldId id="306" r:id="rId10"/>
    <p:sldId id="305" r:id="rId11"/>
    <p:sldId id="335" r:id="rId12"/>
    <p:sldId id="284" r:id="rId13"/>
    <p:sldId id="307" r:id="rId14"/>
    <p:sldId id="292" r:id="rId15"/>
    <p:sldId id="336" r:id="rId16"/>
    <p:sldId id="289" r:id="rId17"/>
    <p:sldId id="333" r:id="rId18"/>
    <p:sldId id="328" r:id="rId19"/>
    <p:sldId id="321" r:id="rId20"/>
    <p:sldId id="329" r:id="rId21"/>
    <p:sldId id="311" r:id="rId22"/>
    <p:sldId id="315" r:id="rId23"/>
    <p:sldId id="285" r:id="rId24"/>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ál Leoš" initials="G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p:scale>
          <a:sx n="110" d="100"/>
          <a:sy n="110" d="100"/>
        </p:scale>
        <p:origin x="62" y="6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4-21T19:56:09.206" idx="1">
    <p:pos x="5679" y="2505"/>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904092-8E25-4BA4-98A6-CB6E6D3246D8}" type="datetimeFigureOut">
              <a:rPr lang="cs-CZ" smtClean="0"/>
              <a:t>20.05.2022</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0D95C-3861-44A4-B9E6-8338654DF2DC}" type="slidenum">
              <a:rPr lang="cs-CZ" smtClean="0"/>
              <a:t>‹#›</a:t>
            </a:fld>
            <a:endParaRPr lang="cs-CZ"/>
          </a:p>
        </p:txBody>
      </p:sp>
    </p:spTree>
    <p:extLst>
      <p:ext uri="{BB962C8B-B14F-4D97-AF65-F5344CB8AC3E}">
        <p14:creationId xmlns:p14="http://schemas.microsoft.com/office/powerpoint/2010/main" val="1742958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1044D8C3-5EBB-463D-9EC3-2AF485E2EA00}" type="slidenum">
              <a:rPr lang="cs-CZ" smtClean="0"/>
              <a:t>3</a:t>
            </a:fld>
            <a:endParaRPr lang="cs-CZ"/>
          </a:p>
        </p:txBody>
      </p:sp>
    </p:spTree>
    <p:extLst>
      <p:ext uri="{BB962C8B-B14F-4D97-AF65-F5344CB8AC3E}">
        <p14:creationId xmlns:p14="http://schemas.microsoft.com/office/powerpoint/2010/main" val="1845542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16277925-A072-45EC-AB3C-DE38B46E6F10}" type="slidenum">
              <a:rPr lang="cs-CZ" smtClean="0"/>
              <a:t>4</a:t>
            </a:fld>
            <a:endParaRPr lang="cs-CZ"/>
          </a:p>
        </p:txBody>
      </p:sp>
    </p:spTree>
    <p:extLst>
      <p:ext uri="{BB962C8B-B14F-4D97-AF65-F5344CB8AC3E}">
        <p14:creationId xmlns:p14="http://schemas.microsoft.com/office/powerpoint/2010/main" val="3337836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16277925-A072-45EC-AB3C-DE38B46E6F10}" type="slidenum">
              <a:rPr lang="cs-CZ" smtClean="0"/>
              <a:t>5</a:t>
            </a:fld>
            <a:endParaRPr lang="cs-CZ"/>
          </a:p>
        </p:txBody>
      </p:sp>
    </p:spTree>
    <p:extLst>
      <p:ext uri="{BB962C8B-B14F-4D97-AF65-F5344CB8AC3E}">
        <p14:creationId xmlns:p14="http://schemas.microsoft.com/office/powerpoint/2010/main" val="233935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16277925-A072-45EC-AB3C-DE38B46E6F10}" type="slidenum">
              <a:rPr lang="cs-CZ" smtClean="0"/>
              <a:t>6</a:t>
            </a:fld>
            <a:endParaRPr lang="cs-CZ"/>
          </a:p>
        </p:txBody>
      </p:sp>
    </p:spTree>
    <p:extLst>
      <p:ext uri="{BB962C8B-B14F-4D97-AF65-F5344CB8AC3E}">
        <p14:creationId xmlns:p14="http://schemas.microsoft.com/office/powerpoint/2010/main" val="1610830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16277925-A072-45EC-AB3C-DE38B46E6F10}" type="slidenum">
              <a:rPr lang="cs-CZ" smtClean="0"/>
              <a:t>7</a:t>
            </a:fld>
            <a:endParaRPr lang="cs-CZ"/>
          </a:p>
        </p:txBody>
      </p:sp>
    </p:spTree>
    <p:extLst>
      <p:ext uri="{BB962C8B-B14F-4D97-AF65-F5344CB8AC3E}">
        <p14:creationId xmlns:p14="http://schemas.microsoft.com/office/powerpoint/2010/main" val="2339355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16277925-A072-45EC-AB3C-DE38B46E6F10}" type="slidenum">
              <a:rPr lang="cs-CZ" smtClean="0"/>
              <a:t>9</a:t>
            </a:fld>
            <a:endParaRPr lang="cs-CZ"/>
          </a:p>
        </p:txBody>
      </p:sp>
    </p:spTree>
    <p:extLst>
      <p:ext uri="{BB962C8B-B14F-4D97-AF65-F5344CB8AC3E}">
        <p14:creationId xmlns:p14="http://schemas.microsoft.com/office/powerpoint/2010/main" val="2615313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1044D8C3-5EBB-463D-9EC3-2AF485E2EA00}" type="slidenum">
              <a:rPr lang="cs-CZ" smtClean="0"/>
              <a:t>10</a:t>
            </a:fld>
            <a:endParaRPr lang="cs-CZ"/>
          </a:p>
        </p:txBody>
      </p:sp>
    </p:spTree>
    <p:extLst>
      <p:ext uri="{BB962C8B-B14F-4D97-AF65-F5344CB8AC3E}">
        <p14:creationId xmlns:p14="http://schemas.microsoft.com/office/powerpoint/2010/main" val="3702517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Přesunout do rezervy na konec přednášky.</a:t>
            </a:r>
          </a:p>
        </p:txBody>
      </p:sp>
      <p:sp>
        <p:nvSpPr>
          <p:cNvPr id="4" name="Zástupný symbol pro číslo snímku 3"/>
          <p:cNvSpPr>
            <a:spLocks noGrp="1"/>
          </p:cNvSpPr>
          <p:nvPr>
            <p:ph type="sldNum" sz="quarter" idx="10"/>
          </p:nvPr>
        </p:nvSpPr>
        <p:spPr/>
        <p:txBody>
          <a:bodyPr/>
          <a:lstStyle/>
          <a:p>
            <a:fld id="{4D3AD8F0-6371-43BB-8796-56C91BB12E16}" type="slidenum">
              <a:rPr lang="cs-CZ" smtClean="0"/>
              <a:t>13</a:t>
            </a:fld>
            <a:endParaRPr lang="cs-CZ"/>
          </a:p>
        </p:txBody>
      </p:sp>
    </p:spTree>
    <p:extLst>
      <p:ext uri="{BB962C8B-B14F-4D97-AF65-F5344CB8AC3E}">
        <p14:creationId xmlns:p14="http://schemas.microsoft.com/office/powerpoint/2010/main" val="403500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E6F98C3-67A6-41BE-A8D2-AD321D3E20D1}" type="slidenum">
              <a:rPr lang="cs-CZ" smtClean="0"/>
              <a:t>19</a:t>
            </a:fld>
            <a:endParaRPr lang="cs-CZ"/>
          </a:p>
        </p:txBody>
      </p:sp>
    </p:spTree>
    <p:extLst>
      <p:ext uri="{BB962C8B-B14F-4D97-AF65-F5344CB8AC3E}">
        <p14:creationId xmlns:p14="http://schemas.microsoft.com/office/powerpoint/2010/main" val="1383666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4F8008C-FC36-F01E-25F9-796F50C08C94}"/>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088EC78A-A09E-047A-8485-6C49ACD979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28D60301-AC35-40F8-1A44-318CD683CE06}"/>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44691D16-8C8A-5A5A-E150-44EB3EB94FD6}"/>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41F3A61A-60CF-BC79-440A-EFE55D8D5116}"/>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253899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F9B7AC3-1F26-B286-7198-1E04631B58CA}"/>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2C11B1BB-0D81-A5B2-54B1-21529708EAD4}"/>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232A5DB3-9364-4659-6469-18EDBEFBD5F9}"/>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E5701F09-7CF3-7760-5692-DFA3D3280658}"/>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F7E6399B-07B1-59A4-0CE2-AD96B036310F}"/>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10758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95CB101C-2C89-5CF7-10C1-04E1936852FB}"/>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B79D8C95-5CCA-56A9-22A8-D408A44CA016}"/>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41623E8-4536-C172-38F6-222BA2F89C19}"/>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10F37E10-4864-F5FF-74D3-A78564052FFC}"/>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1A1DFBED-4819-6366-1C42-0FE68F52D297}"/>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1489301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C53CDAA-53B9-8EB5-2BF8-389B1FD2F497}"/>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AE9FA037-CDFE-6F05-6FE4-FB229A8FF0F4}"/>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C6A4DD3F-8898-72B9-084B-001321210027}"/>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F4F2254D-8D89-A750-5265-3A4E93DF7788}"/>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E53B70B7-AE1A-5857-74E8-12087785D08D}"/>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4008365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FA7BB89-0C21-9743-8F9F-53931A57AC82}"/>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AA0A618C-C69A-F449-22F4-1666C83C6F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3A811C60-FFF2-F0A6-D97E-AA526A2E6DAF}"/>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0CD0D00B-0898-51C0-07E7-17519674591C}"/>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47A22EEA-7017-3581-19AF-7374F2096EBA}"/>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4256286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2CB30E-7D14-940B-5E02-751B8ECE0181}"/>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C3784BA3-5D0F-ED99-0D07-EC6AA1967DD1}"/>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846A85F4-9C6F-3271-C10C-714C81618161}"/>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DC110580-E96E-4572-FB62-5F1130192D5D}"/>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6" name="Zástupný symbol pro zápatí 5">
            <a:extLst>
              <a:ext uri="{FF2B5EF4-FFF2-40B4-BE49-F238E27FC236}">
                <a16:creationId xmlns:a16="http://schemas.microsoft.com/office/drawing/2014/main" id="{054BDF3F-4EBE-4389-5521-F68C8567173E}"/>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DC2E0D62-CED1-E247-6EA4-82D01B41129A}"/>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3062966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D2A656D-DAF1-4DC6-68A1-A6298EA6B02F}"/>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3DEC0FE3-34E7-9A08-1EA5-EB0DB0A79C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344F51B2-72DE-0819-BACF-43F94960BFCE}"/>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0A79F76D-D2AD-5DB6-31DE-CAFBCB9691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70EC5E47-544D-203D-0FE7-1F031049DA91}"/>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51CABB0-69EB-A077-8215-3D62FAB40717}"/>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8" name="Zástupný symbol pro zápatí 7">
            <a:extLst>
              <a:ext uri="{FF2B5EF4-FFF2-40B4-BE49-F238E27FC236}">
                <a16:creationId xmlns:a16="http://schemas.microsoft.com/office/drawing/2014/main" id="{28A20CC3-D638-7F8E-38B9-7CB43B553038}"/>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1F6855AF-4E21-7DB6-878C-7036F152D570}"/>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1339390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84539BF-03C3-91E2-977C-9D22EEDD11F5}"/>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CB8921BA-6B1E-4A87-A722-23D2DDF32766}"/>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4" name="Zástupný symbol pro zápatí 3">
            <a:extLst>
              <a:ext uri="{FF2B5EF4-FFF2-40B4-BE49-F238E27FC236}">
                <a16:creationId xmlns:a16="http://schemas.microsoft.com/office/drawing/2014/main" id="{23FA89FE-CBD6-6A34-DA94-51BA1C35C11A}"/>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6CE4F8EE-9E0F-84EE-E5A7-3BAEB5E464F6}"/>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3375190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BC6CC505-B5A5-17C5-6615-6BF82E3914DB}"/>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3" name="Zástupný symbol pro zápatí 2">
            <a:extLst>
              <a:ext uri="{FF2B5EF4-FFF2-40B4-BE49-F238E27FC236}">
                <a16:creationId xmlns:a16="http://schemas.microsoft.com/office/drawing/2014/main" id="{2426E89E-20E0-4D04-53A8-14975AFB8827}"/>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083AF64E-8BC0-9E74-2092-93F4B680DA62}"/>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512186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F704180-E48F-2219-C211-E498E1E2B4DC}"/>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4E6328FF-6213-21BF-C668-4376302B03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C3353806-D2B8-3DB5-A37A-047B894A2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80C3AAC4-0073-9A1E-1E83-640994E14563}"/>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6" name="Zástupný symbol pro zápatí 5">
            <a:extLst>
              <a:ext uri="{FF2B5EF4-FFF2-40B4-BE49-F238E27FC236}">
                <a16:creationId xmlns:a16="http://schemas.microsoft.com/office/drawing/2014/main" id="{493D8FBE-2984-79AB-EC83-0681ADCDC0D4}"/>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9B8E15A8-0398-9268-F3A4-07BE207EDA38}"/>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1870686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4C23CE-61D5-13DC-5F72-7ED2C01935B8}"/>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390B62E-B4FF-FDC7-0F8E-7C0A1D9529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F1AB78B1-C15A-EB2A-493F-7CA20DB0C4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D5A9F7D6-6549-4CFB-6E9D-48954D71B6EC}"/>
              </a:ext>
            </a:extLst>
          </p:cNvPr>
          <p:cNvSpPr>
            <a:spLocks noGrp="1"/>
          </p:cNvSpPr>
          <p:nvPr>
            <p:ph type="dt" sz="half" idx="10"/>
          </p:nvPr>
        </p:nvSpPr>
        <p:spPr/>
        <p:txBody>
          <a:bodyPr/>
          <a:lstStyle/>
          <a:p>
            <a:fld id="{99C449E7-7FC9-4112-9700-75E4FB83B26C}" type="datetimeFigureOut">
              <a:rPr lang="cs-CZ" smtClean="0"/>
              <a:t>20.05.2022</a:t>
            </a:fld>
            <a:endParaRPr lang="cs-CZ"/>
          </a:p>
        </p:txBody>
      </p:sp>
      <p:sp>
        <p:nvSpPr>
          <p:cNvPr id="6" name="Zástupný symbol pro zápatí 5">
            <a:extLst>
              <a:ext uri="{FF2B5EF4-FFF2-40B4-BE49-F238E27FC236}">
                <a16:creationId xmlns:a16="http://schemas.microsoft.com/office/drawing/2014/main" id="{9489EA7F-BB65-BFF8-46CE-F18E1A4F6244}"/>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7578DE13-70EA-CC48-86E8-8E5E401D3269}"/>
              </a:ext>
            </a:extLst>
          </p:cNvPr>
          <p:cNvSpPr>
            <a:spLocks noGrp="1"/>
          </p:cNvSpPr>
          <p:nvPr>
            <p:ph type="sldNum" sz="quarter" idx="12"/>
          </p:nvPr>
        </p:nvSpPr>
        <p:spPr/>
        <p:txBody>
          <a:bodyPr/>
          <a:lstStyle/>
          <a:p>
            <a:fld id="{34C67172-33BF-4E93-86AA-9B75E6B806CB}" type="slidenum">
              <a:rPr lang="cs-CZ" smtClean="0"/>
              <a:t>‹#›</a:t>
            </a:fld>
            <a:endParaRPr lang="cs-CZ"/>
          </a:p>
        </p:txBody>
      </p:sp>
    </p:spTree>
    <p:extLst>
      <p:ext uri="{BB962C8B-B14F-4D97-AF65-F5344CB8AC3E}">
        <p14:creationId xmlns:p14="http://schemas.microsoft.com/office/powerpoint/2010/main" val="222862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DB546F4A-F0D0-00D6-209A-B6C80A352F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41373616-06EB-636B-D333-1B3FEC4569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12CB0F5-0868-262A-F387-D20B29FCCB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C449E7-7FC9-4112-9700-75E4FB83B26C}" type="datetimeFigureOut">
              <a:rPr lang="cs-CZ" smtClean="0"/>
              <a:t>20.05.2022</a:t>
            </a:fld>
            <a:endParaRPr lang="cs-CZ"/>
          </a:p>
        </p:txBody>
      </p:sp>
      <p:sp>
        <p:nvSpPr>
          <p:cNvPr id="5" name="Zástupný symbol pro zápatí 4">
            <a:extLst>
              <a:ext uri="{FF2B5EF4-FFF2-40B4-BE49-F238E27FC236}">
                <a16:creationId xmlns:a16="http://schemas.microsoft.com/office/drawing/2014/main" id="{DFC6D52D-9484-CF5F-0A70-72CE629B82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1AB0ECBA-A32B-4080-C9C9-21EBF866D0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C67172-33BF-4E93-86AA-9B75E6B806CB}" type="slidenum">
              <a:rPr lang="cs-CZ" smtClean="0"/>
              <a:t>‹#›</a:t>
            </a:fld>
            <a:endParaRPr lang="cs-CZ"/>
          </a:p>
        </p:txBody>
      </p:sp>
    </p:spTree>
    <p:extLst>
      <p:ext uri="{BB962C8B-B14F-4D97-AF65-F5344CB8AC3E}">
        <p14:creationId xmlns:p14="http://schemas.microsoft.com/office/powerpoint/2010/main" val="4241598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eos.gal@seznam.cz"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8" Type="http://schemas.openxmlformats.org/officeDocument/2006/relationships/hyperlink" Target="http://makingoftomorrow.com/wp-content/uploads/2017/06/EB_web_28.6_vs6.pdf" TargetMode="External"/><Relationship Id="rId13" Type="http://schemas.openxmlformats.org/officeDocument/2006/relationships/image" Target="../media/image23.png"/><Relationship Id="rId3" Type="http://schemas.openxmlformats.org/officeDocument/2006/relationships/hyperlink" Target="http://www.asrc.albany.edu/people/faculty/perez/index.html" TargetMode="External"/><Relationship Id="rId7" Type="http://schemas.openxmlformats.org/officeDocument/2006/relationships/image" Target="../media/image20.png"/><Relationship Id="rId12" Type="http://schemas.openxmlformats.org/officeDocument/2006/relationships/image" Target="../media/image22.png"/><Relationship Id="rId2" Type="http://schemas.openxmlformats.org/officeDocument/2006/relationships/notesSlide" Target="../notesSlides/notesSlide8.xml"/><Relationship Id="rId16" Type="http://schemas.openxmlformats.org/officeDocument/2006/relationships/hyperlink" Target="http://nsl.caltech.edu/home/solar-fuels/" TargetMode="Externa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1.png"/><Relationship Id="rId5" Type="http://schemas.openxmlformats.org/officeDocument/2006/relationships/hyperlink" Target="https://www.skepticalscience.com/sea-level-rise-predictions.htm" TargetMode="External"/><Relationship Id="rId15" Type="http://schemas.openxmlformats.org/officeDocument/2006/relationships/image" Target="../media/image25.gif"/><Relationship Id="rId10" Type="http://schemas.openxmlformats.org/officeDocument/2006/relationships/hyperlink" Target="https://climate.nasa.gov/evidence/?text=Larger" TargetMode="External"/><Relationship Id="rId4" Type="http://schemas.openxmlformats.org/officeDocument/2006/relationships/image" Target="../media/image18.png"/><Relationship Id="rId9" Type="http://schemas.openxmlformats.org/officeDocument/2006/relationships/image" Target="../media/image17.png"/><Relationship Id="rId1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co2cz.cz/" TargetMode="External"/><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Membr&#225;nov&#233;%20separace.xspf" TargetMode="External"/><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hyperlink" Target="https://markets.businessinsider.com/commodities/co2-emissionsrechte" TargetMode="External"/><Relationship Id="rId4" Type="http://schemas.openxmlformats.org/officeDocument/2006/relationships/image" Target="../media/image39.png"/><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leos.gal@seznam.cz"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kis-stredocesky.cz/attachments/Bilance-191031-2.pdf"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hyperlink" Target="https://www.researchgate.net/figure/Proposed-model-for-soil-organic-carbon-SOC-cycling-showing-root-carbon-C-inputs-as_fig1_332318874"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hyperlink" Target="http://docplayer.net/44941941-From-shale-gas-to-biomass-the-future-of-chemical-feedstocks.html" TargetMode="Externa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272478" y="195133"/>
            <a:ext cx="7776864" cy="1004648"/>
          </a:xfrm>
        </p:spPr>
        <p:txBody>
          <a:bodyPr>
            <a:normAutofit fontScale="85000" lnSpcReduction="20000"/>
          </a:bodyPr>
          <a:lstStyle/>
          <a:p>
            <a:pPr>
              <a:lnSpc>
                <a:spcPct val="90000"/>
              </a:lnSpc>
            </a:pPr>
            <a:r>
              <a:rPr lang="cs-CZ" dirty="0">
                <a:solidFill>
                  <a:schemeClr val="hlink"/>
                </a:solidFill>
              </a:rPr>
              <a:t>Č</a:t>
            </a:r>
            <a:r>
              <a:rPr lang="cs-CZ" dirty="0"/>
              <a:t>eská </a:t>
            </a:r>
            <a:r>
              <a:rPr lang="cs-CZ" dirty="0">
                <a:solidFill>
                  <a:schemeClr val="hlink"/>
                </a:solidFill>
              </a:rPr>
              <a:t>T</a:t>
            </a:r>
            <a:r>
              <a:rPr lang="cs-CZ" dirty="0"/>
              <a:t>echnologická </a:t>
            </a:r>
            <a:r>
              <a:rPr lang="cs-CZ" dirty="0">
                <a:solidFill>
                  <a:schemeClr val="hlink"/>
                </a:solidFill>
              </a:rPr>
              <a:t>P</a:t>
            </a:r>
            <a:r>
              <a:rPr lang="cs-CZ" dirty="0"/>
              <a:t>latforma pro užití </a:t>
            </a:r>
            <a:r>
              <a:rPr lang="cs-CZ" dirty="0">
                <a:solidFill>
                  <a:schemeClr val="hlink"/>
                </a:solidFill>
              </a:rPr>
              <a:t>B</a:t>
            </a:r>
            <a:r>
              <a:rPr lang="cs-CZ" dirty="0"/>
              <a:t>iosložek </a:t>
            </a:r>
          </a:p>
          <a:p>
            <a:pPr>
              <a:lnSpc>
                <a:spcPct val="90000"/>
              </a:lnSpc>
            </a:pPr>
            <a:r>
              <a:rPr lang="cs-CZ" dirty="0"/>
              <a:t>v dopravě a chemickém průmyslu</a:t>
            </a:r>
          </a:p>
          <a:p>
            <a:pPr>
              <a:lnSpc>
                <a:spcPct val="90000"/>
              </a:lnSpc>
            </a:pPr>
            <a:r>
              <a:rPr lang="cs-CZ" dirty="0"/>
              <a:t>(ČTPB)</a:t>
            </a:r>
          </a:p>
        </p:txBody>
      </p:sp>
      <p:sp>
        <p:nvSpPr>
          <p:cNvPr id="2053" name="Rectangle 5"/>
          <p:cNvSpPr>
            <a:spLocks noChangeArrowheads="1"/>
          </p:cNvSpPr>
          <p:nvPr/>
        </p:nvSpPr>
        <p:spPr bwMode="auto">
          <a:xfrm>
            <a:off x="2782888" y="5589589"/>
            <a:ext cx="7129462" cy="744537"/>
          </a:xfrm>
          <a:prstGeom prst="rect">
            <a:avLst/>
          </a:prstGeom>
          <a:noFill/>
          <a:ln w="9525">
            <a:noFill/>
            <a:miter lim="800000"/>
            <a:headEnd/>
            <a:tailEnd/>
          </a:ln>
          <a:effectLst/>
        </p:spPr>
        <p:txBody>
          <a:bodyPr/>
          <a:lstStyle/>
          <a:p>
            <a:pPr>
              <a:lnSpc>
                <a:spcPct val="90000"/>
              </a:lnSpc>
              <a:spcBef>
                <a:spcPct val="20000"/>
              </a:spcBef>
            </a:pPr>
            <a:endParaRPr lang="cs-CZ" sz="2800">
              <a:latin typeface="Arial" charset="0"/>
            </a:endParaRPr>
          </a:p>
        </p:txBody>
      </p:sp>
      <p:pic>
        <p:nvPicPr>
          <p:cNvPr id="2056" name="Picture 8"/>
          <p:cNvPicPr>
            <a:picLocks noChangeAspect="1" noChangeArrowheads="1"/>
          </p:cNvPicPr>
          <p:nvPr/>
        </p:nvPicPr>
        <p:blipFill>
          <a:blip r:embed="rId2" cstate="print"/>
          <a:srcRect/>
          <a:stretch>
            <a:fillRect/>
          </a:stretch>
        </p:blipFill>
        <p:spPr bwMode="auto">
          <a:xfrm>
            <a:off x="9265830" y="193713"/>
            <a:ext cx="1222648" cy="621780"/>
          </a:xfrm>
          <a:prstGeom prst="rect">
            <a:avLst/>
          </a:prstGeom>
          <a:noFill/>
          <a:ln w="9525">
            <a:noFill/>
            <a:miter lim="800000"/>
            <a:headEnd/>
            <a:tailEnd/>
          </a:ln>
        </p:spPr>
      </p:pic>
      <p:sp>
        <p:nvSpPr>
          <p:cNvPr id="7" name="Rectangle 7"/>
          <p:cNvSpPr>
            <a:spLocks noChangeArrowheads="1"/>
          </p:cNvSpPr>
          <p:nvPr/>
        </p:nvSpPr>
        <p:spPr bwMode="auto">
          <a:xfrm>
            <a:off x="1919537" y="5402375"/>
            <a:ext cx="3959225" cy="1143000"/>
          </a:xfrm>
          <a:prstGeom prst="rect">
            <a:avLst/>
          </a:prstGeom>
          <a:noFill/>
          <a:ln w="9525">
            <a:noFill/>
            <a:miter lim="800000"/>
            <a:headEnd/>
            <a:tailEnd/>
          </a:ln>
          <a:effectLst/>
        </p:spPr>
        <p:txBody>
          <a:bodyPr anchor="ctr"/>
          <a:lstStyle/>
          <a:p>
            <a:r>
              <a:rPr lang="cs-CZ" sz="1600" dirty="0"/>
              <a:t>Ing. Leoš Gál</a:t>
            </a:r>
            <a:br>
              <a:rPr lang="cs-CZ" sz="1600" dirty="0"/>
            </a:br>
            <a:r>
              <a:rPr lang="cs-CZ" sz="1600" dirty="0"/>
              <a:t>Předseda řídícího výboru ČTPB</a:t>
            </a:r>
          </a:p>
          <a:p>
            <a:r>
              <a:rPr lang="cs-CZ" sz="1600" dirty="0">
                <a:hlinkClick r:id="rId3"/>
              </a:rPr>
              <a:t>leos.gal@seznam.cz</a:t>
            </a:r>
            <a:endParaRPr lang="cs-CZ" sz="1600" dirty="0"/>
          </a:p>
          <a:p>
            <a:r>
              <a:rPr lang="cs-CZ" sz="1600" dirty="0"/>
              <a:t>Mobil +420 736 50 50 12</a:t>
            </a:r>
          </a:p>
        </p:txBody>
      </p:sp>
      <p:sp>
        <p:nvSpPr>
          <p:cNvPr id="8" name="Rectangle 7"/>
          <p:cNvSpPr>
            <a:spLocks noChangeArrowheads="1"/>
          </p:cNvSpPr>
          <p:nvPr/>
        </p:nvSpPr>
        <p:spPr bwMode="auto">
          <a:xfrm>
            <a:off x="7248129" y="5578476"/>
            <a:ext cx="2808312" cy="1143000"/>
          </a:xfrm>
          <a:prstGeom prst="rect">
            <a:avLst/>
          </a:prstGeom>
          <a:noFill/>
          <a:ln w="9525">
            <a:noFill/>
            <a:miter lim="800000"/>
            <a:headEnd/>
            <a:tailEnd/>
          </a:ln>
          <a:effectLst/>
        </p:spPr>
        <p:txBody>
          <a:bodyPr anchor="ctr"/>
          <a:lstStyle/>
          <a:p>
            <a:r>
              <a:rPr lang="cs-CZ" sz="1600" dirty="0">
                <a:latin typeface="Arial" charset="0"/>
              </a:rPr>
              <a:t>      </a:t>
            </a:r>
          </a:p>
        </p:txBody>
      </p:sp>
      <p:sp>
        <p:nvSpPr>
          <p:cNvPr id="10" name="Rectangle 5">
            <a:extLst>
              <a:ext uri="{FF2B5EF4-FFF2-40B4-BE49-F238E27FC236}">
                <a16:creationId xmlns:a16="http://schemas.microsoft.com/office/drawing/2014/main" id="{E69ACB19-2C02-22D6-6B44-9637B14BF3F6}"/>
              </a:ext>
            </a:extLst>
          </p:cNvPr>
          <p:cNvSpPr>
            <a:spLocks noChangeArrowheads="1"/>
          </p:cNvSpPr>
          <p:nvPr/>
        </p:nvSpPr>
        <p:spPr bwMode="auto">
          <a:xfrm>
            <a:off x="1361029" y="2997766"/>
            <a:ext cx="9599762" cy="612864"/>
          </a:xfrm>
          <a:prstGeom prst="rect">
            <a:avLst/>
          </a:prstGeom>
          <a:solidFill>
            <a:schemeClr val="accent3">
              <a:lumMod val="20000"/>
              <a:lumOff val="80000"/>
            </a:schemeClr>
          </a:solidFill>
          <a:ln w="9525">
            <a:noFill/>
            <a:miter lim="800000"/>
            <a:headEnd/>
            <a:tailEnd/>
          </a:ln>
          <a:effectLst/>
        </p:spPr>
        <p:txBody>
          <a:bodyPr/>
          <a:lstStyle/>
          <a:p>
            <a:pPr>
              <a:lnSpc>
                <a:spcPct val="90000"/>
              </a:lnSpc>
              <a:spcBef>
                <a:spcPct val="20000"/>
              </a:spcBef>
            </a:pPr>
            <a:r>
              <a:rPr lang="cs-CZ" sz="3200" dirty="0">
                <a:effectLst/>
                <a:latin typeface="Arial" panose="020B0604020202020204" pitchFamily="34" charset="0"/>
              </a:rPr>
              <a:t>CO</a:t>
            </a:r>
            <a:r>
              <a:rPr lang="cs-CZ" sz="3200" baseline="-25000" dirty="0">
                <a:effectLst/>
                <a:latin typeface="Arial" panose="020B0604020202020204" pitchFamily="34" charset="0"/>
              </a:rPr>
              <a:t>2</a:t>
            </a:r>
            <a:r>
              <a:rPr lang="cs-CZ" sz="3200" dirty="0">
                <a:effectLst/>
                <a:latin typeface="Arial" panose="020B0604020202020204" pitchFamily="34" charset="0"/>
              </a:rPr>
              <a:t> - zdroj pro uhlíkovou energetiku a biopaliva</a:t>
            </a:r>
            <a:endParaRPr lang="cs-CZ" sz="3200" dirty="0">
              <a:latin typeface="Arial" charset="0"/>
            </a:endParaRPr>
          </a:p>
        </p:txBody>
      </p:sp>
      <p:sp>
        <p:nvSpPr>
          <p:cNvPr id="12" name="TextovéPole 11">
            <a:extLst>
              <a:ext uri="{FF2B5EF4-FFF2-40B4-BE49-F238E27FC236}">
                <a16:creationId xmlns:a16="http://schemas.microsoft.com/office/drawing/2014/main" id="{E6603F56-CE70-2643-B786-1CAA3F417A33}"/>
              </a:ext>
            </a:extLst>
          </p:cNvPr>
          <p:cNvSpPr txBox="1"/>
          <p:nvPr/>
        </p:nvSpPr>
        <p:spPr>
          <a:xfrm>
            <a:off x="7910945" y="6039641"/>
            <a:ext cx="3689013" cy="400110"/>
          </a:xfrm>
          <a:prstGeom prst="rect">
            <a:avLst/>
          </a:prstGeom>
          <a:noFill/>
        </p:spPr>
        <p:txBody>
          <a:bodyPr wrap="square">
            <a:spAutoFit/>
          </a:bodyPr>
          <a:lstStyle/>
          <a:p>
            <a:r>
              <a:rPr lang="cs-CZ" sz="1000" dirty="0"/>
              <a:t>Dne 27.5. 2022</a:t>
            </a:r>
          </a:p>
          <a:p>
            <a:r>
              <a:rPr lang="cs-CZ" sz="1000" dirty="0"/>
              <a:t>Klášter minoritů, Malá Štupartská 635, Praha 1 – Staré Město</a:t>
            </a:r>
          </a:p>
        </p:txBody>
      </p:sp>
      <p:sp>
        <p:nvSpPr>
          <p:cNvPr id="13" name="TextovéPole 12">
            <a:extLst>
              <a:ext uri="{FF2B5EF4-FFF2-40B4-BE49-F238E27FC236}">
                <a16:creationId xmlns:a16="http://schemas.microsoft.com/office/drawing/2014/main" id="{3C6283EA-035F-1E81-671A-FCA174A11311}"/>
              </a:ext>
            </a:extLst>
          </p:cNvPr>
          <p:cNvSpPr txBox="1"/>
          <p:nvPr/>
        </p:nvSpPr>
        <p:spPr>
          <a:xfrm>
            <a:off x="2131107" y="1977294"/>
            <a:ext cx="7495309" cy="369332"/>
          </a:xfrm>
          <a:prstGeom prst="rect">
            <a:avLst/>
          </a:prstGeom>
          <a:noFill/>
        </p:spPr>
        <p:txBody>
          <a:bodyPr wrap="square">
            <a:spAutoFit/>
          </a:bodyPr>
          <a:lstStyle/>
          <a:p>
            <a:r>
              <a:rPr lang="cs-CZ" b="1" dirty="0"/>
              <a:t>Závěrečná konference projektu Cestovní mapa modernizace silniční dopravy</a:t>
            </a:r>
          </a:p>
        </p:txBody>
      </p:sp>
    </p:spTree>
    <p:extLst>
      <p:ext uri="{BB962C8B-B14F-4D97-AF65-F5344CB8AC3E}">
        <p14:creationId xmlns:p14="http://schemas.microsoft.com/office/powerpoint/2010/main" val="1850610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Zástupný symbol pro obsah 2"/>
          <p:cNvSpPr txBox="1">
            <a:spLocks/>
          </p:cNvSpPr>
          <p:nvPr/>
        </p:nvSpPr>
        <p:spPr bwMode="auto">
          <a:xfrm>
            <a:off x="1774285" y="648739"/>
            <a:ext cx="8855098" cy="5940088"/>
          </a:xfrm>
          <a:prstGeom prst="rect">
            <a:avLst/>
          </a:prstGeom>
          <a:noFill/>
          <a:ln w="9525">
            <a:noFill/>
            <a:miter lim="800000"/>
            <a:headEnd/>
            <a:tailEnd/>
          </a:ln>
        </p:spPr>
        <p:txBody>
          <a:bodyPr wrap="square">
            <a:spAutoFit/>
          </a:bodyPr>
          <a:lstStyle/>
          <a:p>
            <a:pPr>
              <a:spcBef>
                <a:spcPct val="20000"/>
              </a:spcBef>
              <a:buFontTx/>
              <a:buAutoNum type="arabicPeriod"/>
            </a:pPr>
            <a:r>
              <a:rPr lang="cs-CZ" sz="2000" dirty="0"/>
              <a:t>   Sluneční energie </a:t>
            </a:r>
          </a:p>
          <a:p>
            <a:pPr>
              <a:spcBef>
                <a:spcPct val="20000"/>
              </a:spcBef>
              <a:buFontTx/>
              <a:buAutoNum type="arabicPeriod"/>
            </a:pPr>
            <a:r>
              <a:rPr lang="cs-CZ" sz="2000" dirty="0"/>
              <a:t>   Větrná energie </a:t>
            </a:r>
          </a:p>
          <a:p>
            <a:pPr>
              <a:spcBef>
                <a:spcPct val="20000"/>
              </a:spcBef>
              <a:buFontTx/>
              <a:buAutoNum type="arabicPeriod"/>
            </a:pPr>
            <a:r>
              <a:rPr lang="cs-CZ" sz="2000" dirty="0"/>
              <a:t>   Vodní energie</a:t>
            </a:r>
          </a:p>
          <a:p>
            <a:pPr>
              <a:spcBef>
                <a:spcPct val="20000"/>
              </a:spcBef>
              <a:buFontTx/>
              <a:buAutoNum type="arabicPeriod"/>
            </a:pPr>
            <a:r>
              <a:rPr lang="cs-CZ" sz="2000" dirty="0"/>
              <a:t>   Energetické plodiny (orná půda)  </a:t>
            </a:r>
          </a:p>
          <a:p>
            <a:pPr>
              <a:spcBef>
                <a:spcPct val="20000"/>
              </a:spcBef>
              <a:buFontTx/>
              <a:buAutoNum type="arabicPeriod"/>
            </a:pPr>
            <a:r>
              <a:rPr lang="cs-CZ" sz="2000" dirty="0"/>
              <a:t>   RRD   - topoly, vrby, </a:t>
            </a:r>
            <a:r>
              <a:rPr lang="cs-CZ" sz="2000" dirty="0" err="1"/>
              <a:t>miscanthus</a:t>
            </a:r>
            <a:r>
              <a:rPr lang="cs-CZ" sz="2000" dirty="0"/>
              <a:t>,…(OP+TTP)</a:t>
            </a:r>
          </a:p>
          <a:p>
            <a:pPr>
              <a:spcBef>
                <a:spcPct val="20000"/>
              </a:spcBef>
              <a:buFontTx/>
              <a:buAutoNum type="arabicPeriod"/>
            </a:pPr>
            <a:r>
              <a:rPr lang="cs-CZ" sz="2000" dirty="0"/>
              <a:t>   Lesní těžební zbytky (LTZ) </a:t>
            </a:r>
          </a:p>
          <a:p>
            <a:pPr>
              <a:spcBef>
                <a:spcPct val="20000"/>
              </a:spcBef>
              <a:buFontTx/>
              <a:buAutoNum type="arabicPeriod"/>
            </a:pPr>
            <a:r>
              <a:rPr lang="cs-CZ" sz="2000" dirty="0"/>
              <a:t>   Zvířecí odpady (exkrementy, tuky,) </a:t>
            </a:r>
          </a:p>
          <a:p>
            <a:pPr>
              <a:spcBef>
                <a:spcPct val="20000"/>
              </a:spcBef>
              <a:buFontTx/>
              <a:buAutoNum type="arabicPeriod"/>
            </a:pPr>
            <a:r>
              <a:rPr lang="cs-CZ" sz="2000" dirty="0"/>
              <a:t>   Rostlinné odpady (zemědělské zbytky, sláma, slupky,..) </a:t>
            </a:r>
          </a:p>
          <a:p>
            <a:pPr>
              <a:spcBef>
                <a:spcPct val="20000"/>
              </a:spcBef>
            </a:pPr>
            <a:r>
              <a:rPr lang="cs-CZ" sz="2000" dirty="0"/>
              <a:t>9.   Odpady při produkci potravin (melasa, mláto,..)</a:t>
            </a:r>
          </a:p>
          <a:p>
            <a:pPr>
              <a:spcBef>
                <a:spcPct val="20000"/>
              </a:spcBef>
            </a:pPr>
            <a:r>
              <a:rPr lang="cs-CZ" sz="2000" dirty="0"/>
              <a:t>10. BRKO (vytříděná část komunálního odpadu)</a:t>
            </a:r>
          </a:p>
          <a:p>
            <a:pPr>
              <a:spcBef>
                <a:spcPct val="20000"/>
              </a:spcBef>
            </a:pPr>
            <a:r>
              <a:rPr lang="cs-CZ" sz="2000" dirty="0"/>
              <a:t>11. ČOV – odpady  (sedimenty)</a:t>
            </a:r>
          </a:p>
          <a:p>
            <a:pPr>
              <a:spcBef>
                <a:spcPct val="20000"/>
              </a:spcBef>
            </a:pPr>
            <a:r>
              <a:rPr lang="cs-CZ" sz="2000" dirty="0"/>
              <a:t>12. Odpady papírenského průmyslu  (</a:t>
            </a:r>
            <a:r>
              <a:rPr lang="cs-CZ" sz="2000" dirty="0" err="1"/>
              <a:t>liquers</a:t>
            </a:r>
            <a:r>
              <a:rPr lang="cs-CZ" sz="2000" dirty="0"/>
              <a:t>)</a:t>
            </a:r>
          </a:p>
          <a:p>
            <a:pPr>
              <a:spcBef>
                <a:spcPct val="20000"/>
              </a:spcBef>
            </a:pPr>
            <a:r>
              <a:rPr lang="cs-CZ" sz="2000" dirty="0"/>
              <a:t>13. Řasy, </a:t>
            </a:r>
            <a:r>
              <a:rPr lang="cs-CZ" sz="2000" dirty="0" err="1"/>
              <a:t>mikrořasy</a:t>
            </a:r>
            <a:r>
              <a:rPr lang="cs-CZ" sz="2000" dirty="0"/>
              <a:t>, sinice</a:t>
            </a:r>
          </a:p>
          <a:p>
            <a:pPr>
              <a:spcBef>
                <a:spcPct val="20000"/>
              </a:spcBef>
            </a:pPr>
            <a:r>
              <a:rPr lang="cs-CZ" sz="2000" dirty="0"/>
              <a:t>14. Podzemní tepelná energie</a:t>
            </a:r>
          </a:p>
          <a:p>
            <a:pPr>
              <a:spcBef>
                <a:spcPct val="20000"/>
              </a:spcBef>
            </a:pPr>
            <a:r>
              <a:rPr lang="cs-CZ" sz="2000" dirty="0"/>
              <a:t>15. CO</a:t>
            </a:r>
            <a:r>
              <a:rPr lang="cs-CZ" sz="2000" baseline="-25000" dirty="0"/>
              <a:t>2</a:t>
            </a:r>
            <a:r>
              <a:rPr lang="cs-CZ" sz="2000" dirty="0"/>
              <a:t> + H</a:t>
            </a:r>
            <a:r>
              <a:rPr lang="cs-CZ" sz="2000" baseline="-25000" dirty="0"/>
              <a:t>2</a:t>
            </a:r>
            <a:r>
              <a:rPr lang="cs-CZ" sz="2000" dirty="0"/>
              <a:t>O</a:t>
            </a:r>
          </a:p>
          <a:p>
            <a:pPr>
              <a:spcBef>
                <a:spcPct val="20000"/>
              </a:spcBef>
            </a:pPr>
            <a:endParaRPr lang="cs-CZ" sz="2000" dirty="0">
              <a:latin typeface="Sylfaen" pitchFamily="18" charset="0"/>
            </a:endParaRPr>
          </a:p>
        </p:txBody>
      </p:sp>
      <p:sp>
        <p:nvSpPr>
          <p:cNvPr id="6" name="Obdélník 5"/>
          <p:cNvSpPr/>
          <p:nvPr/>
        </p:nvSpPr>
        <p:spPr>
          <a:xfrm>
            <a:off x="1510266" y="1"/>
            <a:ext cx="9144000" cy="461665"/>
          </a:xfrm>
          <a:prstGeom prst="rect">
            <a:avLst/>
          </a:prstGeom>
          <a:solidFill>
            <a:schemeClr val="bg1">
              <a:lumMod val="95000"/>
            </a:schemeClr>
          </a:solidFill>
        </p:spPr>
        <p:txBody>
          <a:bodyPr wrap="square">
            <a:spAutoFit/>
          </a:bodyPr>
          <a:lstStyle/>
          <a:p>
            <a:pPr algn="ctr"/>
            <a:r>
              <a:rPr lang="cs-CZ" altLang="cs-CZ" sz="2400" b="1" dirty="0"/>
              <a:t>Primární OZE v ČR</a:t>
            </a:r>
            <a:endParaRPr lang="cs-CZ" dirty="0"/>
          </a:p>
        </p:txBody>
      </p:sp>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6258" y="3942"/>
            <a:ext cx="8731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délník 4">
            <a:extLst>
              <a:ext uri="{FF2B5EF4-FFF2-40B4-BE49-F238E27FC236}">
                <a16:creationId xmlns:a16="http://schemas.microsoft.com/office/drawing/2014/main" id="{53419BE4-6EE6-6FAC-187B-43443C0B8748}"/>
              </a:ext>
            </a:extLst>
          </p:cNvPr>
          <p:cNvSpPr/>
          <p:nvPr/>
        </p:nvSpPr>
        <p:spPr>
          <a:xfrm>
            <a:off x="1631504" y="1772816"/>
            <a:ext cx="8689320" cy="2166724"/>
          </a:xfrm>
          <a:prstGeom prst="rect">
            <a:avLst/>
          </a:prstGeom>
          <a:solidFill>
            <a:schemeClr val="accent2">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(B1G &amp; B2G)</a:t>
            </a:r>
          </a:p>
        </p:txBody>
      </p:sp>
      <p:sp>
        <p:nvSpPr>
          <p:cNvPr id="9" name="Obdélník 8">
            <a:extLst>
              <a:ext uri="{FF2B5EF4-FFF2-40B4-BE49-F238E27FC236}">
                <a16:creationId xmlns:a16="http://schemas.microsoft.com/office/drawing/2014/main" id="{15F98856-4AC2-BE39-6706-719676D2B281}"/>
              </a:ext>
            </a:extLst>
          </p:cNvPr>
          <p:cNvSpPr/>
          <p:nvPr/>
        </p:nvSpPr>
        <p:spPr>
          <a:xfrm>
            <a:off x="1631504" y="648739"/>
            <a:ext cx="8689320" cy="1124077"/>
          </a:xfrm>
          <a:prstGeom prst="rect">
            <a:avLst/>
          </a:prstGeom>
          <a:solidFill>
            <a:schemeClr val="accent2">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
        <p:nvSpPr>
          <p:cNvPr id="10" name="Obdélník 9">
            <a:extLst>
              <a:ext uri="{FF2B5EF4-FFF2-40B4-BE49-F238E27FC236}">
                <a16:creationId xmlns:a16="http://schemas.microsoft.com/office/drawing/2014/main" id="{BCA372FD-5F2B-3347-1988-B0F979DAEE28}"/>
              </a:ext>
            </a:extLst>
          </p:cNvPr>
          <p:cNvSpPr/>
          <p:nvPr/>
        </p:nvSpPr>
        <p:spPr>
          <a:xfrm>
            <a:off x="1631504" y="4637093"/>
            <a:ext cx="8689320" cy="383040"/>
          </a:xfrm>
          <a:prstGeom prst="rect">
            <a:avLst/>
          </a:prstGeom>
          <a:solidFill>
            <a:schemeClr val="accent2">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
        <p:nvSpPr>
          <p:cNvPr id="11" name="Obdélník 10">
            <a:extLst>
              <a:ext uri="{FF2B5EF4-FFF2-40B4-BE49-F238E27FC236}">
                <a16:creationId xmlns:a16="http://schemas.microsoft.com/office/drawing/2014/main" id="{7E92291E-7E3B-EDB5-553C-34D65799258A}"/>
              </a:ext>
            </a:extLst>
          </p:cNvPr>
          <p:cNvSpPr/>
          <p:nvPr/>
        </p:nvSpPr>
        <p:spPr>
          <a:xfrm>
            <a:off x="1631504" y="5082090"/>
            <a:ext cx="8689320" cy="285056"/>
          </a:xfrm>
          <a:prstGeom prst="rect">
            <a:avLst/>
          </a:prstGeom>
          <a:solidFill>
            <a:schemeClr val="accent2">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
        <p:nvSpPr>
          <p:cNvPr id="12" name="Obdélník 11">
            <a:extLst>
              <a:ext uri="{FF2B5EF4-FFF2-40B4-BE49-F238E27FC236}">
                <a16:creationId xmlns:a16="http://schemas.microsoft.com/office/drawing/2014/main" id="{87BDD76E-2AC4-34AE-41F1-8A8F2F20B4CB}"/>
              </a:ext>
            </a:extLst>
          </p:cNvPr>
          <p:cNvSpPr/>
          <p:nvPr/>
        </p:nvSpPr>
        <p:spPr>
          <a:xfrm>
            <a:off x="1631504" y="5429103"/>
            <a:ext cx="8689320" cy="383040"/>
          </a:xfrm>
          <a:prstGeom prst="rect">
            <a:avLst/>
          </a:prstGeom>
          <a:solidFill>
            <a:schemeClr val="accent2">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
        <p:nvSpPr>
          <p:cNvPr id="13" name="Obdélník 12">
            <a:extLst>
              <a:ext uri="{FF2B5EF4-FFF2-40B4-BE49-F238E27FC236}">
                <a16:creationId xmlns:a16="http://schemas.microsoft.com/office/drawing/2014/main" id="{27A25ABB-3282-144C-C190-E62C4D3DB352}"/>
              </a:ext>
            </a:extLst>
          </p:cNvPr>
          <p:cNvSpPr/>
          <p:nvPr/>
        </p:nvSpPr>
        <p:spPr>
          <a:xfrm>
            <a:off x="1631504" y="3977747"/>
            <a:ext cx="8689320" cy="615863"/>
          </a:xfrm>
          <a:prstGeom prst="rect">
            <a:avLst/>
          </a:prstGeom>
          <a:solidFill>
            <a:schemeClr val="accent6">
              <a:lumMod val="20000"/>
              <a:lumOff val="8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
        <p:nvSpPr>
          <p:cNvPr id="14" name="Obdélník 13">
            <a:extLst>
              <a:ext uri="{FF2B5EF4-FFF2-40B4-BE49-F238E27FC236}">
                <a16:creationId xmlns:a16="http://schemas.microsoft.com/office/drawing/2014/main" id="{3DEC377B-B022-4F44-67E1-E375C7C01543}"/>
              </a:ext>
            </a:extLst>
          </p:cNvPr>
          <p:cNvSpPr/>
          <p:nvPr/>
        </p:nvSpPr>
        <p:spPr>
          <a:xfrm>
            <a:off x="1631504" y="5852335"/>
            <a:ext cx="8689320" cy="314461"/>
          </a:xfrm>
          <a:prstGeom prst="rect">
            <a:avLst/>
          </a:prstGeom>
          <a:solidFill>
            <a:schemeClr val="accent6">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a:t>
            </a:r>
          </a:p>
          <a:p>
            <a:pPr algn="ctr"/>
            <a:r>
              <a:rPr lang="cs-CZ" dirty="0">
                <a:solidFill>
                  <a:schemeClr val="tx1"/>
                </a:solidFill>
              </a:rPr>
              <a:t>                                                                                                         </a:t>
            </a:r>
          </a:p>
        </p:txBody>
      </p:sp>
    </p:spTree>
    <p:extLst>
      <p:ext uri="{BB962C8B-B14F-4D97-AF65-F5344CB8AC3E}">
        <p14:creationId xmlns:p14="http://schemas.microsoft.com/office/powerpoint/2010/main" val="361609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CE5C8B-8E1C-7C5C-4488-FD4C24E71343}"/>
              </a:ext>
            </a:extLst>
          </p:cNvPr>
          <p:cNvSpPr>
            <a:spLocks noGrp="1"/>
          </p:cNvSpPr>
          <p:nvPr>
            <p:ph type="title"/>
          </p:nvPr>
        </p:nvSpPr>
        <p:spPr>
          <a:xfrm>
            <a:off x="762786" y="468820"/>
            <a:ext cx="10515600" cy="1325563"/>
          </a:xfrm>
        </p:spPr>
        <p:txBody>
          <a:bodyPr>
            <a:normAutofit/>
          </a:bodyPr>
          <a:lstStyle/>
          <a:p>
            <a:r>
              <a:rPr lang="cs-CZ" sz="4000" dirty="0"/>
              <a:t>O čem to dnes je, na co se pokusím odpovědět?:</a:t>
            </a:r>
          </a:p>
        </p:txBody>
      </p:sp>
      <p:sp>
        <p:nvSpPr>
          <p:cNvPr id="3" name="Nadpis 1">
            <a:extLst>
              <a:ext uri="{FF2B5EF4-FFF2-40B4-BE49-F238E27FC236}">
                <a16:creationId xmlns:a16="http://schemas.microsoft.com/office/drawing/2014/main" id="{06646C94-5B2F-9129-7A80-B86382206526}"/>
              </a:ext>
            </a:extLst>
          </p:cNvPr>
          <p:cNvSpPr txBox="1">
            <a:spLocks/>
          </p:cNvSpPr>
          <p:nvPr/>
        </p:nvSpPr>
        <p:spPr>
          <a:xfrm>
            <a:off x="838200" y="13376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cs-CZ" sz="2000" dirty="0"/>
          </a:p>
        </p:txBody>
      </p:sp>
      <p:sp>
        <p:nvSpPr>
          <p:cNvPr id="4" name="Nadpis 1">
            <a:extLst>
              <a:ext uri="{FF2B5EF4-FFF2-40B4-BE49-F238E27FC236}">
                <a16:creationId xmlns:a16="http://schemas.microsoft.com/office/drawing/2014/main" id="{D17A384E-3081-CBD7-1DFB-E54B11D437C2}"/>
              </a:ext>
            </a:extLst>
          </p:cNvPr>
          <p:cNvSpPr txBox="1">
            <a:spLocks/>
          </p:cNvSpPr>
          <p:nvPr/>
        </p:nvSpPr>
        <p:spPr>
          <a:xfrm>
            <a:off x="696798" y="2681927"/>
            <a:ext cx="10515600" cy="24003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buAutoNum type="arabicPeriod"/>
            </a:pPr>
            <a:r>
              <a:rPr lang="cs-CZ" sz="2800" dirty="0"/>
              <a:t>Proč nestavíme </a:t>
            </a:r>
            <a:r>
              <a:rPr lang="cs-CZ" sz="2800" dirty="0" err="1"/>
              <a:t>obnovbiopaliva</a:t>
            </a:r>
            <a:r>
              <a:rPr lang="cs-CZ" sz="2800" dirty="0"/>
              <a:t> na biomase?</a:t>
            </a:r>
          </a:p>
          <a:p>
            <a:endParaRPr lang="cs-CZ" sz="2800" dirty="0"/>
          </a:p>
          <a:p>
            <a:r>
              <a:rPr lang="cs-CZ" sz="2800" dirty="0"/>
              <a:t>2.  Jaké jsou tedy vhodné zdroje pro uhlovodíkovou energetiku a proč?</a:t>
            </a:r>
          </a:p>
          <a:p>
            <a:endParaRPr lang="cs-CZ" sz="2800" dirty="0"/>
          </a:p>
          <a:p>
            <a:r>
              <a:rPr lang="cs-CZ" sz="2800" dirty="0"/>
              <a:t>3.   Jak je to se skleníkovým plynem CO</a:t>
            </a:r>
            <a:r>
              <a:rPr lang="cs-CZ" sz="2800" baseline="-25000" dirty="0"/>
              <a:t>2</a:t>
            </a:r>
            <a:r>
              <a:rPr lang="cs-CZ" sz="2800" dirty="0"/>
              <a:t>?</a:t>
            </a:r>
          </a:p>
          <a:p>
            <a:endParaRPr lang="cs-CZ" sz="2800" baseline="-25000" dirty="0"/>
          </a:p>
          <a:p>
            <a:pPr marL="514350" indent="-514350">
              <a:buAutoNum type="arabicPeriod"/>
            </a:pPr>
            <a:endParaRPr lang="cs-CZ" sz="2800" dirty="0"/>
          </a:p>
        </p:txBody>
      </p:sp>
      <p:sp>
        <p:nvSpPr>
          <p:cNvPr id="5" name="Šrafovaná šipka doprava 10">
            <a:extLst>
              <a:ext uri="{FF2B5EF4-FFF2-40B4-BE49-F238E27FC236}">
                <a16:creationId xmlns:a16="http://schemas.microsoft.com/office/drawing/2014/main" id="{09662DB4-D418-FCA8-E09A-6E8414A311C8}"/>
              </a:ext>
            </a:extLst>
          </p:cNvPr>
          <p:cNvSpPr/>
          <p:nvPr/>
        </p:nvSpPr>
        <p:spPr>
          <a:xfrm>
            <a:off x="11072463" y="3255557"/>
            <a:ext cx="845478" cy="612430"/>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noProof="1"/>
              <a:t> </a:t>
            </a:r>
          </a:p>
        </p:txBody>
      </p:sp>
    </p:spTree>
    <p:extLst>
      <p:ext uri="{BB962C8B-B14F-4D97-AF65-F5344CB8AC3E}">
        <p14:creationId xmlns:p14="http://schemas.microsoft.com/office/powerpoint/2010/main" val="305703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524000" y="-37626"/>
            <a:ext cx="9144000" cy="584775"/>
          </a:xfrm>
          <a:prstGeom prst="rect">
            <a:avLst/>
          </a:prstGeom>
          <a:solidFill>
            <a:schemeClr val="bg1">
              <a:lumMod val="95000"/>
            </a:schemeClr>
          </a:solidFill>
        </p:spPr>
        <p:txBody>
          <a:bodyPr wrap="square">
            <a:spAutoFit/>
          </a:bodyPr>
          <a:lstStyle/>
          <a:p>
            <a:pPr algn="ctr"/>
            <a:r>
              <a:rPr lang="en-US" sz="3200" b="1" dirty="0"/>
              <a:t>Biofuels</a:t>
            </a:r>
            <a:r>
              <a:rPr lang="cs-CZ" sz="3200" b="1" dirty="0"/>
              <a:t> &amp; ENERGY </a:t>
            </a:r>
            <a:r>
              <a:rPr lang="en-US" sz="3200" b="1" dirty="0"/>
              <a:t> feedstock road </a:t>
            </a:r>
            <a:r>
              <a:rPr lang="cs-CZ" sz="3200" b="1" dirty="0"/>
              <a:t>&gt; </a:t>
            </a:r>
            <a:r>
              <a:rPr lang="en-US" sz="3200" b="1" dirty="0"/>
              <a:t>20</a:t>
            </a:r>
            <a:r>
              <a:rPr lang="cs-CZ" sz="3200" b="1" dirty="0"/>
              <a:t>20</a:t>
            </a:r>
            <a:r>
              <a:rPr lang="en-US" sz="3200" b="1" dirty="0"/>
              <a:t> </a:t>
            </a:r>
            <a:endParaRPr lang="en-US" sz="2000" dirty="0"/>
          </a:p>
        </p:txBody>
      </p:sp>
      <p:sp>
        <p:nvSpPr>
          <p:cNvPr id="5" name="Obdélník 4"/>
          <p:cNvSpPr/>
          <p:nvPr/>
        </p:nvSpPr>
        <p:spPr>
          <a:xfrm>
            <a:off x="1829614" y="3987282"/>
            <a:ext cx="2512209" cy="1097902"/>
          </a:xfrm>
          <a:prstGeom prst="rect">
            <a:avLst/>
          </a:prstGeom>
          <a:solidFill>
            <a:schemeClr val="bg2">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ndParaRPr>
          </a:p>
          <a:p>
            <a:pPr algn="ctr"/>
            <a:r>
              <a:rPr lang="en-US" sz="1000" b="1" dirty="0">
                <a:solidFill>
                  <a:schemeClr val="tx1"/>
                </a:solidFill>
              </a:rPr>
              <a:t> </a:t>
            </a:r>
          </a:p>
          <a:p>
            <a:pPr algn="ctr"/>
            <a:r>
              <a:rPr lang="en-US" b="1" dirty="0">
                <a:solidFill>
                  <a:schemeClr val="tx1"/>
                </a:solidFill>
              </a:rPr>
              <a:t>N</a:t>
            </a:r>
            <a:r>
              <a:rPr lang="cs-CZ" b="1" dirty="0" err="1">
                <a:solidFill>
                  <a:schemeClr val="tx1"/>
                </a:solidFill>
              </a:rPr>
              <a:t>ení</a:t>
            </a:r>
            <a:r>
              <a:rPr lang="cs-CZ" b="1" dirty="0">
                <a:solidFill>
                  <a:schemeClr val="tx1"/>
                </a:solidFill>
              </a:rPr>
              <a:t> k dispozici vstupní surovina</a:t>
            </a:r>
            <a:endParaRPr lang="en-US" b="1" dirty="0">
              <a:solidFill>
                <a:schemeClr val="tx1"/>
              </a:solidFill>
            </a:endParaRPr>
          </a:p>
          <a:p>
            <a:pPr algn="ctr"/>
            <a:r>
              <a:rPr lang="en-US" b="1" dirty="0">
                <a:solidFill>
                  <a:schemeClr val="tx1"/>
                </a:solidFill>
              </a:rPr>
              <a:t>  </a:t>
            </a:r>
          </a:p>
          <a:p>
            <a:pPr algn="ctr"/>
            <a:endParaRPr lang="en-US" b="1" dirty="0">
              <a:solidFill>
                <a:schemeClr val="tx1"/>
              </a:solidFill>
            </a:endParaRPr>
          </a:p>
        </p:txBody>
      </p:sp>
      <p:sp>
        <p:nvSpPr>
          <p:cNvPr id="31" name="Obdélník 30"/>
          <p:cNvSpPr/>
          <p:nvPr/>
        </p:nvSpPr>
        <p:spPr>
          <a:xfrm>
            <a:off x="4546662" y="3988837"/>
            <a:ext cx="3098676" cy="1097902"/>
          </a:xfrm>
          <a:prstGeom prst="rect">
            <a:avLst/>
          </a:prstGeom>
          <a:solidFill>
            <a:schemeClr val="bg2">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ndParaRPr>
          </a:p>
          <a:p>
            <a:pPr algn="ctr"/>
            <a:r>
              <a:rPr lang="cs-CZ" b="1" dirty="0">
                <a:solidFill>
                  <a:schemeClr val="tx1"/>
                </a:solidFill>
              </a:rPr>
              <a:t>KALY z ČOV</a:t>
            </a:r>
            <a:endParaRPr lang="en-US" b="1" dirty="0">
              <a:solidFill>
                <a:schemeClr val="tx1"/>
              </a:solidFill>
            </a:endParaRPr>
          </a:p>
          <a:p>
            <a:pPr algn="ctr"/>
            <a:r>
              <a:rPr lang="cs-CZ" b="1" dirty="0">
                <a:solidFill>
                  <a:schemeClr val="tx1"/>
                </a:solidFill>
              </a:rPr>
              <a:t>MIX REGIONÁLNÍ BIOMASY</a:t>
            </a:r>
            <a:endParaRPr lang="en-US" b="1" dirty="0">
              <a:solidFill>
                <a:schemeClr val="tx1"/>
              </a:solidFill>
            </a:endParaRPr>
          </a:p>
          <a:p>
            <a:pPr algn="ctr"/>
            <a:r>
              <a:rPr lang="en-US" b="1" dirty="0">
                <a:solidFill>
                  <a:schemeClr val="tx1"/>
                </a:solidFill>
              </a:rPr>
              <a:t> </a:t>
            </a:r>
            <a:r>
              <a:rPr lang="cs-CZ" b="1" dirty="0">
                <a:solidFill>
                  <a:schemeClr val="tx1"/>
                </a:solidFill>
              </a:rPr>
              <a:t>KOMUNÁLNÍ ODPAD (BRKO)</a:t>
            </a:r>
            <a:endParaRPr lang="en-US" b="1" dirty="0">
              <a:solidFill>
                <a:schemeClr val="tx1"/>
              </a:solidFill>
            </a:endParaRPr>
          </a:p>
          <a:p>
            <a:pPr algn="ctr"/>
            <a:endParaRPr lang="en-US" b="1"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466" y="1234476"/>
            <a:ext cx="2523555" cy="25298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1251" y="1234476"/>
            <a:ext cx="2989498" cy="252575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6" name="Obdélník 15"/>
          <p:cNvSpPr/>
          <p:nvPr/>
        </p:nvSpPr>
        <p:spPr>
          <a:xfrm>
            <a:off x="7964786" y="3965512"/>
            <a:ext cx="2462081" cy="1167329"/>
          </a:xfrm>
          <a:prstGeom prst="rect">
            <a:avLst/>
          </a:prstGeom>
          <a:solidFill>
            <a:schemeClr val="bg2">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000" b="1" dirty="0">
                <a:solidFill>
                  <a:srgbClr val="FF0000"/>
                </a:solidFill>
              </a:rPr>
              <a:t>SLUNCE + CO</a:t>
            </a:r>
            <a:r>
              <a:rPr lang="cs-CZ" sz="2000" b="1" baseline="-25000" dirty="0">
                <a:solidFill>
                  <a:srgbClr val="FF0000"/>
                </a:solidFill>
              </a:rPr>
              <a:t>2 </a:t>
            </a:r>
            <a:r>
              <a:rPr lang="cs-CZ" sz="2000" b="1" dirty="0">
                <a:solidFill>
                  <a:srgbClr val="FF0000"/>
                </a:solidFill>
              </a:rPr>
              <a:t>+ H</a:t>
            </a:r>
            <a:r>
              <a:rPr lang="cs-CZ" sz="2000" b="1" baseline="-25000" dirty="0">
                <a:solidFill>
                  <a:srgbClr val="FF0000"/>
                </a:solidFill>
              </a:rPr>
              <a:t>2</a:t>
            </a:r>
            <a:r>
              <a:rPr lang="cs-CZ" sz="2000" b="1" dirty="0">
                <a:solidFill>
                  <a:srgbClr val="FF0000"/>
                </a:solidFill>
              </a:rPr>
              <a:t>O</a:t>
            </a:r>
          </a:p>
        </p:txBody>
      </p:sp>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2466" y="5175872"/>
            <a:ext cx="2489356" cy="533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6190" y="5214943"/>
            <a:ext cx="2480676" cy="514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6"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239" y="5171201"/>
            <a:ext cx="3205522" cy="55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7"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64786" y="1234477"/>
            <a:ext cx="2448233" cy="247019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 name="Picture 4"/>
          <p:cNvPicPr>
            <a:picLocks noChangeAspect="1" noChangeArrowheads="1"/>
          </p:cNvPicPr>
          <p:nvPr/>
        </p:nvPicPr>
        <p:blipFill>
          <a:blip r:embed="rId8" cstate="print"/>
          <a:srcRect/>
          <a:stretch>
            <a:fillRect/>
          </a:stretch>
        </p:blipFill>
        <p:spPr bwMode="auto">
          <a:xfrm>
            <a:off x="9696400" y="-24848"/>
            <a:ext cx="971600" cy="542207"/>
          </a:xfrm>
          <a:prstGeom prst="rect">
            <a:avLst/>
          </a:prstGeom>
          <a:noFill/>
        </p:spPr>
      </p:pic>
      <p:cxnSp>
        <p:nvCxnSpPr>
          <p:cNvPr id="13" name="Přímá spojnice 12"/>
          <p:cNvCxnSpPr/>
          <p:nvPr/>
        </p:nvCxnSpPr>
        <p:spPr>
          <a:xfrm>
            <a:off x="1840718" y="1233352"/>
            <a:ext cx="2455160" cy="447595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Přímá spojnice 13"/>
          <p:cNvCxnSpPr/>
          <p:nvPr/>
        </p:nvCxnSpPr>
        <p:spPr>
          <a:xfrm flipH="1">
            <a:off x="1852467" y="1262682"/>
            <a:ext cx="2489357" cy="444662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Přímá spojnice 16"/>
          <p:cNvCxnSpPr/>
          <p:nvPr/>
        </p:nvCxnSpPr>
        <p:spPr>
          <a:xfrm>
            <a:off x="4601251" y="1232841"/>
            <a:ext cx="2989498" cy="447595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Přímá spojnice 18"/>
          <p:cNvCxnSpPr/>
          <p:nvPr/>
        </p:nvCxnSpPr>
        <p:spPr>
          <a:xfrm flipH="1">
            <a:off x="4601252" y="1234476"/>
            <a:ext cx="2989499" cy="444662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37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par>
                                <p:cTn id="16" presetID="22" presetClass="entr" presetSubtype="1"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227"/>
                                        </p:tgtEl>
                                        <p:attrNameLst>
                                          <p:attrName>style.visibility</p:attrName>
                                        </p:attrNameLst>
                                      </p:cBhvr>
                                      <p:to>
                                        <p:strVal val="visible"/>
                                      </p:to>
                                    </p:set>
                                    <p:animEffect transition="in" filter="fade">
                                      <p:cBhvr>
                                        <p:cTn id="23" dur="1000"/>
                                        <p:tgtEl>
                                          <p:spTgt spid="9227"/>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9224"/>
                                        </p:tgtEl>
                                        <p:attrNameLst>
                                          <p:attrName>style.visibility</p:attrName>
                                        </p:attrNameLst>
                                      </p:cBhvr>
                                      <p:to>
                                        <p:strVal val="visible"/>
                                      </p:to>
                                    </p:set>
                                    <p:animEffect transition="in" filter="fade">
                                      <p:cBhvr>
                                        <p:cTn id="35" dur="1000"/>
                                        <p:tgtEl>
                                          <p:spTgt spid="9224"/>
                                        </p:tgtEl>
                                      </p:cBhvr>
                                    </p:animEffect>
                                    <p:anim calcmode="lin" valueType="num">
                                      <p:cBhvr>
                                        <p:cTn id="36" dur="1000" fill="hold"/>
                                        <p:tgtEl>
                                          <p:spTgt spid="9224"/>
                                        </p:tgtEl>
                                        <p:attrNameLst>
                                          <p:attrName>ppt_x</p:attrName>
                                        </p:attrNameLst>
                                      </p:cBhvr>
                                      <p:tavLst>
                                        <p:tav tm="0">
                                          <p:val>
                                            <p:strVal val="#ppt_x"/>
                                          </p:val>
                                        </p:tav>
                                        <p:tav tm="100000">
                                          <p:val>
                                            <p:strVal val="#ppt_x"/>
                                          </p:val>
                                        </p:tav>
                                      </p:tavLst>
                                    </p:anim>
                                    <p:anim calcmode="lin" valueType="num">
                                      <p:cBhvr>
                                        <p:cTn id="37" dur="1000" fill="hold"/>
                                        <p:tgtEl>
                                          <p:spTgt spid="92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Obrázek 1">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2446" y="3203815"/>
            <a:ext cx="2173314" cy="167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Obrázek 1">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0511" y="3190474"/>
            <a:ext cx="2251586" cy="17470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48" name="Obrázek 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4192" y="3280200"/>
            <a:ext cx="2100956" cy="169804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Obdélník 7"/>
          <p:cNvSpPr/>
          <p:nvPr/>
        </p:nvSpPr>
        <p:spPr>
          <a:xfrm>
            <a:off x="1524000" y="-20155"/>
            <a:ext cx="9144000" cy="646331"/>
          </a:xfrm>
          <a:prstGeom prst="rect">
            <a:avLst/>
          </a:prstGeom>
          <a:solidFill>
            <a:schemeClr val="bg1">
              <a:lumMod val="85000"/>
            </a:schemeClr>
          </a:solidFill>
        </p:spPr>
        <p:txBody>
          <a:bodyPr wrap="square">
            <a:spAutoFit/>
          </a:bodyPr>
          <a:lstStyle/>
          <a:p>
            <a:r>
              <a:rPr lang="en-US" sz="3600" b="1" dirty="0"/>
              <a:t>FEEDSTOCK</a:t>
            </a:r>
            <a:r>
              <a:rPr lang="en-US" sz="2400" b="1" dirty="0"/>
              <a:t> </a:t>
            </a:r>
            <a:r>
              <a:rPr lang="cs-CZ" sz="2400" b="1" dirty="0"/>
              <a:t>    </a:t>
            </a:r>
            <a:r>
              <a:rPr lang="en-US" sz="2400" dirty="0"/>
              <a:t>Sources for green energy future:</a:t>
            </a:r>
          </a:p>
        </p:txBody>
      </p:sp>
      <p:sp>
        <p:nvSpPr>
          <p:cNvPr id="3" name="Obdélník 2"/>
          <p:cNvSpPr/>
          <p:nvPr/>
        </p:nvSpPr>
        <p:spPr>
          <a:xfrm>
            <a:off x="1588181" y="6632805"/>
            <a:ext cx="3974909" cy="215444"/>
          </a:xfrm>
          <a:prstGeom prst="rect">
            <a:avLst/>
          </a:prstGeom>
        </p:spPr>
        <p:txBody>
          <a:bodyPr wrap="square">
            <a:spAutoFit/>
          </a:bodyPr>
          <a:lstStyle/>
          <a:p>
            <a:r>
              <a:rPr lang="cs-CZ" sz="800" dirty="0">
                <a:hlinkClick r:id="rId8"/>
              </a:rPr>
              <a:t>http://makingoftomorrow.com/wp-content/uploads/2017/06/EB_web_28.6_vs6.pdf</a:t>
            </a:r>
            <a:r>
              <a:rPr lang="cs-CZ" sz="800" dirty="0"/>
              <a:t> </a:t>
            </a:r>
          </a:p>
        </p:txBody>
      </p:sp>
      <p:pic>
        <p:nvPicPr>
          <p:cNvPr id="18" name="Picture 4"/>
          <p:cNvPicPr>
            <a:picLocks noChangeAspect="1" noChangeArrowheads="1"/>
          </p:cNvPicPr>
          <p:nvPr/>
        </p:nvPicPr>
        <p:blipFill>
          <a:blip r:embed="rId9" cstate="print"/>
          <a:srcRect/>
          <a:stretch>
            <a:fillRect/>
          </a:stretch>
        </p:blipFill>
        <p:spPr bwMode="auto">
          <a:xfrm>
            <a:off x="9526312" y="51940"/>
            <a:ext cx="985701" cy="550077"/>
          </a:xfrm>
          <a:prstGeom prst="rect">
            <a:avLst/>
          </a:prstGeom>
          <a:noFill/>
        </p:spPr>
      </p:pic>
      <p:sp>
        <p:nvSpPr>
          <p:cNvPr id="21" name="Obdélník 20"/>
          <p:cNvSpPr/>
          <p:nvPr/>
        </p:nvSpPr>
        <p:spPr>
          <a:xfrm>
            <a:off x="7824192" y="6654537"/>
            <a:ext cx="2736304" cy="230832"/>
          </a:xfrm>
          <a:prstGeom prst="rect">
            <a:avLst/>
          </a:prstGeom>
        </p:spPr>
        <p:txBody>
          <a:bodyPr wrap="square">
            <a:spAutoFit/>
          </a:bodyPr>
          <a:lstStyle/>
          <a:p>
            <a:r>
              <a:rPr lang="cs-CZ" sz="900" dirty="0">
                <a:hlinkClick r:id="rId10"/>
              </a:rPr>
              <a:t>https://climate.nasa.gov/evidence/?text=Larger</a:t>
            </a:r>
            <a:r>
              <a:rPr lang="cs-CZ" sz="900" dirty="0"/>
              <a:t> </a:t>
            </a:r>
          </a:p>
        </p:txBody>
      </p:sp>
      <p:sp>
        <p:nvSpPr>
          <p:cNvPr id="26" name="Obdélník 25"/>
          <p:cNvSpPr/>
          <p:nvPr/>
        </p:nvSpPr>
        <p:spPr>
          <a:xfrm>
            <a:off x="1600890" y="5661249"/>
            <a:ext cx="8911122" cy="584775"/>
          </a:xfrm>
          <a:prstGeom prst="rect">
            <a:avLst/>
          </a:prstGeom>
          <a:solidFill>
            <a:schemeClr val="accent3">
              <a:lumMod val="40000"/>
              <a:lumOff val="60000"/>
            </a:schemeClr>
          </a:solidFill>
        </p:spPr>
        <p:txBody>
          <a:bodyPr wrap="square">
            <a:spAutoFit/>
          </a:bodyPr>
          <a:lstStyle/>
          <a:p>
            <a:pPr algn="ctr"/>
            <a:r>
              <a:rPr lang="cs-CZ" sz="3200" b="1" dirty="0"/>
              <a:t>Nevyčerpatelné a bezkonfliktní zdroje</a:t>
            </a:r>
          </a:p>
        </p:txBody>
      </p:sp>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75520" y="1556793"/>
            <a:ext cx="2160240" cy="161660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0511" y="1588684"/>
            <a:ext cx="2251586" cy="155281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01644" y="1561604"/>
            <a:ext cx="2088232" cy="157989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03219" y="-331805"/>
            <a:ext cx="9292069" cy="701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descr="https://2.bp.blogspot.com/-2EON1p6Mz8I/Wu8gNHFoN4I/AAAAAAAAC4Q/MZn9QELqFL8Hr6i-EYq94HNngejSXf8yQCLcBGAs/s320/tumblr_o91p63wo7m1s4fz4bo1_500.gif"/>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524001" y="-1362066"/>
            <a:ext cx="9190579" cy="7994871"/>
          </a:xfrm>
          <a:prstGeom prst="rect">
            <a:avLst/>
          </a:prstGeom>
          <a:noFill/>
          <a:extLst>
            <a:ext uri="{909E8E84-426E-40DD-AFC4-6F175D3DCCD1}">
              <a14:hiddenFill xmlns:a14="http://schemas.microsoft.com/office/drawing/2010/main">
                <a:solidFill>
                  <a:srgbClr val="FFFFFF"/>
                </a:solidFill>
              </a14:hiddenFill>
            </a:ext>
          </a:extLst>
        </p:spPr>
      </p:pic>
      <p:sp>
        <p:nvSpPr>
          <p:cNvPr id="15" name="Obdélník 14"/>
          <p:cNvSpPr/>
          <p:nvPr/>
        </p:nvSpPr>
        <p:spPr>
          <a:xfrm>
            <a:off x="2351585" y="6303847"/>
            <a:ext cx="7953275" cy="523220"/>
          </a:xfrm>
          <a:prstGeom prst="rect">
            <a:avLst/>
          </a:prstGeom>
        </p:spPr>
        <p:txBody>
          <a:bodyPr wrap="square">
            <a:spAutoFit/>
          </a:bodyPr>
          <a:lstStyle/>
          <a:p>
            <a:pPr algn="ctr" fontAlgn="base">
              <a:spcBef>
                <a:spcPct val="0"/>
              </a:spcBef>
              <a:spcAft>
                <a:spcPct val="0"/>
              </a:spcAft>
            </a:pPr>
            <a:r>
              <a:rPr lang="en-US" sz="1400" b="1" i="1" dirty="0">
                <a:solidFill>
                  <a:schemeClr val="bg1"/>
                </a:solidFill>
              </a:rPr>
              <a:t>More energy from the Sun hits the Earth in one hour than humans use in an entire year.</a:t>
            </a:r>
            <a:endParaRPr lang="cs-CZ" sz="1400" b="1" i="1" dirty="0">
              <a:solidFill>
                <a:schemeClr val="bg1"/>
              </a:solidFill>
            </a:endParaRPr>
          </a:p>
          <a:p>
            <a:pPr algn="ctr" fontAlgn="base">
              <a:spcBef>
                <a:spcPct val="0"/>
              </a:spcBef>
              <a:spcAft>
                <a:spcPct val="0"/>
              </a:spcAft>
            </a:pPr>
            <a:r>
              <a:rPr lang="en-US" sz="1400" b="1" i="1" dirty="0">
                <a:solidFill>
                  <a:schemeClr val="bg1"/>
                </a:solidFill>
              </a:rPr>
              <a:t> </a:t>
            </a:r>
            <a:r>
              <a:rPr lang="cs-CZ" sz="1400" b="1" i="1" dirty="0">
                <a:solidFill>
                  <a:schemeClr val="bg1"/>
                </a:solidFill>
              </a:rPr>
              <a:t> </a:t>
            </a:r>
            <a:r>
              <a:rPr lang="cs-CZ" altLang="cs-CZ" sz="1400" dirty="0">
                <a:solidFill>
                  <a:schemeClr val="bg1"/>
                </a:solidFill>
                <a:cs typeface="Arial" pitchFamily="34" charset="0"/>
                <a:hlinkClick r:id="rId16"/>
              </a:rPr>
              <a:t>http://nsl.caltech.edu/home/solar-fuels/</a:t>
            </a:r>
            <a:r>
              <a:rPr lang="cs-CZ" altLang="cs-CZ" sz="1400" dirty="0">
                <a:solidFill>
                  <a:schemeClr val="bg1"/>
                </a:solidFill>
                <a:cs typeface="Arial" pitchFamily="34" charset="0"/>
              </a:rPr>
              <a:t> </a:t>
            </a:r>
          </a:p>
        </p:txBody>
      </p:sp>
    </p:spTree>
    <p:extLst>
      <p:ext uri="{BB962C8B-B14F-4D97-AF65-F5344CB8AC3E}">
        <p14:creationId xmlns:p14="http://schemas.microsoft.com/office/powerpoint/2010/main" val="348001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p:cTn id="14" dur="500" fill="hold"/>
                                        <p:tgtEl>
                                          <p:spTgt spid="5122"/>
                                        </p:tgtEl>
                                        <p:attrNameLst>
                                          <p:attrName>ppt_w</p:attrName>
                                        </p:attrNameLst>
                                      </p:cBhvr>
                                      <p:tavLst>
                                        <p:tav tm="0">
                                          <p:val>
                                            <p:fltVal val="0"/>
                                          </p:val>
                                        </p:tav>
                                        <p:tav tm="100000">
                                          <p:val>
                                            <p:strVal val="#ppt_w"/>
                                          </p:val>
                                        </p:tav>
                                      </p:tavLst>
                                    </p:anim>
                                    <p:anim calcmode="lin" valueType="num">
                                      <p:cBhvr>
                                        <p:cTn id="15" dur="500" fill="hold"/>
                                        <p:tgtEl>
                                          <p:spTgt spid="5122"/>
                                        </p:tgtEl>
                                        <p:attrNameLst>
                                          <p:attrName>ppt_h</p:attrName>
                                        </p:attrNameLst>
                                      </p:cBhvr>
                                      <p:tavLst>
                                        <p:tav tm="0">
                                          <p:val>
                                            <p:fltVal val="0"/>
                                          </p:val>
                                        </p:tav>
                                        <p:tav tm="100000">
                                          <p:val>
                                            <p:strVal val="#ppt_h"/>
                                          </p:val>
                                        </p:tav>
                                      </p:tavLst>
                                    </p:anim>
                                    <p:animEffect transition="in" filter="fade">
                                      <p:cBhvr>
                                        <p:cTn id="16" dur="500"/>
                                        <p:tgtEl>
                                          <p:spTgt spid="512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3250" fill="hold"/>
                                        <p:tgtEl>
                                          <p:spTgt spid="14"/>
                                        </p:tgtEl>
                                        <p:attrNameLst>
                                          <p:attrName>ppt_w</p:attrName>
                                        </p:attrNameLst>
                                      </p:cBhvr>
                                      <p:tavLst>
                                        <p:tav tm="0">
                                          <p:val>
                                            <p:fltVal val="0"/>
                                          </p:val>
                                        </p:tav>
                                        <p:tav tm="100000">
                                          <p:val>
                                            <p:strVal val="#ppt_w"/>
                                          </p:val>
                                        </p:tav>
                                      </p:tavLst>
                                    </p:anim>
                                    <p:anim calcmode="lin" valueType="num">
                                      <p:cBhvr>
                                        <p:cTn id="22" dur="3250" fill="hold"/>
                                        <p:tgtEl>
                                          <p:spTgt spid="14"/>
                                        </p:tgtEl>
                                        <p:attrNameLst>
                                          <p:attrName>ppt_h</p:attrName>
                                        </p:attrNameLst>
                                      </p:cBhvr>
                                      <p:tavLst>
                                        <p:tav tm="0">
                                          <p:val>
                                            <p:fltVal val="0"/>
                                          </p:val>
                                        </p:tav>
                                        <p:tav tm="100000">
                                          <p:val>
                                            <p:strVal val="#ppt_h"/>
                                          </p:val>
                                        </p:tav>
                                      </p:tavLst>
                                    </p:anim>
                                    <p:animEffect transition="in" filter="fade">
                                      <p:cBhvr>
                                        <p:cTn id="23" dur="3250"/>
                                        <p:tgtEl>
                                          <p:spTgt spid="14"/>
                                        </p:tgtEl>
                                      </p:cBhvr>
                                    </p:animEffect>
                                  </p:childTnLst>
                                </p:cTn>
                              </p:par>
                            </p:childTnLst>
                          </p:cTn>
                        </p:par>
                        <p:par>
                          <p:cTn id="24" fill="hold">
                            <p:stCondLst>
                              <p:cond delay="3250"/>
                            </p:stCondLst>
                            <p:childTnLst>
                              <p:par>
                                <p:cTn id="25" presetID="31" presetClass="entr" presetSubtype="0" fill="hold" grpId="0" nodeType="afterEffect">
                                  <p:stCondLst>
                                    <p:cond delay="25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fltVal val="0"/>
                                          </p:val>
                                        </p:tav>
                                        <p:tav tm="100000">
                                          <p:val>
                                            <p:strVal val="#ppt_w"/>
                                          </p:val>
                                        </p:tav>
                                      </p:tavLst>
                                    </p:anim>
                                    <p:anim calcmode="lin" valueType="num">
                                      <p:cBhvr>
                                        <p:cTn id="28" dur="1000" fill="hold"/>
                                        <p:tgtEl>
                                          <p:spTgt spid="15"/>
                                        </p:tgtEl>
                                        <p:attrNameLst>
                                          <p:attrName>ppt_h</p:attrName>
                                        </p:attrNameLst>
                                      </p:cBhvr>
                                      <p:tavLst>
                                        <p:tav tm="0">
                                          <p:val>
                                            <p:fltVal val="0"/>
                                          </p:val>
                                        </p:tav>
                                        <p:tav tm="100000">
                                          <p:val>
                                            <p:strVal val="#ppt_h"/>
                                          </p:val>
                                        </p:tav>
                                      </p:tavLst>
                                    </p:anim>
                                    <p:anim calcmode="lin" valueType="num">
                                      <p:cBhvr>
                                        <p:cTn id="29" dur="1000" fill="hold"/>
                                        <p:tgtEl>
                                          <p:spTgt spid="15"/>
                                        </p:tgtEl>
                                        <p:attrNameLst>
                                          <p:attrName>style.rotation</p:attrName>
                                        </p:attrNameLst>
                                      </p:cBhvr>
                                      <p:tavLst>
                                        <p:tav tm="0">
                                          <p:val>
                                            <p:fltVal val="90"/>
                                          </p:val>
                                        </p:tav>
                                        <p:tav tm="100000">
                                          <p:val>
                                            <p:fltVal val="0"/>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568" y="963015"/>
            <a:ext cx="7416628" cy="4990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bdélník 2"/>
          <p:cNvSpPr/>
          <p:nvPr/>
        </p:nvSpPr>
        <p:spPr>
          <a:xfrm>
            <a:off x="1534277" y="8502"/>
            <a:ext cx="9144000" cy="523220"/>
          </a:xfrm>
          <a:prstGeom prst="rect">
            <a:avLst/>
          </a:prstGeom>
          <a:solidFill>
            <a:schemeClr val="bg1">
              <a:lumMod val="95000"/>
            </a:schemeClr>
          </a:solidFill>
        </p:spPr>
        <p:txBody>
          <a:bodyPr wrap="square">
            <a:spAutoFit/>
          </a:bodyPr>
          <a:lstStyle/>
          <a:p>
            <a:r>
              <a:rPr lang="cs-CZ" sz="2800" b="1" dirty="0"/>
              <a:t>SOLAR DRIVEN CHEMISTRY</a:t>
            </a:r>
            <a:endParaRPr lang="en-US" sz="2800" b="1" dirty="0"/>
          </a:p>
        </p:txBody>
      </p:sp>
      <p:sp>
        <p:nvSpPr>
          <p:cNvPr id="2" name="Obdélník 1"/>
          <p:cNvSpPr/>
          <p:nvPr/>
        </p:nvSpPr>
        <p:spPr>
          <a:xfrm>
            <a:off x="8544272" y="4120544"/>
            <a:ext cx="576064" cy="266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000" b="1" noProof="1">
                <a:solidFill>
                  <a:schemeClr val="accent1">
                    <a:lumMod val="75000"/>
                  </a:schemeClr>
                </a:solidFill>
              </a:rPr>
              <a:t>sugars</a:t>
            </a:r>
          </a:p>
          <a:p>
            <a:pPr algn="ctr"/>
            <a:r>
              <a:rPr lang="cs-CZ" sz="1000" b="1" noProof="1">
                <a:solidFill>
                  <a:schemeClr val="accent1">
                    <a:lumMod val="75000"/>
                  </a:schemeClr>
                </a:solidFill>
              </a:rPr>
              <a:t>lignin</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7928" y="5787740"/>
            <a:ext cx="1051036" cy="1055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bdélník 3"/>
          <p:cNvSpPr/>
          <p:nvPr/>
        </p:nvSpPr>
        <p:spPr>
          <a:xfrm>
            <a:off x="7896200" y="2708920"/>
            <a:ext cx="1727996" cy="2592288"/>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2304" y="5454276"/>
            <a:ext cx="707319" cy="946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noChangeArrowheads="1"/>
          </p:cNvPicPr>
          <p:nvPr/>
        </p:nvPicPr>
        <p:blipFill>
          <a:blip r:embed="rId5" cstate="print"/>
          <a:srcRect/>
          <a:stretch>
            <a:fillRect/>
          </a:stretch>
        </p:blipFill>
        <p:spPr bwMode="auto">
          <a:xfrm>
            <a:off x="7968209" y="5678991"/>
            <a:ext cx="978377" cy="497556"/>
          </a:xfrm>
          <a:prstGeom prst="rect">
            <a:avLst/>
          </a:prstGeom>
          <a:noFill/>
          <a:ln w="9525">
            <a:solidFill>
              <a:schemeClr val="tx1"/>
            </a:solidFill>
            <a:miter lim="800000"/>
            <a:headEnd/>
            <a:tailEnd/>
          </a:ln>
        </p:spPr>
      </p:pic>
      <p:sp>
        <p:nvSpPr>
          <p:cNvPr id="10" name="Obdélník 9"/>
          <p:cNvSpPr/>
          <p:nvPr/>
        </p:nvSpPr>
        <p:spPr>
          <a:xfrm>
            <a:off x="2063552" y="2708921"/>
            <a:ext cx="5760640" cy="3467627"/>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2238063" y="2996952"/>
            <a:ext cx="1481673" cy="648072"/>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4295800" y="2996952"/>
            <a:ext cx="3312368" cy="648072"/>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Obdélník 4"/>
          <p:cNvSpPr/>
          <p:nvPr/>
        </p:nvSpPr>
        <p:spPr>
          <a:xfrm>
            <a:off x="7968208" y="2771789"/>
            <a:ext cx="1654230"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BIOFUELS</a:t>
            </a:r>
          </a:p>
          <a:p>
            <a:pPr algn="ctr"/>
            <a:r>
              <a:rPr lang="cs-CZ" dirty="0"/>
              <a:t>2</a:t>
            </a:r>
            <a:r>
              <a:rPr lang="cs-CZ" baseline="30000" dirty="0"/>
              <a:t>nd</a:t>
            </a:r>
            <a:r>
              <a:rPr lang="cs-CZ" dirty="0"/>
              <a:t> GENERATION</a:t>
            </a:r>
          </a:p>
          <a:p>
            <a:pPr algn="ctr"/>
            <a:r>
              <a:rPr lang="cs-CZ" dirty="0"/>
              <a:t>(B2G)</a:t>
            </a:r>
          </a:p>
          <a:p>
            <a:pPr algn="ctr"/>
            <a:endParaRPr lang="cs-CZ" dirty="0"/>
          </a:p>
          <a:p>
            <a:pPr algn="ctr"/>
            <a:r>
              <a:rPr lang="cs-CZ" sz="1600" dirty="0">
                <a:solidFill>
                  <a:schemeClr val="tx1"/>
                </a:solidFill>
              </a:rPr>
              <a:t>Vstupní surovina</a:t>
            </a:r>
            <a:r>
              <a:rPr lang="en-US" sz="1600" dirty="0">
                <a:solidFill>
                  <a:schemeClr val="tx1"/>
                </a:solidFill>
              </a:rPr>
              <a:t>: </a:t>
            </a:r>
          </a:p>
          <a:p>
            <a:pPr algn="ctr"/>
            <a:r>
              <a:rPr lang="en-US" dirty="0" err="1">
                <a:solidFill>
                  <a:schemeClr val="tx1"/>
                </a:solidFill>
              </a:rPr>
              <a:t>Biomas</a:t>
            </a:r>
            <a:r>
              <a:rPr lang="cs-CZ" dirty="0">
                <a:solidFill>
                  <a:schemeClr val="tx1"/>
                </a:solidFill>
              </a:rPr>
              <a:t>a</a:t>
            </a:r>
          </a:p>
          <a:p>
            <a:pPr algn="ctr"/>
            <a:r>
              <a:rPr lang="cs-CZ" sz="1200" dirty="0">
                <a:solidFill>
                  <a:schemeClr val="bg1"/>
                </a:solidFill>
              </a:rPr>
              <a:t>Vážné konflikty</a:t>
            </a:r>
            <a:endParaRPr lang="en-US" sz="1200" dirty="0">
              <a:solidFill>
                <a:schemeClr val="bg1"/>
              </a:solidFill>
            </a:endParaRPr>
          </a:p>
        </p:txBody>
      </p:sp>
      <p:sp>
        <p:nvSpPr>
          <p:cNvPr id="13" name="Obdélník 12"/>
          <p:cNvSpPr/>
          <p:nvPr/>
        </p:nvSpPr>
        <p:spPr>
          <a:xfrm>
            <a:off x="2148008" y="2793080"/>
            <a:ext cx="5604176" cy="3300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Nový přístup </a:t>
            </a:r>
            <a:r>
              <a:rPr lang="en-US" dirty="0"/>
              <a:t>2020</a:t>
            </a:r>
            <a:endParaRPr lang="cs-CZ" dirty="0"/>
          </a:p>
          <a:p>
            <a:pPr algn="ctr"/>
            <a:r>
              <a:rPr lang="cs-CZ" dirty="0"/>
              <a:t>SYNTETICKÁ PALIVA</a:t>
            </a:r>
            <a:endParaRPr lang="en-US" dirty="0"/>
          </a:p>
          <a:p>
            <a:pPr algn="ctr"/>
            <a:r>
              <a:rPr lang="en-US" sz="2400" dirty="0"/>
              <a:t>SYNTHETI</a:t>
            </a:r>
            <a:r>
              <a:rPr lang="cs-CZ" sz="2400" dirty="0"/>
              <a:t>C</a:t>
            </a:r>
            <a:r>
              <a:rPr lang="en-US" sz="2400" dirty="0"/>
              <a:t> FUELS</a:t>
            </a:r>
          </a:p>
          <a:p>
            <a:pPr algn="ctr"/>
            <a:endParaRPr lang="en-US" dirty="0"/>
          </a:p>
          <a:p>
            <a:pPr algn="ctr"/>
            <a:endParaRPr lang="en-US" dirty="0"/>
          </a:p>
          <a:p>
            <a:pPr algn="ctr"/>
            <a:r>
              <a:rPr lang="cs-CZ" dirty="0">
                <a:solidFill>
                  <a:schemeClr val="tx1"/>
                </a:solidFill>
              </a:rPr>
              <a:t>Vstupní surovina</a:t>
            </a:r>
            <a:r>
              <a:rPr lang="en-US" dirty="0">
                <a:solidFill>
                  <a:schemeClr val="tx1"/>
                </a:solidFill>
              </a:rPr>
              <a:t>: </a:t>
            </a:r>
          </a:p>
          <a:p>
            <a:pPr algn="ctr"/>
            <a:r>
              <a:rPr lang="en-US" sz="2400" dirty="0">
                <a:solidFill>
                  <a:schemeClr val="tx1"/>
                </a:solidFill>
              </a:rPr>
              <a:t>CO</a:t>
            </a:r>
            <a:r>
              <a:rPr lang="en-US" sz="2400" baseline="-25000" dirty="0">
                <a:solidFill>
                  <a:schemeClr val="tx1"/>
                </a:solidFill>
              </a:rPr>
              <a:t>2  </a:t>
            </a:r>
            <a:r>
              <a:rPr lang="en-US" sz="2400" dirty="0">
                <a:solidFill>
                  <a:schemeClr val="tx1"/>
                </a:solidFill>
              </a:rPr>
              <a:t>+  SOL</a:t>
            </a:r>
            <a:r>
              <a:rPr lang="cs-CZ" sz="2400" dirty="0">
                <a:solidFill>
                  <a:schemeClr val="tx1"/>
                </a:solidFill>
              </a:rPr>
              <a:t>ÁRNÍ </a:t>
            </a:r>
            <a:r>
              <a:rPr lang="en-US" sz="2400" dirty="0">
                <a:solidFill>
                  <a:schemeClr val="tx1"/>
                </a:solidFill>
              </a:rPr>
              <a:t> (</a:t>
            </a:r>
            <a:r>
              <a:rPr lang="cs-CZ" sz="2400" dirty="0">
                <a:solidFill>
                  <a:schemeClr val="tx1"/>
                </a:solidFill>
              </a:rPr>
              <a:t>zelený</a:t>
            </a:r>
            <a:r>
              <a:rPr lang="en-US" sz="2400" dirty="0">
                <a:solidFill>
                  <a:schemeClr val="tx1"/>
                </a:solidFill>
              </a:rPr>
              <a:t>) </a:t>
            </a:r>
            <a:r>
              <a:rPr lang="cs-CZ" sz="2400" dirty="0">
                <a:solidFill>
                  <a:schemeClr val="tx1"/>
                </a:solidFill>
              </a:rPr>
              <a:t>Vodík</a:t>
            </a:r>
            <a:endParaRPr lang="en-US" sz="2400" dirty="0">
              <a:solidFill>
                <a:schemeClr val="tx1"/>
              </a:solidFill>
            </a:endParaRPr>
          </a:p>
        </p:txBody>
      </p:sp>
      <p:pic>
        <p:nvPicPr>
          <p:cNvPr id="14" name="Picture 8"/>
          <p:cNvPicPr>
            <a:picLocks noChangeAspect="1" noChangeArrowheads="1"/>
          </p:cNvPicPr>
          <p:nvPr/>
        </p:nvPicPr>
        <p:blipFill>
          <a:blip r:embed="rId5" cstate="print"/>
          <a:srcRect/>
          <a:stretch>
            <a:fillRect/>
          </a:stretch>
        </p:blipFill>
        <p:spPr bwMode="auto">
          <a:xfrm>
            <a:off x="9622438" y="0"/>
            <a:ext cx="1045562" cy="531722"/>
          </a:xfrm>
          <a:prstGeom prst="rect">
            <a:avLst/>
          </a:prstGeom>
          <a:noFill/>
          <a:ln w="9525">
            <a:noFill/>
            <a:miter lim="800000"/>
            <a:headEnd/>
            <a:tailEnd/>
          </a:ln>
        </p:spPr>
      </p:pic>
    </p:spTree>
    <p:extLst>
      <p:ext uri="{BB962C8B-B14F-4D97-AF65-F5344CB8AC3E}">
        <p14:creationId xmlns:p14="http://schemas.microsoft.com/office/powerpoint/2010/main" val="427685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par>
                          <p:cTn id="8" fill="hold">
                            <p:stCondLst>
                              <p:cond delay="1000"/>
                            </p:stCondLst>
                            <p:childTnLst>
                              <p:par>
                                <p:cTn id="9" presetID="53" presetClass="entr" presetSubtype="16" fill="hold" nodeType="after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2000"/>
                                        <p:tgtEl>
                                          <p:spTgt spid="10"/>
                                        </p:tgtEl>
                                      </p:cBhvr>
                                    </p:animEffect>
                                  </p:childTnLst>
                                </p:cTn>
                              </p:par>
                              <p:par>
                                <p:cTn id="29" presetID="47" presetClass="entr" presetSubtype="0" fill="hold" nodeType="withEffect">
                                  <p:stCondLst>
                                    <p:cond delay="1000"/>
                                  </p:stCondLst>
                                  <p:childTnLst>
                                    <p:set>
                                      <p:cBhvr>
                                        <p:cTn id="30" dur="1" fill="hold">
                                          <p:stCondLst>
                                            <p:cond delay="0"/>
                                          </p:stCondLst>
                                        </p:cTn>
                                        <p:tgtEl>
                                          <p:spTgt spid="1027"/>
                                        </p:tgtEl>
                                        <p:attrNameLst>
                                          <p:attrName>style.visibility</p:attrName>
                                        </p:attrNameLst>
                                      </p:cBhvr>
                                      <p:to>
                                        <p:strVal val="visible"/>
                                      </p:to>
                                    </p:set>
                                    <p:animEffect transition="in" filter="fade">
                                      <p:cBhvr>
                                        <p:cTn id="31" dur="1250"/>
                                        <p:tgtEl>
                                          <p:spTgt spid="1027"/>
                                        </p:tgtEl>
                                      </p:cBhvr>
                                    </p:animEffect>
                                    <p:anim calcmode="lin" valueType="num">
                                      <p:cBhvr>
                                        <p:cTn id="32" dur="1250" fill="hold"/>
                                        <p:tgtEl>
                                          <p:spTgt spid="1027"/>
                                        </p:tgtEl>
                                        <p:attrNameLst>
                                          <p:attrName>ppt_x</p:attrName>
                                        </p:attrNameLst>
                                      </p:cBhvr>
                                      <p:tavLst>
                                        <p:tav tm="0">
                                          <p:val>
                                            <p:strVal val="#ppt_x"/>
                                          </p:val>
                                        </p:tav>
                                        <p:tav tm="100000">
                                          <p:val>
                                            <p:strVal val="#ppt_x"/>
                                          </p:val>
                                        </p:tav>
                                      </p:tavLst>
                                    </p:anim>
                                    <p:anim calcmode="lin" valueType="num">
                                      <p:cBhvr>
                                        <p:cTn id="33" dur="125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1000"/>
                                        <p:tgtEl>
                                          <p:spTgt spid="11"/>
                                        </p:tgtEl>
                                      </p:cBhvr>
                                    </p:animEffect>
                                  </p:childTnLst>
                                </p:cTn>
                              </p:par>
                            </p:childTnLst>
                          </p:cTn>
                        </p:par>
                        <p:par>
                          <p:cTn id="39" fill="hold">
                            <p:stCondLst>
                              <p:cond delay="1000"/>
                            </p:stCondLst>
                            <p:childTnLst>
                              <p:par>
                                <p:cTn id="40" presetID="21" presetClass="entr" presetSubtype="1" fill="hold" grpId="0" nodeType="afterEffect">
                                  <p:stCondLst>
                                    <p:cond delay="250"/>
                                  </p:stCondLst>
                                  <p:childTnLst>
                                    <p:set>
                                      <p:cBhvr>
                                        <p:cTn id="41" dur="1" fill="hold">
                                          <p:stCondLst>
                                            <p:cond delay="0"/>
                                          </p:stCondLst>
                                        </p:cTn>
                                        <p:tgtEl>
                                          <p:spTgt spid="12"/>
                                        </p:tgtEl>
                                        <p:attrNameLst>
                                          <p:attrName>style.visibility</p:attrName>
                                        </p:attrNameLst>
                                      </p:cBhvr>
                                      <p:to>
                                        <p:strVal val="visible"/>
                                      </p:to>
                                    </p:set>
                                    <p:animEffect transition="in" filter="wheel(1)">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5"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CE5C8B-8E1C-7C5C-4488-FD4C24E71343}"/>
              </a:ext>
            </a:extLst>
          </p:cNvPr>
          <p:cNvSpPr>
            <a:spLocks noGrp="1"/>
          </p:cNvSpPr>
          <p:nvPr>
            <p:ph type="title"/>
          </p:nvPr>
        </p:nvSpPr>
        <p:spPr>
          <a:xfrm>
            <a:off x="762786" y="468820"/>
            <a:ext cx="10515600" cy="1325563"/>
          </a:xfrm>
        </p:spPr>
        <p:txBody>
          <a:bodyPr>
            <a:normAutofit/>
          </a:bodyPr>
          <a:lstStyle/>
          <a:p>
            <a:r>
              <a:rPr lang="cs-CZ" sz="4000" dirty="0"/>
              <a:t>O čem to dnes je, na co se pokusím odpovědět?:</a:t>
            </a:r>
          </a:p>
        </p:txBody>
      </p:sp>
      <p:sp>
        <p:nvSpPr>
          <p:cNvPr id="3" name="Nadpis 1">
            <a:extLst>
              <a:ext uri="{FF2B5EF4-FFF2-40B4-BE49-F238E27FC236}">
                <a16:creationId xmlns:a16="http://schemas.microsoft.com/office/drawing/2014/main" id="{06646C94-5B2F-9129-7A80-B86382206526}"/>
              </a:ext>
            </a:extLst>
          </p:cNvPr>
          <p:cNvSpPr txBox="1">
            <a:spLocks/>
          </p:cNvSpPr>
          <p:nvPr/>
        </p:nvSpPr>
        <p:spPr>
          <a:xfrm>
            <a:off x="838200" y="13376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cs-CZ" sz="2000" dirty="0"/>
          </a:p>
        </p:txBody>
      </p:sp>
      <p:sp>
        <p:nvSpPr>
          <p:cNvPr id="4" name="Nadpis 1">
            <a:extLst>
              <a:ext uri="{FF2B5EF4-FFF2-40B4-BE49-F238E27FC236}">
                <a16:creationId xmlns:a16="http://schemas.microsoft.com/office/drawing/2014/main" id="{D17A384E-3081-CBD7-1DFB-E54B11D437C2}"/>
              </a:ext>
            </a:extLst>
          </p:cNvPr>
          <p:cNvSpPr txBox="1">
            <a:spLocks/>
          </p:cNvSpPr>
          <p:nvPr/>
        </p:nvSpPr>
        <p:spPr>
          <a:xfrm>
            <a:off x="696798" y="2681927"/>
            <a:ext cx="10515600" cy="24003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buAutoNum type="arabicPeriod"/>
            </a:pPr>
            <a:r>
              <a:rPr lang="cs-CZ" sz="2800" dirty="0"/>
              <a:t>Proč nestavíme biopaliva na biomase?</a:t>
            </a:r>
          </a:p>
          <a:p>
            <a:endParaRPr lang="cs-CZ" sz="2800" dirty="0"/>
          </a:p>
          <a:p>
            <a:r>
              <a:rPr lang="cs-CZ" sz="2800" dirty="0"/>
              <a:t>2.  Jaké jsou tedy vhodné zdroje pro uhlovodíkovou energetiku a proč?</a:t>
            </a:r>
          </a:p>
          <a:p>
            <a:endParaRPr lang="cs-CZ" sz="2800" dirty="0"/>
          </a:p>
          <a:p>
            <a:r>
              <a:rPr lang="cs-CZ" sz="2800" dirty="0"/>
              <a:t>3.   Jak je to se skleníkovým plynem CO</a:t>
            </a:r>
            <a:r>
              <a:rPr lang="cs-CZ" sz="2800" baseline="-25000" dirty="0"/>
              <a:t>2</a:t>
            </a:r>
            <a:r>
              <a:rPr lang="cs-CZ" sz="2800" dirty="0"/>
              <a:t>?</a:t>
            </a:r>
          </a:p>
          <a:p>
            <a:endParaRPr lang="cs-CZ" sz="2800" baseline="-25000" dirty="0"/>
          </a:p>
          <a:p>
            <a:pPr marL="514350" indent="-514350">
              <a:buAutoNum type="arabicPeriod"/>
            </a:pPr>
            <a:endParaRPr lang="cs-CZ" sz="2800" dirty="0"/>
          </a:p>
        </p:txBody>
      </p:sp>
      <p:sp>
        <p:nvSpPr>
          <p:cNvPr id="5" name="Šrafovaná šipka doprava 10">
            <a:extLst>
              <a:ext uri="{FF2B5EF4-FFF2-40B4-BE49-F238E27FC236}">
                <a16:creationId xmlns:a16="http://schemas.microsoft.com/office/drawing/2014/main" id="{09662DB4-D418-FCA8-E09A-6E8414A311C8}"/>
              </a:ext>
            </a:extLst>
          </p:cNvPr>
          <p:cNvSpPr/>
          <p:nvPr/>
        </p:nvSpPr>
        <p:spPr>
          <a:xfrm>
            <a:off x="10931061" y="4019128"/>
            <a:ext cx="845478" cy="612430"/>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noProof="1"/>
              <a:t> </a:t>
            </a:r>
          </a:p>
        </p:txBody>
      </p:sp>
    </p:spTree>
    <p:extLst>
      <p:ext uri="{BB962C8B-B14F-4D97-AF65-F5344CB8AC3E}">
        <p14:creationId xmlns:p14="http://schemas.microsoft.com/office/powerpoint/2010/main" val="318559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1539747" y="0"/>
            <a:ext cx="9144000" cy="523220"/>
          </a:xfrm>
          <a:prstGeom prst="rect">
            <a:avLst/>
          </a:prstGeom>
          <a:solidFill>
            <a:schemeClr val="bg1">
              <a:lumMod val="85000"/>
            </a:schemeClr>
          </a:solidFill>
        </p:spPr>
        <p:txBody>
          <a:bodyPr wrap="square">
            <a:spAutoFit/>
          </a:bodyPr>
          <a:lstStyle/>
          <a:p>
            <a:r>
              <a:rPr lang="en-US" sz="2800" b="1" dirty="0"/>
              <a:t>CO</a:t>
            </a:r>
            <a:r>
              <a:rPr lang="en-US" sz="2800" b="1" baseline="-25000" dirty="0"/>
              <a:t>2</a:t>
            </a:r>
            <a:r>
              <a:rPr lang="en-US" sz="2800" b="1" dirty="0"/>
              <a:t>  </a:t>
            </a:r>
            <a:r>
              <a:rPr lang="cs-CZ" sz="2800" b="1" dirty="0"/>
              <a:t>z průmyslové výroby a procesy CCS, CCU</a:t>
            </a:r>
            <a:endParaRPr lang="en-US" sz="2800" b="1"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200" y="1052736"/>
            <a:ext cx="8496630" cy="504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5303912" y="2564904"/>
            <a:ext cx="136815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Conversion</a:t>
            </a:r>
          </a:p>
        </p:txBody>
      </p:sp>
      <p:sp>
        <p:nvSpPr>
          <p:cNvPr id="5" name="Obdélník 4"/>
          <p:cNvSpPr/>
          <p:nvPr/>
        </p:nvSpPr>
        <p:spPr>
          <a:xfrm>
            <a:off x="5663952" y="3228236"/>
            <a:ext cx="1440160" cy="36004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dirty="0"/>
              <a:t>No </a:t>
            </a:r>
            <a:r>
              <a:rPr lang="en-US" sz="1600" dirty="0"/>
              <a:t>Conversion</a:t>
            </a:r>
          </a:p>
        </p:txBody>
      </p:sp>
      <p:sp>
        <p:nvSpPr>
          <p:cNvPr id="6" name="Obdélník 5"/>
          <p:cNvSpPr/>
          <p:nvPr/>
        </p:nvSpPr>
        <p:spPr>
          <a:xfrm>
            <a:off x="7824192" y="3903466"/>
            <a:ext cx="1944216" cy="36004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Desalination</a:t>
            </a:r>
            <a:r>
              <a:rPr lang="cs-CZ" sz="1600" dirty="0"/>
              <a:t> </a:t>
            </a:r>
            <a:r>
              <a:rPr lang="cs-CZ" sz="1100" dirty="0"/>
              <a:t>NaHCO</a:t>
            </a:r>
            <a:r>
              <a:rPr lang="cs-CZ" sz="1100" baseline="-25000" dirty="0"/>
              <a:t>3</a:t>
            </a:r>
            <a:endParaRPr lang="en-US" sz="1100" baseline="-25000" dirty="0"/>
          </a:p>
        </p:txBody>
      </p:sp>
      <p:sp>
        <p:nvSpPr>
          <p:cNvPr id="4" name="Zaoblený obdélník 3"/>
          <p:cNvSpPr/>
          <p:nvPr/>
        </p:nvSpPr>
        <p:spPr>
          <a:xfrm>
            <a:off x="8682056" y="1124744"/>
            <a:ext cx="1671774" cy="86409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Carbonates</a:t>
            </a:r>
          </a:p>
          <a:p>
            <a:r>
              <a:rPr lang="en-US" sz="1400" dirty="0"/>
              <a:t>Concretes</a:t>
            </a:r>
          </a:p>
          <a:p>
            <a:r>
              <a:rPr lang="en-US" sz="1400" dirty="0"/>
              <a:t>Bauxite..</a:t>
            </a:r>
          </a:p>
        </p:txBody>
      </p:sp>
      <p:sp>
        <p:nvSpPr>
          <p:cNvPr id="8" name="Zaoblený obdélník 7"/>
          <p:cNvSpPr/>
          <p:nvPr/>
        </p:nvSpPr>
        <p:spPr>
          <a:xfrm>
            <a:off x="8629621" y="2015355"/>
            <a:ext cx="1671774" cy="31678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noProof="1"/>
              <a:t>BioCCS</a:t>
            </a:r>
            <a:r>
              <a:rPr lang="en-US" sz="1400" dirty="0"/>
              <a:t> , algae</a:t>
            </a:r>
          </a:p>
        </p:txBody>
      </p:sp>
      <p:sp>
        <p:nvSpPr>
          <p:cNvPr id="9" name="Zaoblený obdélník 8"/>
          <p:cNvSpPr/>
          <p:nvPr/>
        </p:nvSpPr>
        <p:spPr>
          <a:xfrm>
            <a:off x="8611108" y="2427103"/>
            <a:ext cx="1764973" cy="12479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Liquid fuels</a:t>
            </a:r>
          </a:p>
          <a:p>
            <a:r>
              <a:rPr lang="en-US" sz="1400" dirty="0"/>
              <a:t>Gas fuels</a:t>
            </a:r>
          </a:p>
          <a:p>
            <a:r>
              <a:rPr lang="en-US" sz="1400" dirty="0"/>
              <a:t>Polymers</a:t>
            </a:r>
          </a:p>
          <a:p>
            <a:r>
              <a:rPr lang="en-US" sz="1400" dirty="0"/>
              <a:t>Fertilizers</a:t>
            </a:r>
          </a:p>
          <a:p>
            <a:r>
              <a:rPr lang="en-US" sz="1400" dirty="0"/>
              <a:t>Acids …</a:t>
            </a:r>
          </a:p>
        </p:txBody>
      </p:sp>
      <p:sp>
        <p:nvSpPr>
          <p:cNvPr id="11" name="Obdélník 10"/>
          <p:cNvSpPr/>
          <p:nvPr/>
        </p:nvSpPr>
        <p:spPr>
          <a:xfrm>
            <a:off x="3215680" y="3903466"/>
            <a:ext cx="841000" cy="36004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p:cNvSpPr/>
          <p:nvPr/>
        </p:nvSpPr>
        <p:spPr>
          <a:xfrm>
            <a:off x="4007768" y="3602303"/>
            <a:ext cx="1584176" cy="36004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Obdélník 14"/>
          <p:cNvSpPr/>
          <p:nvPr/>
        </p:nvSpPr>
        <p:spPr>
          <a:xfrm>
            <a:off x="5319660" y="2564904"/>
            <a:ext cx="1352405" cy="36004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3243469" y="3950125"/>
            <a:ext cx="780540" cy="266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b="1" dirty="0">
                <a:solidFill>
                  <a:schemeClr val="tx1"/>
                </a:solidFill>
              </a:rPr>
              <a:t>Záchyt</a:t>
            </a:r>
          </a:p>
        </p:txBody>
      </p:sp>
      <p:sp>
        <p:nvSpPr>
          <p:cNvPr id="16" name="Obdélník 15"/>
          <p:cNvSpPr/>
          <p:nvPr/>
        </p:nvSpPr>
        <p:spPr>
          <a:xfrm>
            <a:off x="4056680" y="3682802"/>
            <a:ext cx="1535264" cy="2206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b="1" dirty="0">
                <a:solidFill>
                  <a:schemeClr val="bg1"/>
                </a:solidFill>
              </a:rPr>
              <a:t>Využití</a:t>
            </a:r>
          </a:p>
        </p:txBody>
      </p:sp>
      <p:sp>
        <p:nvSpPr>
          <p:cNvPr id="17" name="Obdélník 16"/>
          <p:cNvSpPr/>
          <p:nvPr/>
        </p:nvSpPr>
        <p:spPr>
          <a:xfrm>
            <a:off x="5471724" y="2618246"/>
            <a:ext cx="1048274" cy="253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b="1" dirty="0">
                <a:solidFill>
                  <a:schemeClr val="bg1"/>
                </a:solidFill>
              </a:rPr>
              <a:t>Konverze</a:t>
            </a:r>
          </a:p>
        </p:txBody>
      </p:sp>
      <p:sp>
        <p:nvSpPr>
          <p:cNvPr id="19" name="Obdélník 18"/>
          <p:cNvSpPr/>
          <p:nvPr/>
        </p:nvSpPr>
        <p:spPr>
          <a:xfrm>
            <a:off x="7124513" y="1722118"/>
            <a:ext cx="1275942" cy="266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600" dirty="0">
                <a:solidFill>
                  <a:schemeClr val="accent6">
                    <a:lumMod val="75000"/>
                  </a:schemeClr>
                </a:solidFill>
              </a:rPr>
              <a:t>Mineralizace</a:t>
            </a:r>
          </a:p>
        </p:txBody>
      </p:sp>
      <p:sp>
        <p:nvSpPr>
          <p:cNvPr id="20" name="Obdélník 19"/>
          <p:cNvSpPr/>
          <p:nvPr/>
        </p:nvSpPr>
        <p:spPr>
          <a:xfrm>
            <a:off x="7076316" y="2090058"/>
            <a:ext cx="1189472" cy="266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600" dirty="0">
                <a:solidFill>
                  <a:schemeClr val="accent6">
                    <a:lumMod val="75000"/>
                  </a:schemeClr>
                </a:solidFill>
              </a:rPr>
              <a:t>Biologicky</a:t>
            </a:r>
          </a:p>
        </p:txBody>
      </p:sp>
      <p:sp>
        <p:nvSpPr>
          <p:cNvPr id="21" name="Obdélník 20"/>
          <p:cNvSpPr/>
          <p:nvPr/>
        </p:nvSpPr>
        <p:spPr>
          <a:xfrm>
            <a:off x="7104112" y="2478202"/>
            <a:ext cx="1161676" cy="266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600" dirty="0">
                <a:solidFill>
                  <a:schemeClr val="accent6">
                    <a:lumMod val="75000"/>
                  </a:schemeClr>
                </a:solidFill>
              </a:rPr>
              <a:t>Chemie</a:t>
            </a:r>
          </a:p>
        </p:txBody>
      </p:sp>
      <p:sp>
        <p:nvSpPr>
          <p:cNvPr id="22" name="Zaoblený obdélník 21"/>
          <p:cNvSpPr/>
          <p:nvPr/>
        </p:nvSpPr>
        <p:spPr>
          <a:xfrm>
            <a:off x="8657706" y="1102296"/>
            <a:ext cx="1671774" cy="86409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t>Karbonáty</a:t>
            </a:r>
            <a:endParaRPr lang="en-US" sz="1400" dirty="0"/>
          </a:p>
          <a:p>
            <a:r>
              <a:rPr lang="cs-CZ" sz="1400" dirty="0"/>
              <a:t>Betony, Bauxit</a:t>
            </a:r>
            <a:endParaRPr lang="en-US" sz="1400" dirty="0"/>
          </a:p>
          <a:p>
            <a:r>
              <a:rPr lang="cs-CZ" sz="1400" dirty="0"/>
              <a:t>Soda bikarbona….</a:t>
            </a:r>
            <a:endParaRPr lang="en-US" sz="1400" dirty="0"/>
          </a:p>
        </p:txBody>
      </p:sp>
      <p:sp>
        <p:nvSpPr>
          <p:cNvPr id="23" name="Zaoblený obdélník 22"/>
          <p:cNvSpPr/>
          <p:nvPr/>
        </p:nvSpPr>
        <p:spPr>
          <a:xfrm>
            <a:off x="8665787" y="2002459"/>
            <a:ext cx="1643689" cy="38710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noProof="1"/>
              <a:t>SOC, BECCS, fotosyntéza,… </a:t>
            </a:r>
            <a:endParaRPr lang="en-US" sz="1400" dirty="0"/>
          </a:p>
        </p:txBody>
      </p:sp>
      <p:sp>
        <p:nvSpPr>
          <p:cNvPr id="24" name="Zaoblený obdélník 23"/>
          <p:cNvSpPr/>
          <p:nvPr/>
        </p:nvSpPr>
        <p:spPr>
          <a:xfrm>
            <a:off x="8613396" y="2535981"/>
            <a:ext cx="1764973" cy="12479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t>Kapalné paliva</a:t>
            </a:r>
            <a:endParaRPr lang="en-US" sz="1400" dirty="0"/>
          </a:p>
          <a:p>
            <a:r>
              <a:rPr lang="cs-CZ" sz="1400" dirty="0"/>
              <a:t>Plynná paliva</a:t>
            </a:r>
            <a:endParaRPr lang="en-US" sz="1400" dirty="0"/>
          </a:p>
          <a:p>
            <a:r>
              <a:rPr lang="en-US" sz="1400" dirty="0"/>
              <a:t>Polymer</a:t>
            </a:r>
            <a:r>
              <a:rPr lang="cs-CZ" sz="1400" dirty="0"/>
              <a:t>y</a:t>
            </a:r>
            <a:endParaRPr lang="en-US" sz="1400" dirty="0"/>
          </a:p>
          <a:p>
            <a:r>
              <a:rPr lang="cs-CZ" sz="1400" dirty="0"/>
              <a:t>Hnojiva</a:t>
            </a:r>
            <a:endParaRPr lang="en-US" sz="1400" dirty="0"/>
          </a:p>
          <a:p>
            <a:r>
              <a:rPr lang="cs-CZ" sz="1400" dirty="0"/>
              <a:t>Kyseliny</a:t>
            </a:r>
            <a:r>
              <a:rPr lang="en-US" sz="1400" dirty="0"/>
              <a:t> …</a:t>
            </a:r>
          </a:p>
        </p:txBody>
      </p:sp>
      <p:sp>
        <p:nvSpPr>
          <p:cNvPr id="7" name="Obdélník 6"/>
          <p:cNvSpPr/>
          <p:nvPr/>
        </p:nvSpPr>
        <p:spPr>
          <a:xfrm>
            <a:off x="5879976" y="3617737"/>
            <a:ext cx="1008112" cy="33238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dirty="0">
                <a:solidFill>
                  <a:schemeClr val="tx1"/>
                </a:solidFill>
              </a:rPr>
              <a:t>Priorita 2</a:t>
            </a:r>
          </a:p>
        </p:txBody>
      </p:sp>
      <p:sp>
        <p:nvSpPr>
          <p:cNvPr id="27" name="Obdélník 26"/>
          <p:cNvSpPr/>
          <p:nvPr/>
        </p:nvSpPr>
        <p:spPr>
          <a:xfrm>
            <a:off x="4367809" y="4645464"/>
            <a:ext cx="1224136" cy="28387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dirty="0">
                <a:solidFill>
                  <a:schemeClr val="tx1"/>
                </a:solidFill>
              </a:rPr>
              <a:t>Priorita  3</a:t>
            </a:r>
          </a:p>
        </p:txBody>
      </p:sp>
      <p:sp>
        <p:nvSpPr>
          <p:cNvPr id="26" name="Obdélník 25"/>
          <p:cNvSpPr/>
          <p:nvPr/>
        </p:nvSpPr>
        <p:spPr>
          <a:xfrm>
            <a:off x="6519998" y="1221049"/>
            <a:ext cx="1340356" cy="38963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600" dirty="0">
                <a:solidFill>
                  <a:schemeClr val="tx1"/>
                </a:solidFill>
              </a:rPr>
              <a:t>Priorita 1</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8722" y="62020"/>
            <a:ext cx="776486" cy="399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46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nodePh="1">
                                  <p:stCondLst>
                                    <p:cond delay="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10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nodePh="1">
                                  <p:stCondLst>
                                    <p:cond delay="0"/>
                                  </p:stCondLst>
                                  <p:endCondLst>
                                    <p:cond evt="begin" delay="0">
                                      <p:tn val="31"/>
                                    </p:cond>
                                  </p:end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10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1000" fill="hold"/>
                                        <p:tgtEl>
                                          <p:spTgt spid="22"/>
                                        </p:tgtEl>
                                        <p:attrNameLst>
                                          <p:attrName>ppt_w</p:attrName>
                                        </p:attrNameLst>
                                      </p:cBhvr>
                                      <p:tavLst>
                                        <p:tav tm="0">
                                          <p:val>
                                            <p:fltVal val="0"/>
                                          </p:val>
                                        </p:tav>
                                        <p:tav tm="100000">
                                          <p:val>
                                            <p:strVal val="#ppt_w"/>
                                          </p:val>
                                        </p:tav>
                                      </p:tavLst>
                                    </p:anim>
                                    <p:anim calcmode="lin" valueType="num">
                                      <p:cBhvr>
                                        <p:cTn id="58" dur="1000" fill="hold"/>
                                        <p:tgtEl>
                                          <p:spTgt spid="22"/>
                                        </p:tgtEl>
                                        <p:attrNameLst>
                                          <p:attrName>ppt_h</p:attrName>
                                        </p:attrNameLst>
                                      </p:cBhvr>
                                      <p:tavLst>
                                        <p:tav tm="0">
                                          <p:val>
                                            <p:fltVal val="0"/>
                                          </p:val>
                                        </p:tav>
                                        <p:tav tm="100000">
                                          <p:val>
                                            <p:strVal val="#ppt_h"/>
                                          </p:val>
                                        </p:tav>
                                      </p:tavLst>
                                    </p:anim>
                                    <p:anim calcmode="lin" valueType="num">
                                      <p:cBhvr>
                                        <p:cTn id="59" dur="1000" fill="hold"/>
                                        <p:tgtEl>
                                          <p:spTgt spid="22"/>
                                        </p:tgtEl>
                                        <p:attrNameLst>
                                          <p:attrName>style.rotation</p:attrName>
                                        </p:attrNameLst>
                                      </p:cBhvr>
                                      <p:tavLst>
                                        <p:tav tm="0">
                                          <p:val>
                                            <p:fltVal val="90"/>
                                          </p:val>
                                        </p:tav>
                                        <p:tav tm="100000">
                                          <p:val>
                                            <p:fltVal val="0"/>
                                          </p:val>
                                        </p:tav>
                                      </p:tavLst>
                                    </p:anim>
                                    <p:animEffect transition="in" filter="fade">
                                      <p:cBhvr>
                                        <p:cTn id="60" dur="1000"/>
                                        <p:tgtEl>
                                          <p:spTgt spid="22"/>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1000" fill="hold"/>
                                        <p:tgtEl>
                                          <p:spTgt spid="23"/>
                                        </p:tgtEl>
                                        <p:attrNameLst>
                                          <p:attrName>ppt_w</p:attrName>
                                        </p:attrNameLst>
                                      </p:cBhvr>
                                      <p:tavLst>
                                        <p:tav tm="0">
                                          <p:val>
                                            <p:fltVal val="0"/>
                                          </p:val>
                                        </p:tav>
                                        <p:tav tm="100000">
                                          <p:val>
                                            <p:strVal val="#ppt_w"/>
                                          </p:val>
                                        </p:tav>
                                      </p:tavLst>
                                    </p:anim>
                                    <p:anim calcmode="lin" valueType="num">
                                      <p:cBhvr>
                                        <p:cTn id="64" dur="1000" fill="hold"/>
                                        <p:tgtEl>
                                          <p:spTgt spid="23"/>
                                        </p:tgtEl>
                                        <p:attrNameLst>
                                          <p:attrName>ppt_h</p:attrName>
                                        </p:attrNameLst>
                                      </p:cBhvr>
                                      <p:tavLst>
                                        <p:tav tm="0">
                                          <p:val>
                                            <p:fltVal val="0"/>
                                          </p:val>
                                        </p:tav>
                                        <p:tav tm="100000">
                                          <p:val>
                                            <p:strVal val="#ppt_h"/>
                                          </p:val>
                                        </p:tav>
                                      </p:tavLst>
                                    </p:anim>
                                    <p:anim calcmode="lin" valueType="num">
                                      <p:cBhvr>
                                        <p:cTn id="65" dur="1000" fill="hold"/>
                                        <p:tgtEl>
                                          <p:spTgt spid="23"/>
                                        </p:tgtEl>
                                        <p:attrNameLst>
                                          <p:attrName>style.rotation</p:attrName>
                                        </p:attrNameLst>
                                      </p:cBhvr>
                                      <p:tavLst>
                                        <p:tav tm="0">
                                          <p:val>
                                            <p:fltVal val="90"/>
                                          </p:val>
                                        </p:tav>
                                        <p:tav tm="100000">
                                          <p:val>
                                            <p:fltVal val="0"/>
                                          </p:val>
                                        </p:tav>
                                      </p:tavLst>
                                    </p:anim>
                                    <p:animEffect transition="in" filter="fade">
                                      <p:cBhvr>
                                        <p:cTn id="66" dur="1000"/>
                                        <p:tgtEl>
                                          <p:spTgt spid="23"/>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1000" fill="hold"/>
                                        <p:tgtEl>
                                          <p:spTgt spid="24"/>
                                        </p:tgtEl>
                                        <p:attrNameLst>
                                          <p:attrName>ppt_w</p:attrName>
                                        </p:attrNameLst>
                                      </p:cBhvr>
                                      <p:tavLst>
                                        <p:tav tm="0">
                                          <p:val>
                                            <p:fltVal val="0"/>
                                          </p:val>
                                        </p:tav>
                                        <p:tav tm="100000">
                                          <p:val>
                                            <p:strVal val="#ppt_w"/>
                                          </p:val>
                                        </p:tav>
                                      </p:tavLst>
                                    </p:anim>
                                    <p:anim calcmode="lin" valueType="num">
                                      <p:cBhvr>
                                        <p:cTn id="70" dur="1000" fill="hold"/>
                                        <p:tgtEl>
                                          <p:spTgt spid="24"/>
                                        </p:tgtEl>
                                        <p:attrNameLst>
                                          <p:attrName>ppt_h</p:attrName>
                                        </p:attrNameLst>
                                      </p:cBhvr>
                                      <p:tavLst>
                                        <p:tav tm="0">
                                          <p:val>
                                            <p:fltVal val="0"/>
                                          </p:val>
                                        </p:tav>
                                        <p:tav tm="100000">
                                          <p:val>
                                            <p:strVal val="#ppt_h"/>
                                          </p:val>
                                        </p:tav>
                                      </p:tavLst>
                                    </p:anim>
                                    <p:anim calcmode="lin" valueType="num">
                                      <p:cBhvr>
                                        <p:cTn id="71" dur="1000" fill="hold"/>
                                        <p:tgtEl>
                                          <p:spTgt spid="24"/>
                                        </p:tgtEl>
                                        <p:attrNameLst>
                                          <p:attrName>style.rotation</p:attrName>
                                        </p:attrNameLst>
                                      </p:cBhvr>
                                      <p:tavLst>
                                        <p:tav tm="0">
                                          <p:val>
                                            <p:fltVal val="90"/>
                                          </p:val>
                                        </p:tav>
                                        <p:tav tm="100000">
                                          <p:val>
                                            <p:fltVal val="0"/>
                                          </p:val>
                                        </p:tav>
                                      </p:tavLst>
                                    </p:anim>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2" grpId="0" animBg="1"/>
      <p:bldP spid="16" grpId="0" animBg="1"/>
      <p:bldP spid="17" grpId="0" animBg="1"/>
      <p:bldP spid="19" grpId="0" animBg="1"/>
      <p:bldP spid="20" grpId="0" animBg="1"/>
      <p:bldP spid="21" grpId="0" animBg="1"/>
      <p:bldP spid="22" grpId="0" animBg="1"/>
      <p:bldP spid="23" grpId="0" animBg="1"/>
      <p:bldP spid="24" grpId="0" animBg="1"/>
      <p:bldP spid="7" grpId="0" animBg="1"/>
      <p:bldP spid="27"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703512" y="1052736"/>
            <a:ext cx="5688632" cy="1296144"/>
          </a:xfrm>
          <a:solidFill>
            <a:schemeClr val="bg2">
              <a:lumMod val="90000"/>
            </a:schemeClr>
          </a:solidFill>
        </p:spPr>
        <p:txBody>
          <a:bodyPr>
            <a:normAutofit/>
          </a:bodyPr>
          <a:lstStyle/>
          <a:p>
            <a:pPr marL="0" indent="0">
              <a:buNone/>
            </a:pPr>
            <a:r>
              <a:rPr lang="cs-CZ" sz="2400" b="1" dirty="0">
                <a:solidFill>
                  <a:srgbClr val="FF0000"/>
                </a:solidFill>
              </a:rPr>
              <a:t>CCU - </a:t>
            </a:r>
            <a:r>
              <a:rPr lang="cs-CZ" sz="2400" b="1" noProof="1">
                <a:solidFill>
                  <a:srgbClr val="FF0000"/>
                </a:solidFill>
              </a:rPr>
              <a:t>Carbon capture </a:t>
            </a:r>
            <a:r>
              <a:rPr lang="cs-CZ" sz="2400" b="1" dirty="0">
                <a:solidFill>
                  <a:srgbClr val="FF0000"/>
                </a:solidFill>
              </a:rPr>
              <a:t>&amp; UTILIZATION </a:t>
            </a:r>
          </a:p>
          <a:p>
            <a:pPr marL="0" indent="0">
              <a:buNone/>
            </a:pPr>
            <a:r>
              <a:rPr lang="cs-CZ" sz="2000" dirty="0"/>
              <a:t>1. snižování produkce nových emisí CO</a:t>
            </a:r>
            <a:r>
              <a:rPr lang="cs-CZ" sz="2000" baseline="-25000" dirty="0"/>
              <a:t>2</a:t>
            </a:r>
          </a:p>
          <a:p>
            <a:pPr marL="0" indent="0">
              <a:buNone/>
            </a:pPr>
            <a:r>
              <a:rPr lang="cs-CZ" sz="2000" dirty="0"/>
              <a:t>2. umožňuje uzavřené cykly uhlíku </a:t>
            </a:r>
          </a:p>
          <a:p>
            <a:pPr marL="0" indent="0">
              <a:buNone/>
            </a:pPr>
            <a:endParaRPr lang="cs-CZ" sz="2000" dirty="0"/>
          </a:p>
        </p:txBody>
      </p:sp>
      <p:sp>
        <p:nvSpPr>
          <p:cNvPr id="4" name="Obdélník 3"/>
          <p:cNvSpPr/>
          <p:nvPr/>
        </p:nvSpPr>
        <p:spPr>
          <a:xfrm>
            <a:off x="1539747" y="0"/>
            <a:ext cx="9144000" cy="523220"/>
          </a:xfrm>
          <a:prstGeom prst="rect">
            <a:avLst/>
          </a:prstGeom>
          <a:solidFill>
            <a:schemeClr val="bg1">
              <a:lumMod val="85000"/>
            </a:schemeClr>
          </a:solidFill>
        </p:spPr>
        <p:txBody>
          <a:bodyPr wrap="square">
            <a:spAutoFit/>
          </a:bodyPr>
          <a:lstStyle/>
          <a:p>
            <a:r>
              <a:rPr lang="en-US" sz="2800" b="1" dirty="0"/>
              <a:t>CO</a:t>
            </a:r>
            <a:r>
              <a:rPr lang="en-US" sz="2800" b="1" baseline="-25000" dirty="0"/>
              <a:t>2</a:t>
            </a:r>
            <a:r>
              <a:rPr lang="en-US" sz="2800" b="1" dirty="0"/>
              <a:t>  </a:t>
            </a:r>
            <a:r>
              <a:rPr lang="cs-CZ" sz="2800" b="1" dirty="0"/>
              <a:t>z průmyslové výroby a procesy CCS, CCU</a:t>
            </a:r>
            <a:endParaRPr lang="en-US" sz="2800"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7584" y="1"/>
            <a:ext cx="1079187" cy="536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ARBON CAPTURE STORAGE AND UTILIZATION (CCSU) - Ingenious e-Br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6120" y="536283"/>
            <a:ext cx="3408752" cy="3121444"/>
          </a:xfrm>
          <a:prstGeom prst="rect">
            <a:avLst/>
          </a:prstGeom>
          <a:noFill/>
          <a:extLst>
            <a:ext uri="{909E8E84-426E-40DD-AFC4-6F175D3DCCD1}">
              <a14:hiddenFill xmlns:a14="http://schemas.microsoft.com/office/drawing/2010/main">
                <a:solidFill>
                  <a:srgbClr val="FFFFFF"/>
                </a:solidFill>
              </a14:hiddenFill>
            </a:ext>
          </a:extLst>
        </p:spPr>
      </p:pic>
      <p:sp>
        <p:nvSpPr>
          <p:cNvPr id="6" name="Zástupný symbol pro obsah 2"/>
          <p:cNvSpPr txBox="1">
            <a:spLocks/>
          </p:cNvSpPr>
          <p:nvPr/>
        </p:nvSpPr>
        <p:spPr>
          <a:xfrm>
            <a:off x="1703513" y="4365104"/>
            <a:ext cx="8632891" cy="1152128"/>
          </a:xfrm>
          <a:prstGeom prst="rect">
            <a:avLst/>
          </a:prstGeom>
          <a:solidFill>
            <a:schemeClr val="accent3">
              <a:lumMod val="60000"/>
              <a:lumOff val="4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2400" dirty="0"/>
              <a:t>          Cíl - vyrábět produkty na bázi uhlíku s využitím OZE</a:t>
            </a:r>
          </a:p>
          <a:p>
            <a:pPr marL="0" indent="0">
              <a:buNone/>
            </a:pPr>
            <a:r>
              <a:rPr lang="cs-CZ" sz="2400" dirty="0"/>
              <a:t>      Přispět k procesům </a:t>
            </a:r>
            <a:r>
              <a:rPr lang="cs-CZ" sz="2400" b="1" dirty="0"/>
              <a:t>de-fosilizaci průmyslových odvětví</a:t>
            </a:r>
            <a:endParaRPr lang="cs-CZ" sz="2400" dirty="0"/>
          </a:p>
        </p:txBody>
      </p:sp>
      <p:sp>
        <p:nvSpPr>
          <p:cNvPr id="2" name="Obdélník 1"/>
          <p:cNvSpPr/>
          <p:nvPr/>
        </p:nvSpPr>
        <p:spPr>
          <a:xfrm>
            <a:off x="1703512" y="2760899"/>
            <a:ext cx="5688632" cy="400110"/>
          </a:xfrm>
          <a:prstGeom prst="rect">
            <a:avLst/>
          </a:prstGeom>
          <a:solidFill>
            <a:schemeClr val="accent3">
              <a:lumMod val="40000"/>
              <a:lumOff val="60000"/>
            </a:schemeClr>
          </a:solidFill>
        </p:spPr>
        <p:txBody>
          <a:bodyPr wrap="square">
            <a:spAutoFit/>
          </a:bodyPr>
          <a:lstStyle/>
          <a:p>
            <a:r>
              <a:rPr lang="cs-CZ" sz="2000" dirty="0"/>
              <a:t>Ochranu klimatu + </a:t>
            </a:r>
            <a:r>
              <a:rPr lang="cs-CZ" sz="2000" b="1" dirty="0"/>
              <a:t>využití CO</a:t>
            </a:r>
            <a:r>
              <a:rPr lang="cs-CZ" sz="2000" b="1" baseline="-25000" dirty="0"/>
              <a:t>2</a:t>
            </a:r>
            <a:r>
              <a:rPr lang="cs-CZ" sz="2000" b="1" dirty="0"/>
              <a:t> jako vstupní suroviny</a:t>
            </a:r>
            <a:endParaRPr lang="cs-CZ" sz="2000" dirty="0"/>
          </a:p>
        </p:txBody>
      </p:sp>
    </p:spTree>
    <p:extLst>
      <p:ext uri="{BB962C8B-B14F-4D97-AF65-F5344CB8AC3E}">
        <p14:creationId xmlns:p14="http://schemas.microsoft.com/office/powerpoint/2010/main" val="37960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025" y="442914"/>
            <a:ext cx="7981950" cy="597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délník 5"/>
          <p:cNvSpPr/>
          <p:nvPr/>
        </p:nvSpPr>
        <p:spPr>
          <a:xfrm>
            <a:off x="1775520" y="692696"/>
            <a:ext cx="5760640" cy="144016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dirty="0">
                <a:solidFill>
                  <a:schemeClr val="bg1"/>
                </a:solidFill>
              </a:rPr>
              <a:t>Kontaminované CO</a:t>
            </a:r>
            <a:r>
              <a:rPr lang="cs-CZ" sz="3200" baseline="-25000" dirty="0">
                <a:solidFill>
                  <a:schemeClr val="bg1"/>
                </a:solidFill>
              </a:rPr>
              <a:t>2</a:t>
            </a:r>
            <a:r>
              <a:rPr lang="cs-CZ" sz="3200" dirty="0">
                <a:solidFill>
                  <a:schemeClr val="bg1"/>
                </a:solidFill>
              </a:rPr>
              <a:t> </a:t>
            </a:r>
          </a:p>
          <a:p>
            <a:pPr algn="ctr"/>
            <a:r>
              <a:rPr lang="cs-CZ" sz="1600" dirty="0">
                <a:solidFill>
                  <a:schemeClr val="bg1"/>
                </a:solidFill>
              </a:rPr>
              <a:t>převážně EU ETS </a:t>
            </a:r>
          </a:p>
        </p:txBody>
      </p:sp>
      <p:sp>
        <p:nvSpPr>
          <p:cNvPr id="7" name="Obdélník 6"/>
          <p:cNvSpPr/>
          <p:nvPr/>
        </p:nvSpPr>
        <p:spPr>
          <a:xfrm>
            <a:off x="1769212" y="2132856"/>
            <a:ext cx="8759130" cy="144016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dirty="0">
                <a:solidFill>
                  <a:schemeClr val="bg1"/>
                </a:solidFill>
              </a:rPr>
              <a:t>Způsoby záchytu CO</a:t>
            </a:r>
            <a:r>
              <a:rPr lang="cs-CZ" sz="3200" baseline="-25000" dirty="0">
                <a:solidFill>
                  <a:schemeClr val="bg1"/>
                </a:solidFill>
              </a:rPr>
              <a:t>2</a:t>
            </a:r>
            <a:r>
              <a:rPr lang="cs-CZ" sz="3200" dirty="0">
                <a:solidFill>
                  <a:schemeClr val="bg1"/>
                </a:solidFill>
              </a:rPr>
              <a:t> </a:t>
            </a:r>
          </a:p>
        </p:txBody>
      </p:sp>
      <p:sp>
        <p:nvSpPr>
          <p:cNvPr id="8" name="Obdélník 7"/>
          <p:cNvSpPr/>
          <p:nvPr/>
        </p:nvSpPr>
        <p:spPr>
          <a:xfrm>
            <a:off x="1763195" y="3573016"/>
            <a:ext cx="8752822" cy="93610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dirty="0">
                <a:solidFill>
                  <a:schemeClr val="bg1"/>
                </a:solidFill>
              </a:rPr>
              <a:t>Přeprava CO</a:t>
            </a:r>
            <a:r>
              <a:rPr lang="cs-CZ" sz="3200" baseline="-25000" dirty="0">
                <a:solidFill>
                  <a:schemeClr val="bg1"/>
                </a:solidFill>
              </a:rPr>
              <a:t>2 </a:t>
            </a:r>
            <a:r>
              <a:rPr lang="cs-CZ" sz="3200" dirty="0">
                <a:solidFill>
                  <a:schemeClr val="bg1"/>
                </a:solidFill>
              </a:rPr>
              <a:t>k využití </a:t>
            </a:r>
          </a:p>
        </p:txBody>
      </p:sp>
      <p:sp>
        <p:nvSpPr>
          <p:cNvPr id="9" name="Obdélník 8"/>
          <p:cNvSpPr/>
          <p:nvPr/>
        </p:nvSpPr>
        <p:spPr>
          <a:xfrm>
            <a:off x="1763195" y="4509120"/>
            <a:ext cx="8752822" cy="192171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dirty="0">
                <a:solidFill>
                  <a:schemeClr val="bg1"/>
                </a:solidFill>
              </a:rPr>
              <a:t>CCS &amp;U</a:t>
            </a:r>
          </a:p>
          <a:p>
            <a:pPr algn="ctr"/>
            <a:r>
              <a:rPr lang="cs-CZ" noProof="1">
                <a:solidFill>
                  <a:schemeClr val="bg1"/>
                </a:solidFill>
              </a:rPr>
              <a:t>Carbon Capture Storage &amp; Utilization</a:t>
            </a:r>
          </a:p>
          <a:p>
            <a:pPr algn="ctr"/>
            <a:r>
              <a:rPr lang="cs-CZ" noProof="1">
                <a:solidFill>
                  <a:schemeClr val="bg1"/>
                </a:solidFill>
              </a:rPr>
              <a:t>Záchyt CO</a:t>
            </a:r>
            <a:r>
              <a:rPr lang="cs-CZ" baseline="-25000" noProof="1">
                <a:solidFill>
                  <a:schemeClr val="bg1"/>
                </a:solidFill>
              </a:rPr>
              <a:t>2</a:t>
            </a:r>
            <a:r>
              <a:rPr lang="cs-CZ" noProof="1">
                <a:solidFill>
                  <a:schemeClr val="bg1"/>
                </a:solidFill>
              </a:rPr>
              <a:t> a Využití</a:t>
            </a:r>
          </a:p>
        </p:txBody>
      </p:sp>
      <p:sp>
        <p:nvSpPr>
          <p:cNvPr id="10" name="Obdélník 9"/>
          <p:cNvSpPr/>
          <p:nvPr/>
        </p:nvSpPr>
        <p:spPr>
          <a:xfrm>
            <a:off x="7536160" y="701215"/>
            <a:ext cx="2992182" cy="144016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dirty="0">
                <a:solidFill>
                  <a:schemeClr val="bg1"/>
                </a:solidFill>
              </a:rPr>
              <a:t>Čisté CO</a:t>
            </a:r>
            <a:r>
              <a:rPr lang="cs-CZ" sz="3200" baseline="-25000" dirty="0">
                <a:solidFill>
                  <a:schemeClr val="bg1"/>
                </a:solidFill>
              </a:rPr>
              <a:t>2</a:t>
            </a:r>
          </a:p>
          <a:p>
            <a:pPr algn="ctr"/>
            <a:r>
              <a:rPr lang="cs-CZ" sz="1600" dirty="0">
                <a:solidFill>
                  <a:schemeClr val="bg1"/>
                </a:solidFill>
              </a:rPr>
              <a:t>Potravinářská kvalita </a:t>
            </a:r>
          </a:p>
        </p:txBody>
      </p:sp>
    </p:spTree>
    <p:extLst>
      <p:ext uri="{BB962C8B-B14F-4D97-AF65-F5344CB8AC3E}">
        <p14:creationId xmlns:p14="http://schemas.microsoft.com/office/powerpoint/2010/main" val="196709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8" fill="hold" grpId="0" nodeType="clickEffect">
                                  <p:stCondLst>
                                    <p:cond delay="0"/>
                                  </p:stCondLst>
                                  <p:childTnLst>
                                    <p:animEffect transition="out" filter="wipe(left)">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0" nodeType="clickEffect">
                                  <p:stCondLst>
                                    <p:cond delay="0"/>
                                  </p:stCondLst>
                                  <p:childTnLst>
                                    <p:animEffect transition="out" filter="wipe(left)">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8" fill="hold" grpId="0" nodeType="clickEffect">
                                  <p:stCondLst>
                                    <p:cond delay="0"/>
                                  </p:stCondLst>
                                  <p:childTnLst>
                                    <p:animEffect transition="out" filter="wipe(left)">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p:nvPr/>
        </p:nvPicPr>
        <p:blipFill>
          <a:blip r:embed="rId3"/>
          <a:stretch>
            <a:fillRect/>
          </a:stretch>
        </p:blipFill>
        <p:spPr>
          <a:xfrm>
            <a:off x="1524000" y="836712"/>
            <a:ext cx="9144000" cy="5760640"/>
          </a:xfrm>
          <a:prstGeom prst="rect">
            <a:avLst/>
          </a:prstGeom>
        </p:spPr>
      </p:pic>
      <p:sp>
        <p:nvSpPr>
          <p:cNvPr id="5" name="Obdélník 4"/>
          <p:cNvSpPr/>
          <p:nvPr/>
        </p:nvSpPr>
        <p:spPr>
          <a:xfrm>
            <a:off x="1524001" y="0"/>
            <a:ext cx="9159747" cy="523220"/>
          </a:xfrm>
          <a:prstGeom prst="rect">
            <a:avLst/>
          </a:prstGeom>
          <a:solidFill>
            <a:schemeClr val="bg1">
              <a:lumMod val="85000"/>
            </a:schemeClr>
          </a:solidFill>
        </p:spPr>
        <p:txBody>
          <a:bodyPr wrap="square">
            <a:spAutoFit/>
          </a:bodyPr>
          <a:lstStyle/>
          <a:p>
            <a:r>
              <a:rPr lang="cs-CZ" sz="2800" b="1" dirty="0"/>
              <a:t>Oblasti využití </a:t>
            </a:r>
            <a:r>
              <a:rPr lang="en-US" sz="2800" b="1" dirty="0"/>
              <a:t>CO</a:t>
            </a:r>
            <a:r>
              <a:rPr lang="en-US" sz="2800" b="1" baseline="-25000" dirty="0"/>
              <a:t>2</a:t>
            </a:r>
            <a:endParaRPr lang="en-US" sz="2800" b="1" dirty="0"/>
          </a:p>
        </p:txBody>
      </p:sp>
      <p:sp>
        <p:nvSpPr>
          <p:cNvPr id="2" name="Zaoblený obdélník 1"/>
          <p:cNvSpPr/>
          <p:nvPr/>
        </p:nvSpPr>
        <p:spPr>
          <a:xfrm>
            <a:off x="4727848" y="980728"/>
            <a:ext cx="792088" cy="50405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Paliva</a:t>
            </a:r>
          </a:p>
        </p:txBody>
      </p:sp>
      <p:sp>
        <p:nvSpPr>
          <p:cNvPr id="6" name="Zaoblený obdélník 5"/>
          <p:cNvSpPr/>
          <p:nvPr/>
        </p:nvSpPr>
        <p:spPr>
          <a:xfrm>
            <a:off x="5951984" y="980728"/>
            <a:ext cx="936104" cy="50405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Potraviny</a:t>
            </a:r>
          </a:p>
          <a:p>
            <a:pPr algn="ctr"/>
            <a:r>
              <a:rPr lang="cs-CZ" sz="1400" dirty="0">
                <a:solidFill>
                  <a:schemeClr val="tx1"/>
                </a:solidFill>
              </a:rPr>
              <a:t>Krmiva</a:t>
            </a:r>
          </a:p>
        </p:txBody>
      </p:sp>
      <p:sp>
        <p:nvSpPr>
          <p:cNvPr id="7" name="Zaoblený obdélník 6"/>
          <p:cNvSpPr/>
          <p:nvPr/>
        </p:nvSpPr>
        <p:spPr>
          <a:xfrm>
            <a:off x="4943872" y="1626298"/>
            <a:ext cx="1728192" cy="665584"/>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Řasy</a:t>
            </a:r>
          </a:p>
          <a:p>
            <a:pPr algn="ctr"/>
            <a:r>
              <a:rPr lang="en-US" sz="1400" noProof="1">
                <a:solidFill>
                  <a:schemeClr val="tx1"/>
                </a:solidFill>
              </a:rPr>
              <a:t>Mikrořasy</a:t>
            </a:r>
          </a:p>
          <a:p>
            <a:pPr algn="ctr"/>
            <a:r>
              <a:rPr lang="cs-CZ" sz="1400" dirty="0">
                <a:solidFill>
                  <a:schemeClr val="tx1"/>
                </a:solidFill>
              </a:rPr>
              <a:t>Sinice </a:t>
            </a:r>
          </a:p>
        </p:txBody>
      </p:sp>
      <p:sp>
        <p:nvSpPr>
          <p:cNvPr id="3" name="Obdélník 2"/>
          <p:cNvSpPr/>
          <p:nvPr/>
        </p:nvSpPr>
        <p:spPr>
          <a:xfrm rot="19150173">
            <a:off x="6318391" y="2708827"/>
            <a:ext cx="1206348" cy="18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Extrakce</a:t>
            </a:r>
          </a:p>
        </p:txBody>
      </p:sp>
      <p:sp>
        <p:nvSpPr>
          <p:cNvPr id="8" name="Zaoblený obdélník 7"/>
          <p:cNvSpPr/>
          <p:nvPr/>
        </p:nvSpPr>
        <p:spPr>
          <a:xfrm>
            <a:off x="7436806" y="1700808"/>
            <a:ext cx="1872208" cy="635554"/>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Extrakce vůní, esencí</a:t>
            </a:r>
          </a:p>
          <a:p>
            <a:pPr algn="ctr"/>
            <a:r>
              <a:rPr lang="cs-CZ" sz="1400" noProof="1">
                <a:solidFill>
                  <a:schemeClr val="tx1"/>
                </a:solidFill>
              </a:rPr>
              <a:t>Dekofeinačn</a:t>
            </a:r>
            <a:r>
              <a:rPr lang="cs-CZ" sz="1400" dirty="0">
                <a:solidFill>
                  <a:schemeClr val="tx1"/>
                </a:solidFill>
              </a:rPr>
              <a:t>í procesy</a:t>
            </a:r>
          </a:p>
        </p:txBody>
      </p:sp>
      <p:sp>
        <p:nvSpPr>
          <p:cNvPr id="9" name="Zaoblený obdélník 8"/>
          <p:cNvSpPr/>
          <p:nvPr/>
        </p:nvSpPr>
        <p:spPr>
          <a:xfrm>
            <a:off x="8328248" y="2420888"/>
            <a:ext cx="1368152" cy="576064"/>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Uhličitany</a:t>
            </a:r>
          </a:p>
        </p:txBody>
      </p:sp>
      <p:sp>
        <p:nvSpPr>
          <p:cNvPr id="10" name="Obdélník 9"/>
          <p:cNvSpPr/>
          <p:nvPr/>
        </p:nvSpPr>
        <p:spPr>
          <a:xfrm rot="20043854">
            <a:off x="6835735" y="2951751"/>
            <a:ext cx="1206348" cy="190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Mineralizace</a:t>
            </a:r>
          </a:p>
        </p:txBody>
      </p:sp>
      <p:sp>
        <p:nvSpPr>
          <p:cNvPr id="11" name="Obdélník 10"/>
          <p:cNvSpPr/>
          <p:nvPr/>
        </p:nvSpPr>
        <p:spPr>
          <a:xfrm>
            <a:off x="6854819" y="3645457"/>
            <a:ext cx="1026657" cy="243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rgbClr val="FF0000"/>
                </a:solidFill>
              </a:rPr>
              <a:t>Chemikálie</a:t>
            </a:r>
          </a:p>
        </p:txBody>
      </p:sp>
      <p:sp>
        <p:nvSpPr>
          <p:cNvPr id="12" name="Zaoblený obdélník 11"/>
          <p:cNvSpPr/>
          <p:nvPr/>
        </p:nvSpPr>
        <p:spPr>
          <a:xfrm>
            <a:off x="7992575" y="3408405"/>
            <a:ext cx="1097336" cy="961564"/>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solidFill>
                  <a:srgbClr val="FF0000"/>
                </a:solidFill>
              </a:rPr>
              <a:t>CO</a:t>
            </a:r>
          </a:p>
          <a:p>
            <a:r>
              <a:rPr lang="cs-CZ" sz="1400" dirty="0">
                <a:solidFill>
                  <a:srgbClr val="FF0000"/>
                </a:solidFill>
              </a:rPr>
              <a:t>Metan</a:t>
            </a:r>
          </a:p>
          <a:p>
            <a:r>
              <a:rPr lang="cs-CZ" sz="1400" dirty="0">
                <a:solidFill>
                  <a:srgbClr val="FF0000"/>
                </a:solidFill>
              </a:rPr>
              <a:t>Metanol</a:t>
            </a:r>
          </a:p>
          <a:p>
            <a:r>
              <a:rPr lang="cs-CZ" sz="1400" dirty="0">
                <a:solidFill>
                  <a:srgbClr val="FF0000"/>
                </a:solidFill>
              </a:rPr>
              <a:t>Močovina</a:t>
            </a:r>
          </a:p>
        </p:txBody>
      </p:sp>
      <p:sp>
        <p:nvSpPr>
          <p:cNvPr id="13" name="Zaoblený obdélník 12"/>
          <p:cNvSpPr/>
          <p:nvPr/>
        </p:nvSpPr>
        <p:spPr>
          <a:xfrm>
            <a:off x="9309014" y="3047015"/>
            <a:ext cx="792088" cy="50405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rgbClr val="FF0000"/>
                </a:solidFill>
              </a:rPr>
              <a:t>Paliva</a:t>
            </a:r>
          </a:p>
          <a:p>
            <a:pPr algn="ctr"/>
            <a:r>
              <a:rPr lang="cs-CZ" sz="1000" dirty="0">
                <a:solidFill>
                  <a:srgbClr val="FF0000"/>
                </a:solidFill>
              </a:rPr>
              <a:t>Kapalná</a:t>
            </a:r>
          </a:p>
        </p:txBody>
      </p:sp>
      <p:sp>
        <p:nvSpPr>
          <p:cNvPr id="14" name="Zaoblený obdélník 13"/>
          <p:cNvSpPr/>
          <p:nvPr/>
        </p:nvSpPr>
        <p:spPr>
          <a:xfrm>
            <a:off x="9309014" y="3645456"/>
            <a:ext cx="792088" cy="50405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rgbClr val="FF0000"/>
                </a:solidFill>
              </a:rPr>
              <a:t>Hnojiva</a:t>
            </a:r>
          </a:p>
        </p:txBody>
      </p:sp>
      <p:sp>
        <p:nvSpPr>
          <p:cNvPr id="15" name="Zaoblený obdélník 14"/>
          <p:cNvSpPr/>
          <p:nvPr/>
        </p:nvSpPr>
        <p:spPr>
          <a:xfrm>
            <a:off x="9305364" y="4333354"/>
            <a:ext cx="1107466" cy="687438"/>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solidFill>
                  <a:srgbClr val="FF0000"/>
                </a:solidFill>
              </a:rPr>
              <a:t>Chemikálie</a:t>
            </a:r>
          </a:p>
          <a:p>
            <a:r>
              <a:rPr lang="cs-CZ" sz="1400" dirty="0">
                <a:solidFill>
                  <a:srgbClr val="FF0000"/>
                </a:solidFill>
              </a:rPr>
              <a:t>Energetika</a:t>
            </a:r>
          </a:p>
        </p:txBody>
      </p:sp>
      <p:sp>
        <p:nvSpPr>
          <p:cNvPr id="16" name="Obdélník 15"/>
          <p:cNvSpPr/>
          <p:nvPr/>
        </p:nvSpPr>
        <p:spPr>
          <a:xfrm rot="1969627">
            <a:off x="6523990" y="4418146"/>
            <a:ext cx="955428" cy="220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Chladič</a:t>
            </a:r>
          </a:p>
        </p:txBody>
      </p:sp>
      <p:sp>
        <p:nvSpPr>
          <p:cNvPr id="17" name="Zaoblený obdélník 16"/>
          <p:cNvSpPr/>
          <p:nvPr/>
        </p:nvSpPr>
        <p:spPr>
          <a:xfrm>
            <a:off x="7463032" y="4647086"/>
            <a:ext cx="1483404" cy="687438"/>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solidFill>
                  <a:schemeClr val="tx1"/>
                </a:solidFill>
              </a:rPr>
              <a:t>Chladící zařízení</a:t>
            </a:r>
          </a:p>
          <a:p>
            <a:r>
              <a:rPr lang="cs-CZ" sz="1400" dirty="0">
                <a:solidFill>
                  <a:schemeClr val="tx1"/>
                </a:solidFill>
              </a:rPr>
              <a:t>Suchý led</a:t>
            </a:r>
          </a:p>
        </p:txBody>
      </p:sp>
      <p:sp>
        <p:nvSpPr>
          <p:cNvPr id="18" name="Obdélník 17"/>
          <p:cNvSpPr/>
          <p:nvPr/>
        </p:nvSpPr>
        <p:spPr>
          <a:xfrm rot="16200000">
            <a:off x="5350235" y="2625317"/>
            <a:ext cx="735448" cy="180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latin typeface="Arial Narrow" panose="020B0606020202030204" pitchFamily="34" charset="0"/>
              </a:rPr>
              <a:t>Biologická</a:t>
            </a:r>
          </a:p>
        </p:txBody>
      </p:sp>
      <p:sp>
        <p:nvSpPr>
          <p:cNvPr id="19" name="Obdélník 18"/>
          <p:cNvSpPr/>
          <p:nvPr/>
        </p:nvSpPr>
        <p:spPr>
          <a:xfrm rot="16200000">
            <a:off x="5584262" y="2625318"/>
            <a:ext cx="735447" cy="180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latin typeface="Arial Narrow" panose="020B0606020202030204" pitchFamily="34" charset="0"/>
              </a:rPr>
              <a:t>konverze</a:t>
            </a:r>
          </a:p>
        </p:txBody>
      </p:sp>
      <p:sp>
        <p:nvSpPr>
          <p:cNvPr id="20" name="Zaoblený obdélník 19"/>
          <p:cNvSpPr/>
          <p:nvPr/>
        </p:nvSpPr>
        <p:spPr>
          <a:xfrm>
            <a:off x="2711624" y="2132856"/>
            <a:ext cx="1872208" cy="504057"/>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Sycené nápoje</a:t>
            </a:r>
          </a:p>
        </p:txBody>
      </p:sp>
      <p:sp>
        <p:nvSpPr>
          <p:cNvPr id="21" name="Zaoblený obdélník 20"/>
          <p:cNvSpPr/>
          <p:nvPr/>
        </p:nvSpPr>
        <p:spPr>
          <a:xfrm>
            <a:off x="2243573" y="4572748"/>
            <a:ext cx="1703078" cy="615430"/>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solidFill>
                  <a:schemeClr val="tx1"/>
                </a:solidFill>
              </a:rPr>
              <a:t>Polymery</a:t>
            </a:r>
          </a:p>
          <a:p>
            <a:r>
              <a:rPr lang="cs-CZ" sz="1400" dirty="0">
                <a:solidFill>
                  <a:schemeClr val="tx1"/>
                </a:solidFill>
              </a:rPr>
              <a:t>Polykarbonáty</a:t>
            </a:r>
          </a:p>
        </p:txBody>
      </p:sp>
      <p:sp>
        <p:nvSpPr>
          <p:cNvPr id="22" name="Obdélník 21"/>
          <p:cNvSpPr/>
          <p:nvPr/>
        </p:nvSpPr>
        <p:spPr>
          <a:xfrm rot="20081636">
            <a:off x="4013980" y="4370416"/>
            <a:ext cx="955428" cy="220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Plasty</a:t>
            </a:r>
          </a:p>
        </p:txBody>
      </p:sp>
      <p:sp>
        <p:nvSpPr>
          <p:cNvPr id="23" name="Obdélník 22"/>
          <p:cNvSpPr/>
          <p:nvPr/>
        </p:nvSpPr>
        <p:spPr>
          <a:xfrm rot="2895008">
            <a:off x="6432337" y="4920658"/>
            <a:ext cx="1123543" cy="294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Různé aplikace</a:t>
            </a:r>
          </a:p>
        </p:txBody>
      </p:sp>
      <p:sp>
        <p:nvSpPr>
          <p:cNvPr id="24" name="Zaoblený obdélník 23"/>
          <p:cNvSpPr/>
          <p:nvPr/>
        </p:nvSpPr>
        <p:spPr>
          <a:xfrm>
            <a:off x="7368146" y="5392536"/>
            <a:ext cx="3044684" cy="141277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dirty="0">
                <a:solidFill>
                  <a:schemeClr val="tx1"/>
                </a:solidFill>
              </a:rPr>
              <a:t>Využití při výrobě železa a oceli</a:t>
            </a:r>
          </a:p>
          <a:p>
            <a:r>
              <a:rPr lang="pl-PL" sz="1400" dirty="0">
                <a:solidFill>
                  <a:schemeClr val="tx1"/>
                </a:solidFill>
              </a:rPr>
              <a:t>Výroba GRAFENu</a:t>
            </a:r>
          </a:p>
          <a:p>
            <a:r>
              <a:rPr lang="pl-PL" sz="1400" dirty="0">
                <a:solidFill>
                  <a:schemeClr val="tx1"/>
                </a:solidFill>
              </a:rPr>
              <a:t>Aerosol jako hnací látka pro spray</a:t>
            </a:r>
          </a:p>
          <a:p>
            <a:r>
              <a:rPr lang="pl-PL" sz="1400" dirty="0">
                <a:solidFill>
                  <a:schemeClr val="tx1"/>
                </a:solidFill>
              </a:rPr>
              <a:t>Otryskávání suchým ledem</a:t>
            </a:r>
          </a:p>
          <a:p>
            <a:r>
              <a:rPr lang="pl-PL" sz="1400" dirty="0">
                <a:solidFill>
                  <a:schemeClr val="tx1"/>
                </a:solidFill>
              </a:rPr>
              <a:t>Karbonizace červeného bahna </a:t>
            </a:r>
          </a:p>
          <a:p>
            <a:r>
              <a:rPr lang="pl-PL" sz="1400" dirty="0">
                <a:solidFill>
                  <a:schemeClr val="tx1"/>
                </a:solidFill>
              </a:rPr>
              <a:t>Respirační stimulant </a:t>
            </a:r>
            <a:r>
              <a:rPr lang="pl-PL" sz="1000" dirty="0">
                <a:solidFill>
                  <a:schemeClr val="tx1"/>
                </a:solidFill>
              </a:rPr>
              <a:t>(k medicinskému O2)</a:t>
            </a:r>
            <a:endParaRPr lang="cs-CZ" sz="1000" dirty="0">
              <a:solidFill>
                <a:schemeClr val="tx1"/>
              </a:solidFill>
            </a:endParaRPr>
          </a:p>
        </p:txBody>
      </p:sp>
      <p:sp>
        <p:nvSpPr>
          <p:cNvPr id="25" name="Zaoblený obdélník 24"/>
          <p:cNvSpPr/>
          <p:nvPr/>
        </p:nvSpPr>
        <p:spPr>
          <a:xfrm>
            <a:off x="2956035" y="5334524"/>
            <a:ext cx="1735050" cy="563506"/>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Hasící přístroje</a:t>
            </a:r>
          </a:p>
        </p:txBody>
      </p:sp>
      <p:sp>
        <p:nvSpPr>
          <p:cNvPr id="26" name="Obdélník 25"/>
          <p:cNvSpPr/>
          <p:nvPr/>
        </p:nvSpPr>
        <p:spPr>
          <a:xfrm rot="18419557">
            <a:off x="4435471" y="4829413"/>
            <a:ext cx="846198" cy="281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Suspenze </a:t>
            </a:r>
          </a:p>
        </p:txBody>
      </p:sp>
      <p:sp>
        <p:nvSpPr>
          <p:cNvPr id="30" name="Obdélník 29"/>
          <p:cNvSpPr/>
          <p:nvPr/>
        </p:nvSpPr>
        <p:spPr>
          <a:xfrm>
            <a:off x="3979004" y="3658175"/>
            <a:ext cx="955428" cy="220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Zvýšení</a:t>
            </a:r>
          </a:p>
        </p:txBody>
      </p:sp>
      <p:sp>
        <p:nvSpPr>
          <p:cNvPr id="31" name="Obdélník 30"/>
          <p:cNvSpPr/>
          <p:nvPr/>
        </p:nvSpPr>
        <p:spPr>
          <a:xfrm>
            <a:off x="4013979" y="3959522"/>
            <a:ext cx="955428" cy="220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výtěžnosti </a:t>
            </a:r>
          </a:p>
        </p:txBody>
      </p:sp>
      <p:sp>
        <p:nvSpPr>
          <p:cNvPr id="32" name="Zaoblený obdélník 31"/>
          <p:cNvSpPr/>
          <p:nvPr/>
        </p:nvSpPr>
        <p:spPr>
          <a:xfrm>
            <a:off x="1739517" y="3611559"/>
            <a:ext cx="1008112" cy="629440"/>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solidFill>
                  <a:schemeClr val="tx1"/>
                </a:solidFill>
              </a:rPr>
              <a:t>Ropa</a:t>
            </a:r>
          </a:p>
          <a:p>
            <a:pPr algn="ctr"/>
            <a:r>
              <a:rPr lang="cs-CZ" sz="1400" dirty="0">
                <a:solidFill>
                  <a:schemeClr val="tx1"/>
                </a:solidFill>
              </a:rPr>
              <a:t>Plyn</a:t>
            </a:r>
          </a:p>
        </p:txBody>
      </p:sp>
      <p:sp>
        <p:nvSpPr>
          <p:cNvPr id="33" name="Zaoblený obdélník 32"/>
          <p:cNvSpPr/>
          <p:nvPr/>
        </p:nvSpPr>
        <p:spPr>
          <a:xfrm>
            <a:off x="2817219" y="3408406"/>
            <a:ext cx="1195372" cy="924948"/>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cs-CZ" sz="1400" dirty="0">
                <a:solidFill>
                  <a:schemeClr val="tx1"/>
                </a:solidFill>
              </a:rPr>
              <a:t>EOR</a:t>
            </a:r>
          </a:p>
          <a:p>
            <a:pPr marL="285750" indent="-285750">
              <a:buFontTx/>
              <a:buChar char="-"/>
            </a:pPr>
            <a:r>
              <a:rPr lang="cs-CZ" sz="1400" dirty="0">
                <a:solidFill>
                  <a:schemeClr val="tx1"/>
                </a:solidFill>
              </a:rPr>
              <a:t>EGR</a:t>
            </a:r>
          </a:p>
          <a:p>
            <a:pPr marL="285750" indent="-285750">
              <a:buFontTx/>
              <a:buChar char="-"/>
            </a:pPr>
            <a:r>
              <a:rPr lang="cs-CZ" sz="1400" dirty="0">
                <a:solidFill>
                  <a:schemeClr val="tx1"/>
                </a:solidFill>
              </a:rPr>
              <a:t>ECBM</a:t>
            </a:r>
          </a:p>
        </p:txBody>
      </p:sp>
      <p:sp>
        <p:nvSpPr>
          <p:cNvPr id="34" name="Obdélník 33"/>
          <p:cNvSpPr/>
          <p:nvPr/>
        </p:nvSpPr>
        <p:spPr>
          <a:xfrm rot="2365834">
            <a:off x="4458299" y="2881695"/>
            <a:ext cx="876588" cy="160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100" noProof="1">
                <a:solidFill>
                  <a:schemeClr val="tx1"/>
                </a:solidFill>
              </a:rPr>
              <a:t>Nápoje</a:t>
            </a:r>
          </a:p>
        </p:txBody>
      </p:sp>
      <p:sp>
        <p:nvSpPr>
          <p:cNvPr id="35" name="Obdélník 34"/>
          <p:cNvSpPr/>
          <p:nvPr/>
        </p:nvSpPr>
        <p:spPr>
          <a:xfrm rot="16200000">
            <a:off x="5354680" y="5074580"/>
            <a:ext cx="735969" cy="189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000" noProof="1">
                <a:solidFill>
                  <a:schemeClr val="tx1"/>
                </a:solidFill>
              </a:rPr>
              <a:t>Inertizační</a:t>
            </a:r>
          </a:p>
        </p:txBody>
      </p:sp>
      <p:sp>
        <p:nvSpPr>
          <p:cNvPr id="37" name="Obdélník 36"/>
          <p:cNvSpPr/>
          <p:nvPr/>
        </p:nvSpPr>
        <p:spPr>
          <a:xfrm rot="16200000">
            <a:off x="5621363" y="5058273"/>
            <a:ext cx="735969" cy="189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000" noProof="1">
                <a:solidFill>
                  <a:schemeClr val="tx1"/>
                </a:solidFill>
              </a:rPr>
              <a:t>činidlo</a:t>
            </a:r>
          </a:p>
        </p:txBody>
      </p:sp>
      <p:sp>
        <p:nvSpPr>
          <p:cNvPr id="38" name="Šestiúhelník 37"/>
          <p:cNvSpPr/>
          <p:nvPr/>
        </p:nvSpPr>
        <p:spPr>
          <a:xfrm>
            <a:off x="4970798" y="3138072"/>
            <a:ext cx="1818107" cy="1576414"/>
          </a:xfrm>
          <a:prstGeom prst="hexag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dirty="0"/>
              <a:t>Zachycený plyn</a:t>
            </a:r>
          </a:p>
          <a:p>
            <a:pPr algn="ctr"/>
            <a:r>
              <a:rPr lang="cs-CZ" b="1" dirty="0"/>
              <a:t> CO</a:t>
            </a:r>
            <a:r>
              <a:rPr lang="cs-CZ" b="1" baseline="-25000" dirty="0"/>
              <a:t>2</a:t>
            </a:r>
          </a:p>
        </p:txBody>
      </p:sp>
      <p:sp>
        <p:nvSpPr>
          <p:cNvPr id="39" name="Zaoblený obdélník 38"/>
          <p:cNvSpPr/>
          <p:nvPr/>
        </p:nvSpPr>
        <p:spPr>
          <a:xfrm>
            <a:off x="5009781" y="5560792"/>
            <a:ext cx="1980220" cy="816090"/>
          </a:xfrm>
          <a:prstGeom prst="roundRect">
            <a:avLst/>
          </a:prstGeom>
          <a:solidFill>
            <a:schemeClr val="accent1">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400" dirty="0">
                <a:solidFill>
                  <a:schemeClr val="tx1"/>
                </a:solidFill>
              </a:rPr>
              <a:t>Svařování </a:t>
            </a:r>
            <a:r>
              <a:rPr lang="cs-CZ" sz="1000" dirty="0">
                <a:solidFill>
                  <a:schemeClr val="tx1"/>
                </a:solidFill>
              </a:rPr>
              <a:t>(</a:t>
            </a:r>
            <a:r>
              <a:rPr lang="cs-CZ" sz="1000" noProof="1">
                <a:solidFill>
                  <a:schemeClr val="tx1"/>
                </a:solidFill>
              </a:rPr>
              <a:t>ochr.atmosféra</a:t>
            </a:r>
            <a:r>
              <a:rPr lang="cs-CZ" sz="1000" dirty="0">
                <a:solidFill>
                  <a:schemeClr val="tx1"/>
                </a:solidFill>
              </a:rPr>
              <a:t>)</a:t>
            </a:r>
          </a:p>
          <a:p>
            <a:r>
              <a:rPr lang="cs-CZ" sz="1400" dirty="0">
                <a:solidFill>
                  <a:schemeClr val="tx1"/>
                </a:solidFill>
              </a:rPr>
              <a:t>Filtry</a:t>
            </a:r>
          </a:p>
        </p:txBody>
      </p:sp>
    </p:spTree>
    <p:extLst>
      <p:ext uri="{BB962C8B-B14F-4D97-AF65-F5344CB8AC3E}">
        <p14:creationId xmlns:p14="http://schemas.microsoft.com/office/powerpoint/2010/main" val="1601283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CE5C8B-8E1C-7C5C-4488-FD4C24E71343}"/>
              </a:ext>
            </a:extLst>
          </p:cNvPr>
          <p:cNvSpPr>
            <a:spLocks noGrp="1"/>
          </p:cNvSpPr>
          <p:nvPr>
            <p:ph type="title"/>
          </p:nvPr>
        </p:nvSpPr>
        <p:spPr>
          <a:xfrm>
            <a:off x="762786" y="468820"/>
            <a:ext cx="10515600" cy="1325563"/>
          </a:xfrm>
        </p:spPr>
        <p:txBody>
          <a:bodyPr>
            <a:normAutofit/>
          </a:bodyPr>
          <a:lstStyle/>
          <a:p>
            <a:r>
              <a:rPr lang="cs-CZ" sz="4000" dirty="0"/>
              <a:t>O čem to dnes je, na co se pokusím odpovědět?:</a:t>
            </a:r>
          </a:p>
        </p:txBody>
      </p:sp>
      <p:sp>
        <p:nvSpPr>
          <p:cNvPr id="3" name="Nadpis 1">
            <a:extLst>
              <a:ext uri="{FF2B5EF4-FFF2-40B4-BE49-F238E27FC236}">
                <a16:creationId xmlns:a16="http://schemas.microsoft.com/office/drawing/2014/main" id="{06646C94-5B2F-9129-7A80-B86382206526}"/>
              </a:ext>
            </a:extLst>
          </p:cNvPr>
          <p:cNvSpPr txBox="1">
            <a:spLocks/>
          </p:cNvSpPr>
          <p:nvPr/>
        </p:nvSpPr>
        <p:spPr>
          <a:xfrm>
            <a:off x="838200" y="13376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cs-CZ" sz="2000" dirty="0"/>
          </a:p>
        </p:txBody>
      </p:sp>
      <p:sp>
        <p:nvSpPr>
          <p:cNvPr id="4" name="Nadpis 1">
            <a:extLst>
              <a:ext uri="{FF2B5EF4-FFF2-40B4-BE49-F238E27FC236}">
                <a16:creationId xmlns:a16="http://schemas.microsoft.com/office/drawing/2014/main" id="{D17A384E-3081-CBD7-1DFB-E54B11D437C2}"/>
              </a:ext>
            </a:extLst>
          </p:cNvPr>
          <p:cNvSpPr txBox="1">
            <a:spLocks/>
          </p:cNvSpPr>
          <p:nvPr/>
        </p:nvSpPr>
        <p:spPr>
          <a:xfrm>
            <a:off x="696798" y="2681927"/>
            <a:ext cx="10515600" cy="24003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buAutoNum type="arabicPeriod"/>
            </a:pPr>
            <a:r>
              <a:rPr lang="cs-CZ" sz="2800" dirty="0"/>
              <a:t>Proč nestavíme obnovitelnou </a:t>
            </a:r>
            <a:r>
              <a:rPr lang="cs-CZ" sz="2800" dirty="0" err="1"/>
              <a:t>energbiopaliv</a:t>
            </a:r>
            <a:r>
              <a:rPr lang="cs-CZ" sz="2800" dirty="0"/>
              <a:t> na biomase?</a:t>
            </a:r>
          </a:p>
          <a:p>
            <a:endParaRPr lang="cs-CZ" sz="2800" dirty="0"/>
          </a:p>
          <a:p>
            <a:r>
              <a:rPr lang="cs-CZ" sz="2800" dirty="0"/>
              <a:t>2.  Jaké jsou tedy vhodné zdroje pro uhlovodíkovou energetiku a proč?</a:t>
            </a:r>
          </a:p>
          <a:p>
            <a:endParaRPr lang="cs-CZ" sz="2800" dirty="0"/>
          </a:p>
          <a:p>
            <a:r>
              <a:rPr lang="cs-CZ" sz="2800" dirty="0"/>
              <a:t>3.   Jak je to se skleníkovým plynem CO</a:t>
            </a:r>
            <a:r>
              <a:rPr lang="cs-CZ" sz="2800" baseline="-25000" dirty="0"/>
              <a:t>2</a:t>
            </a:r>
            <a:r>
              <a:rPr lang="cs-CZ" sz="2800" dirty="0"/>
              <a:t>?</a:t>
            </a:r>
          </a:p>
          <a:p>
            <a:endParaRPr lang="cs-CZ" sz="2800" baseline="-25000" dirty="0"/>
          </a:p>
          <a:p>
            <a:pPr marL="514350" indent="-514350">
              <a:buAutoNum type="arabicPeriod"/>
            </a:pPr>
            <a:endParaRPr lang="cs-CZ" sz="2800" dirty="0"/>
          </a:p>
        </p:txBody>
      </p:sp>
      <p:sp>
        <p:nvSpPr>
          <p:cNvPr id="5" name="Šrafovaná šipka doprava 10">
            <a:extLst>
              <a:ext uri="{FF2B5EF4-FFF2-40B4-BE49-F238E27FC236}">
                <a16:creationId xmlns:a16="http://schemas.microsoft.com/office/drawing/2014/main" id="{09662DB4-D418-FCA8-E09A-6E8414A311C8}"/>
              </a:ext>
            </a:extLst>
          </p:cNvPr>
          <p:cNvSpPr/>
          <p:nvPr/>
        </p:nvSpPr>
        <p:spPr>
          <a:xfrm>
            <a:off x="9471581" y="2432428"/>
            <a:ext cx="2412685" cy="706388"/>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noProof="1"/>
              <a:t> </a:t>
            </a:r>
          </a:p>
        </p:txBody>
      </p:sp>
    </p:spTree>
    <p:extLst>
      <p:ext uri="{BB962C8B-B14F-4D97-AF65-F5344CB8AC3E}">
        <p14:creationId xmlns:p14="http://schemas.microsoft.com/office/powerpoint/2010/main" val="385721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789" y="442914"/>
            <a:ext cx="7972425" cy="597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7032104" y="4509120"/>
            <a:ext cx="1152128" cy="190596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Šrafovaná šipka doprava 3"/>
          <p:cNvSpPr/>
          <p:nvPr/>
        </p:nvSpPr>
        <p:spPr>
          <a:xfrm>
            <a:off x="6888089" y="6381328"/>
            <a:ext cx="2448271" cy="476672"/>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dirty="0"/>
              <a:t>CO2 Czech </a:t>
            </a:r>
            <a:r>
              <a:rPr lang="cs-CZ" sz="1400" dirty="0" err="1"/>
              <a:t>Solution</a:t>
            </a:r>
            <a:r>
              <a:rPr lang="cs-CZ" sz="1400" dirty="0"/>
              <a:t> Group</a:t>
            </a:r>
          </a:p>
        </p:txBody>
      </p:sp>
    </p:spTree>
    <p:extLst>
      <p:ext uri="{BB962C8B-B14F-4D97-AF65-F5344CB8AC3E}">
        <p14:creationId xmlns:p14="http://schemas.microsoft.com/office/powerpoint/2010/main" val="247929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96347"/>
            <a:ext cx="9144000" cy="6033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8507760" y="6569968"/>
            <a:ext cx="2160240"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hlinkClick r:id="rId3"/>
              </a:rPr>
              <a:t>www.co2cz.cz</a:t>
            </a:r>
            <a:endParaRPr lang="cs-CZ" dirty="0">
              <a:solidFill>
                <a:schemeClr val="tx1"/>
              </a:solidFill>
            </a:endParaRPr>
          </a:p>
          <a:p>
            <a:pPr algn="ctr"/>
            <a:endParaRPr lang="cs-CZ" dirty="0">
              <a:solidFill>
                <a:schemeClr val="tx1"/>
              </a:solidFill>
            </a:endParaRPr>
          </a:p>
        </p:txBody>
      </p:sp>
    </p:spTree>
    <p:extLst>
      <p:ext uri="{BB962C8B-B14F-4D97-AF65-F5344CB8AC3E}">
        <p14:creationId xmlns:p14="http://schemas.microsoft.com/office/powerpoint/2010/main" val="11932232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180" y="1646388"/>
            <a:ext cx="5764826"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4356" y="2203981"/>
            <a:ext cx="3514536" cy="1333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Nadpis 1"/>
          <p:cNvSpPr txBox="1">
            <a:spLocks/>
          </p:cNvSpPr>
          <p:nvPr/>
        </p:nvSpPr>
        <p:spPr>
          <a:xfrm>
            <a:off x="1509124" y="-41041"/>
            <a:ext cx="9158876" cy="613115"/>
          </a:xfrm>
          <a:prstGeom prst="rect">
            <a:avLst/>
          </a:prstGeom>
          <a:solidFill>
            <a:schemeClr val="tx1">
              <a:lumMod val="65000"/>
              <a:lumOff val="3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a:solidFill>
                  <a:schemeClr val="bg1"/>
                </a:solidFill>
              </a:rPr>
              <a:t> CARBON CAPTURE STORAGE for next following UTILIZATION         </a:t>
            </a:r>
            <a:endParaRPr lang="en-US" sz="2000" b="1" baseline="-25000" dirty="0">
              <a:solidFill>
                <a:schemeClr val="bg1"/>
              </a:solidFill>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0849" y="2203981"/>
            <a:ext cx="3816424" cy="1314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bdélník 7"/>
          <p:cNvSpPr/>
          <p:nvPr/>
        </p:nvSpPr>
        <p:spPr>
          <a:xfrm>
            <a:off x="6174069" y="6381267"/>
            <a:ext cx="4572000" cy="215444"/>
          </a:xfrm>
          <a:prstGeom prst="rect">
            <a:avLst/>
          </a:prstGeom>
        </p:spPr>
        <p:txBody>
          <a:bodyPr>
            <a:spAutoFit/>
          </a:bodyPr>
          <a:lstStyle/>
          <a:p>
            <a:r>
              <a:rPr lang="cs-CZ" sz="800" dirty="0">
                <a:hlinkClick r:id="rId5"/>
              </a:rPr>
              <a:t>https://markets.businessinsider.com/commodities/co2-emissionsrechte</a:t>
            </a:r>
            <a:r>
              <a:rPr lang="cs-CZ" sz="800" dirty="0"/>
              <a:t> </a:t>
            </a:r>
          </a:p>
        </p:txBody>
      </p:sp>
      <p:sp>
        <p:nvSpPr>
          <p:cNvPr id="3" name="Obdélník 2"/>
          <p:cNvSpPr/>
          <p:nvPr/>
        </p:nvSpPr>
        <p:spPr>
          <a:xfrm>
            <a:off x="6094389" y="5296850"/>
            <a:ext cx="3672408" cy="646331"/>
          </a:xfrm>
          <a:prstGeom prst="rect">
            <a:avLst/>
          </a:prstGeom>
        </p:spPr>
        <p:txBody>
          <a:bodyPr wrap="square">
            <a:spAutoFit/>
          </a:bodyPr>
          <a:lstStyle/>
          <a:p>
            <a:r>
              <a:rPr lang="cs-CZ" dirty="0"/>
              <a:t>Průměr EU –  8,7 t CO</a:t>
            </a:r>
            <a:r>
              <a:rPr lang="cs-CZ" baseline="-25000" dirty="0"/>
              <a:t>2</a:t>
            </a:r>
            <a:r>
              <a:rPr lang="cs-CZ" dirty="0"/>
              <a:t> </a:t>
            </a:r>
            <a:r>
              <a:rPr lang="cs-CZ" dirty="0" err="1"/>
              <a:t>ekv</a:t>
            </a:r>
            <a:r>
              <a:rPr lang="cs-CZ" dirty="0"/>
              <a:t>./obyv. </a:t>
            </a:r>
          </a:p>
          <a:p>
            <a:r>
              <a:rPr lang="cs-CZ" dirty="0"/>
              <a:t>Průměr ČR – 12,4 t CO</a:t>
            </a:r>
            <a:r>
              <a:rPr lang="cs-CZ" baseline="-25000" dirty="0"/>
              <a:t>2</a:t>
            </a:r>
            <a:r>
              <a:rPr lang="cs-CZ" dirty="0"/>
              <a:t> </a:t>
            </a:r>
            <a:r>
              <a:rPr lang="cs-CZ" dirty="0" err="1"/>
              <a:t>ekv</a:t>
            </a:r>
            <a:r>
              <a:rPr lang="cs-CZ" dirty="0"/>
              <a:t>./</a:t>
            </a:r>
            <a:r>
              <a:rPr lang="cs-CZ" dirty="0" err="1"/>
              <a:t>obyv</a:t>
            </a:r>
            <a:endParaRPr lang="cs-CZ" dirty="0"/>
          </a:p>
        </p:txBody>
      </p:sp>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7530" y="1427324"/>
            <a:ext cx="2808311" cy="1553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bdélník 4"/>
          <p:cNvSpPr/>
          <p:nvPr/>
        </p:nvSpPr>
        <p:spPr>
          <a:xfrm>
            <a:off x="1752802" y="896862"/>
            <a:ext cx="2975047" cy="504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b="1" dirty="0"/>
              <a:t>1. Fáze</a:t>
            </a:r>
          </a:p>
        </p:txBody>
      </p:sp>
      <p:sp>
        <p:nvSpPr>
          <p:cNvPr id="11" name="Obdélník 10"/>
          <p:cNvSpPr/>
          <p:nvPr/>
        </p:nvSpPr>
        <p:spPr>
          <a:xfrm>
            <a:off x="4981244" y="896862"/>
            <a:ext cx="5680757" cy="504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b="1" dirty="0"/>
              <a:t>2. Fáze</a:t>
            </a:r>
          </a:p>
        </p:txBody>
      </p:sp>
      <p:pic>
        <p:nvPicPr>
          <p:cNvPr id="1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5950" y="3579301"/>
            <a:ext cx="2759023" cy="430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bdélník 12"/>
          <p:cNvSpPr/>
          <p:nvPr/>
        </p:nvSpPr>
        <p:spPr>
          <a:xfrm>
            <a:off x="1775950" y="4489374"/>
            <a:ext cx="2808311" cy="1614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DEMO na čistém CO2</a:t>
            </a:r>
          </a:p>
          <a:p>
            <a:pPr algn="ctr"/>
            <a:r>
              <a:rPr lang="cs-CZ" dirty="0"/>
              <a:t> potravinářská kvalita </a:t>
            </a:r>
          </a:p>
          <a:p>
            <a:pPr algn="ctr"/>
            <a:r>
              <a:rPr lang="cs-CZ" dirty="0"/>
              <a:t> bezproblémové pro CCS</a:t>
            </a:r>
            <a:r>
              <a:rPr lang="cs-CZ" sz="2400" b="1" dirty="0"/>
              <a:t>U</a:t>
            </a:r>
          </a:p>
        </p:txBody>
      </p:sp>
      <p:sp>
        <p:nvSpPr>
          <p:cNvPr id="14" name="Obdélník 13"/>
          <p:cNvSpPr/>
          <p:nvPr/>
        </p:nvSpPr>
        <p:spPr>
          <a:xfrm>
            <a:off x="3935760" y="3559126"/>
            <a:ext cx="681108" cy="3121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Obdélník 5"/>
          <p:cNvSpPr/>
          <p:nvPr/>
        </p:nvSpPr>
        <p:spPr>
          <a:xfrm>
            <a:off x="1775950" y="1400918"/>
            <a:ext cx="2975047" cy="498669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4000" b="1" dirty="0"/>
              <a:t>První fáze</a:t>
            </a:r>
          </a:p>
          <a:p>
            <a:pPr algn="ctr"/>
            <a:r>
              <a:rPr lang="cs-CZ" sz="4000" b="1" dirty="0"/>
              <a:t>DEMO</a:t>
            </a:r>
          </a:p>
        </p:txBody>
      </p:sp>
      <p:graphicFrame>
        <p:nvGraphicFramePr>
          <p:cNvPr id="7" name="Tabulka 6"/>
          <p:cNvGraphicFramePr>
            <a:graphicFrameLocks noGrp="1"/>
          </p:cNvGraphicFramePr>
          <p:nvPr/>
        </p:nvGraphicFramePr>
        <p:xfrm>
          <a:off x="5709936" y="2217163"/>
          <a:ext cx="4130480" cy="1787901"/>
        </p:xfrm>
        <a:graphic>
          <a:graphicData uri="http://schemas.openxmlformats.org/drawingml/2006/table">
            <a:tbl>
              <a:tblPr>
                <a:tableStyleId>{5C22544A-7EE6-4342-B048-85BDC9FD1C3A}</a:tableStyleId>
              </a:tblPr>
              <a:tblGrid>
                <a:gridCol w="1640093">
                  <a:extLst>
                    <a:ext uri="{9D8B030D-6E8A-4147-A177-3AD203B41FA5}">
                      <a16:colId xmlns:a16="http://schemas.microsoft.com/office/drawing/2014/main" val="20000"/>
                    </a:ext>
                  </a:extLst>
                </a:gridCol>
                <a:gridCol w="1845105">
                  <a:extLst>
                    <a:ext uri="{9D8B030D-6E8A-4147-A177-3AD203B41FA5}">
                      <a16:colId xmlns:a16="http://schemas.microsoft.com/office/drawing/2014/main" val="20001"/>
                    </a:ext>
                  </a:extLst>
                </a:gridCol>
                <a:gridCol w="645282">
                  <a:extLst>
                    <a:ext uri="{9D8B030D-6E8A-4147-A177-3AD203B41FA5}">
                      <a16:colId xmlns:a16="http://schemas.microsoft.com/office/drawing/2014/main" val="20002"/>
                    </a:ext>
                  </a:extLst>
                </a:gridCol>
              </a:tblGrid>
              <a:tr h="595967">
                <a:tc>
                  <a:txBody>
                    <a:bodyPr/>
                    <a:lstStyle/>
                    <a:p>
                      <a:pPr algn="l" fontAlgn="b"/>
                      <a:r>
                        <a:rPr lang="cs-CZ" sz="1600" u="none" strike="noStrike" dirty="0">
                          <a:effectLst/>
                        </a:rPr>
                        <a:t>Emitováno</a:t>
                      </a:r>
                      <a:endParaRPr lang="cs-CZ" sz="1600" b="1" i="0" u="none" strike="noStrike" dirty="0">
                        <a:solidFill>
                          <a:srgbClr val="000000"/>
                        </a:solidFill>
                        <a:effectLst/>
                        <a:latin typeface="Calibri"/>
                      </a:endParaRPr>
                    </a:p>
                  </a:txBody>
                  <a:tcPr marL="9525" marR="9525" marT="9525" marB="0" anchor="b"/>
                </a:tc>
                <a:tc>
                  <a:txBody>
                    <a:bodyPr/>
                    <a:lstStyle/>
                    <a:p>
                      <a:pPr algn="r" fontAlgn="b"/>
                      <a:r>
                        <a:rPr lang="cs-CZ" sz="1600" u="none" strike="noStrike">
                          <a:effectLst/>
                        </a:rPr>
                        <a:t>66 000 000</a:t>
                      </a:r>
                      <a:endParaRPr lang="cs-CZ" sz="1600" b="1" i="0" u="none" strike="noStrike">
                        <a:solidFill>
                          <a:srgbClr val="000000"/>
                        </a:solidFill>
                        <a:effectLst/>
                        <a:latin typeface="Calibri"/>
                      </a:endParaRPr>
                    </a:p>
                  </a:txBody>
                  <a:tcPr marL="9525" marR="9525" marT="9525" marB="0" anchor="b"/>
                </a:tc>
                <a:tc>
                  <a:txBody>
                    <a:bodyPr/>
                    <a:lstStyle/>
                    <a:p>
                      <a:pPr algn="l" fontAlgn="b"/>
                      <a:r>
                        <a:rPr lang="cs-CZ" sz="1600" u="none" strike="noStrike" dirty="0">
                          <a:effectLst/>
                        </a:rPr>
                        <a:t>tun</a:t>
                      </a:r>
                      <a:endParaRPr lang="cs-CZ" sz="16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0"/>
                  </a:ext>
                </a:extLst>
              </a:tr>
              <a:tr h="595967">
                <a:tc>
                  <a:txBody>
                    <a:bodyPr/>
                    <a:lstStyle/>
                    <a:p>
                      <a:pPr algn="l" fontAlgn="b"/>
                      <a:r>
                        <a:rPr lang="cs-CZ" sz="1600" u="none" strike="noStrike">
                          <a:effectLst/>
                        </a:rPr>
                        <a:t>EU ETS (€/tunu)</a:t>
                      </a:r>
                      <a:endParaRPr lang="cs-CZ" sz="1600" b="0" i="0" u="none" strike="noStrike">
                        <a:solidFill>
                          <a:srgbClr val="000000"/>
                        </a:solidFill>
                        <a:effectLst/>
                        <a:latin typeface="Calibri"/>
                      </a:endParaRPr>
                    </a:p>
                  </a:txBody>
                  <a:tcPr marL="9525" marR="9525" marT="9525" marB="0" anchor="b"/>
                </a:tc>
                <a:tc>
                  <a:txBody>
                    <a:bodyPr/>
                    <a:lstStyle/>
                    <a:p>
                      <a:pPr algn="r" fontAlgn="b"/>
                      <a:r>
                        <a:rPr lang="cs-CZ" sz="1600" u="none" strike="noStrike" dirty="0">
                          <a:effectLst/>
                        </a:rPr>
                        <a:t>80</a:t>
                      </a:r>
                      <a:endParaRPr lang="cs-CZ" sz="1600" b="0" i="0" u="none" strike="noStrike" dirty="0">
                        <a:solidFill>
                          <a:srgbClr val="000000"/>
                        </a:solidFill>
                        <a:effectLst/>
                        <a:latin typeface="Calibri"/>
                      </a:endParaRPr>
                    </a:p>
                  </a:txBody>
                  <a:tcPr marL="9525" marR="9525" marT="9525" marB="0" anchor="b"/>
                </a:tc>
                <a:tc>
                  <a:txBody>
                    <a:bodyPr/>
                    <a:lstStyle/>
                    <a:p>
                      <a:pPr algn="l" fontAlgn="b"/>
                      <a:r>
                        <a:rPr lang="cs-CZ" sz="1600" u="none" strike="noStrike" dirty="0">
                          <a:effectLst/>
                        </a:rPr>
                        <a:t>€/t</a:t>
                      </a:r>
                      <a:endParaRPr lang="cs-CZ" sz="16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595967">
                <a:tc>
                  <a:txBody>
                    <a:bodyPr/>
                    <a:lstStyle/>
                    <a:p>
                      <a:pPr algn="l" fontAlgn="b"/>
                      <a:r>
                        <a:rPr lang="cs-CZ" sz="1600" u="none" strike="noStrike">
                          <a:effectLst/>
                        </a:rPr>
                        <a:t>Celková hodnota</a:t>
                      </a:r>
                      <a:endParaRPr lang="cs-CZ" sz="1600" b="1" i="0" u="none" strike="noStrike">
                        <a:solidFill>
                          <a:srgbClr val="000000"/>
                        </a:solidFill>
                        <a:effectLst/>
                        <a:latin typeface="Calibri"/>
                      </a:endParaRPr>
                    </a:p>
                  </a:txBody>
                  <a:tcPr marL="9525" marR="9525" marT="9525" marB="0" anchor="b"/>
                </a:tc>
                <a:tc>
                  <a:txBody>
                    <a:bodyPr/>
                    <a:lstStyle/>
                    <a:p>
                      <a:pPr algn="r" fontAlgn="b"/>
                      <a:r>
                        <a:rPr lang="cs-CZ" sz="1600" u="none" strike="noStrike" dirty="0">
                          <a:effectLst/>
                        </a:rPr>
                        <a:t>5 280 000 000</a:t>
                      </a:r>
                      <a:endParaRPr lang="cs-CZ" sz="1600" b="1" i="0" u="none" strike="noStrike" dirty="0">
                        <a:solidFill>
                          <a:srgbClr val="000000"/>
                        </a:solidFill>
                        <a:effectLst/>
                        <a:latin typeface="Calibri"/>
                      </a:endParaRPr>
                    </a:p>
                  </a:txBody>
                  <a:tcPr marL="9525" marR="9525" marT="9525" marB="0" anchor="b"/>
                </a:tc>
                <a:tc>
                  <a:txBody>
                    <a:bodyPr/>
                    <a:lstStyle/>
                    <a:p>
                      <a:pPr algn="l" fontAlgn="b"/>
                      <a:r>
                        <a:rPr lang="cs-CZ" sz="1600" u="none" strike="noStrike" dirty="0">
                          <a:effectLst/>
                        </a:rPr>
                        <a:t>€</a:t>
                      </a:r>
                      <a:endParaRPr lang="cs-CZ" sz="16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bl>
          </a:graphicData>
        </a:graphic>
      </p:graphicFrame>
      <p:pic>
        <p:nvPicPr>
          <p:cNvPr id="20" name="Picture 3">
            <a:hlinkClick r:id="rId8" action="ppaction://hlinkfi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8180" y="1635036"/>
            <a:ext cx="5194684" cy="4308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Obdélník 20"/>
          <p:cNvSpPr/>
          <p:nvPr/>
        </p:nvSpPr>
        <p:spPr>
          <a:xfrm>
            <a:off x="4985136" y="1400918"/>
            <a:ext cx="5682865" cy="498669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4000" b="1" dirty="0"/>
              <a:t>CCS – záchyt z komínů</a:t>
            </a:r>
          </a:p>
          <a:p>
            <a:pPr algn="ctr"/>
            <a:r>
              <a:rPr lang="cs-CZ" sz="4000" b="1" dirty="0"/>
              <a:t>a DAC systémy</a:t>
            </a:r>
          </a:p>
        </p:txBody>
      </p:sp>
    </p:spTree>
    <p:extLst>
      <p:ext uri="{BB962C8B-B14F-4D97-AF65-F5344CB8AC3E}">
        <p14:creationId xmlns:p14="http://schemas.microsoft.com/office/powerpoint/2010/main" val="213948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1" presetClass="entr" presetSubtype="1"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heel(1)">
                                      <p:cBhvr>
                                        <p:cTn id="11" dur="750"/>
                                        <p:tgtEl>
                                          <p:spTgt spid="14"/>
                                        </p:tgtEl>
                                      </p:cBhvr>
                                    </p:animEffect>
                                  </p:childTnLst>
                                </p:cTn>
                              </p:par>
                            </p:childTnLst>
                          </p:cTn>
                        </p:par>
                        <p:par>
                          <p:cTn id="12" fill="hold">
                            <p:stCondLst>
                              <p:cond delay="1750"/>
                            </p:stCondLst>
                            <p:childTnLst>
                              <p:par>
                                <p:cTn id="13" presetID="47"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 calcmode="lin" valueType="num">
                                      <p:cBhvr>
                                        <p:cTn id="27" dur="500" fill="hold"/>
                                        <p:tgtEl>
                                          <p:spTgt spid="1027"/>
                                        </p:tgtEl>
                                        <p:attrNameLst>
                                          <p:attrName>ppt_w</p:attrName>
                                        </p:attrNameLst>
                                      </p:cBhvr>
                                      <p:tavLst>
                                        <p:tav tm="0">
                                          <p:val>
                                            <p:fltVal val="0"/>
                                          </p:val>
                                        </p:tav>
                                        <p:tav tm="100000">
                                          <p:val>
                                            <p:strVal val="#ppt_w"/>
                                          </p:val>
                                        </p:tav>
                                      </p:tavLst>
                                    </p:anim>
                                    <p:anim calcmode="lin" valueType="num">
                                      <p:cBhvr>
                                        <p:cTn id="28" dur="500" fill="hold"/>
                                        <p:tgtEl>
                                          <p:spTgt spid="1027"/>
                                        </p:tgtEl>
                                        <p:attrNameLst>
                                          <p:attrName>ppt_h</p:attrName>
                                        </p:attrNameLst>
                                      </p:cBhvr>
                                      <p:tavLst>
                                        <p:tav tm="0">
                                          <p:val>
                                            <p:fltVal val="0"/>
                                          </p:val>
                                        </p:tav>
                                        <p:tav tm="100000">
                                          <p:val>
                                            <p:strVal val="#ppt_h"/>
                                          </p:val>
                                        </p:tav>
                                      </p:tavLst>
                                    </p:anim>
                                    <p:animEffect transition="in" filter="fade">
                                      <p:cBhvr>
                                        <p:cTn id="29" dur="500"/>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250"/>
                                        <p:tgtEl>
                                          <p:spTgt spid="3"/>
                                        </p:tgtEl>
                                      </p:cBhvr>
                                    </p:animEffect>
                                    <p:anim calcmode="lin" valueType="num">
                                      <p:cBhvr>
                                        <p:cTn id="47" dur="250" fill="hold"/>
                                        <p:tgtEl>
                                          <p:spTgt spid="3"/>
                                        </p:tgtEl>
                                        <p:attrNameLst>
                                          <p:attrName>ppt_x</p:attrName>
                                        </p:attrNameLst>
                                      </p:cBhvr>
                                      <p:tavLst>
                                        <p:tav tm="0">
                                          <p:val>
                                            <p:strVal val="#ppt_x"/>
                                          </p:val>
                                        </p:tav>
                                        <p:tav tm="100000">
                                          <p:val>
                                            <p:strVal val="#ppt_x"/>
                                          </p:val>
                                        </p:tav>
                                      </p:tavLst>
                                    </p:anim>
                                    <p:anim calcmode="lin" valueType="num">
                                      <p:cBhvr>
                                        <p:cTn id="48" dur="2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2000" fill="hold"/>
                                        <p:tgtEl>
                                          <p:spTgt spid="20"/>
                                        </p:tgtEl>
                                        <p:attrNameLst>
                                          <p:attrName>ppt_w</p:attrName>
                                        </p:attrNameLst>
                                      </p:cBhvr>
                                      <p:tavLst>
                                        <p:tav tm="0">
                                          <p:val>
                                            <p:fltVal val="0"/>
                                          </p:val>
                                        </p:tav>
                                        <p:tav tm="100000">
                                          <p:val>
                                            <p:strVal val="#ppt_w"/>
                                          </p:val>
                                        </p:tav>
                                      </p:tavLst>
                                    </p:anim>
                                    <p:anim calcmode="lin" valueType="num">
                                      <p:cBhvr>
                                        <p:cTn id="54" dur="2000" fill="hold"/>
                                        <p:tgtEl>
                                          <p:spTgt spid="20"/>
                                        </p:tgtEl>
                                        <p:attrNameLst>
                                          <p:attrName>ppt_h</p:attrName>
                                        </p:attrNameLst>
                                      </p:cBhvr>
                                      <p:tavLst>
                                        <p:tav tm="0">
                                          <p:val>
                                            <p:fltVal val="0"/>
                                          </p:val>
                                        </p:tav>
                                        <p:tav tm="100000">
                                          <p:val>
                                            <p:strVal val="#ppt_h"/>
                                          </p:val>
                                        </p:tav>
                                      </p:tavLst>
                                    </p:anim>
                                    <p:animEffect transition="in" filter="fade">
                                      <p:cBhvr>
                                        <p:cTn id="5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animBg="1"/>
      <p:bldP spid="6"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5"/>
          <p:cNvSpPr>
            <a:spLocks noChangeArrowheads="1"/>
          </p:cNvSpPr>
          <p:nvPr/>
        </p:nvSpPr>
        <p:spPr bwMode="auto">
          <a:xfrm>
            <a:off x="2782888" y="5589589"/>
            <a:ext cx="7129462" cy="744537"/>
          </a:xfrm>
          <a:prstGeom prst="rect">
            <a:avLst/>
          </a:prstGeom>
          <a:noFill/>
          <a:ln w="9525">
            <a:noFill/>
            <a:miter lim="800000"/>
            <a:headEnd/>
            <a:tailEnd/>
          </a:ln>
          <a:effectLst/>
        </p:spPr>
        <p:txBody>
          <a:bodyPr/>
          <a:lstStyle/>
          <a:p>
            <a:pPr>
              <a:lnSpc>
                <a:spcPct val="90000"/>
              </a:lnSpc>
              <a:spcBef>
                <a:spcPct val="20000"/>
              </a:spcBef>
            </a:pPr>
            <a:endParaRPr lang="cs-CZ" sz="2800">
              <a:latin typeface="Arial" charset="0"/>
            </a:endParaRPr>
          </a:p>
        </p:txBody>
      </p:sp>
      <p:sp>
        <p:nvSpPr>
          <p:cNvPr id="2055" name="Rectangle 7"/>
          <p:cNvSpPr>
            <a:spLocks noChangeArrowheads="1"/>
          </p:cNvSpPr>
          <p:nvPr/>
        </p:nvSpPr>
        <p:spPr bwMode="auto">
          <a:xfrm>
            <a:off x="4116388" y="4818856"/>
            <a:ext cx="3959225" cy="1143000"/>
          </a:xfrm>
          <a:prstGeom prst="rect">
            <a:avLst/>
          </a:prstGeom>
          <a:noFill/>
          <a:ln w="9525">
            <a:noFill/>
            <a:miter lim="800000"/>
            <a:headEnd/>
            <a:tailEnd/>
          </a:ln>
          <a:effectLst/>
        </p:spPr>
        <p:txBody>
          <a:bodyPr anchor="ctr"/>
          <a:lstStyle/>
          <a:p>
            <a:pPr algn="ctr"/>
            <a:r>
              <a:rPr lang="cs-CZ" sz="1600" noProof="1"/>
              <a:t>Leos Gal</a:t>
            </a:r>
            <a:br>
              <a:rPr lang="cs-CZ" sz="1600" dirty="0">
                <a:solidFill>
                  <a:schemeClr val="tx2"/>
                </a:solidFill>
              </a:rPr>
            </a:br>
            <a:r>
              <a:rPr lang="en-US" sz="1400" dirty="0"/>
              <a:t>The head of Steering Committee</a:t>
            </a:r>
          </a:p>
          <a:p>
            <a:pPr algn="ctr"/>
            <a:r>
              <a:rPr lang="en-US" sz="1400" dirty="0"/>
              <a:t>Czech Biofuels Technology Platform</a:t>
            </a:r>
            <a:endParaRPr lang="cs-CZ" sz="1400" dirty="0"/>
          </a:p>
          <a:p>
            <a:pPr algn="ctr"/>
            <a:r>
              <a:rPr lang="cs-CZ" sz="1400" dirty="0">
                <a:hlinkClick r:id="rId2"/>
              </a:rPr>
              <a:t>leos.gal@seznam.cz</a:t>
            </a:r>
            <a:endParaRPr lang="cs-CZ" sz="1400" dirty="0"/>
          </a:p>
          <a:p>
            <a:pPr algn="ctr"/>
            <a:r>
              <a:rPr lang="cs-CZ" sz="1200" dirty="0"/>
              <a:t>00420-736505012</a:t>
            </a:r>
            <a:endParaRPr lang="en-US" sz="1200" dirty="0"/>
          </a:p>
        </p:txBody>
      </p:sp>
      <p:pic>
        <p:nvPicPr>
          <p:cNvPr id="2056" name="Picture 8"/>
          <p:cNvPicPr>
            <a:picLocks noChangeAspect="1" noChangeArrowheads="1"/>
          </p:cNvPicPr>
          <p:nvPr/>
        </p:nvPicPr>
        <p:blipFill>
          <a:blip r:embed="rId3" cstate="print"/>
          <a:srcRect/>
          <a:stretch>
            <a:fillRect/>
          </a:stretch>
        </p:blipFill>
        <p:spPr bwMode="auto">
          <a:xfrm>
            <a:off x="9552385" y="0"/>
            <a:ext cx="1035387" cy="526548"/>
          </a:xfrm>
          <a:prstGeom prst="rect">
            <a:avLst/>
          </a:prstGeom>
          <a:noFill/>
          <a:ln w="9525">
            <a:noFill/>
            <a:miter lim="800000"/>
            <a:headEnd/>
            <a:tailEnd/>
          </a:ln>
        </p:spPr>
      </p:pic>
      <p:sp>
        <p:nvSpPr>
          <p:cNvPr id="3" name="Obdélník 2"/>
          <p:cNvSpPr/>
          <p:nvPr/>
        </p:nvSpPr>
        <p:spPr>
          <a:xfrm>
            <a:off x="1524000" y="3645025"/>
            <a:ext cx="9144000" cy="461665"/>
          </a:xfrm>
          <a:prstGeom prst="rect">
            <a:avLst/>
          </a:prstGeom>
          <a:solidFill>
            <a:schemeClr val="accent1">
              <a:lumMod val="20000"/>
              <a:lumOff val="80000"/>
            </a:schemeClr>
          </a:solidFill>
        </p:spPr>
        <p:txBody>
          <a:bodyPr wrap="square">
            <a:spAutoFit/>
          </a:bodyPr>
          <a:lstStyle/>
          <a:p>
            <a:pPr algn="ctr"/>
            <a:r>
              <a:rPr lang="en-US" sz="2400" b="1" dirty="0"/>
              <a:t>Thank you for your attention</a:t>
            </a:r>
          </a:p>
        </p:txBody>
      </p:sp>
    </p:spTree>
    <p:extLst>
      <p:ext uri="{BB962C8B-B14F-4D97-AF65-F5344CB8AC3E}">
        <p14:creationId xmlns:p14="http://schemas.microsoft.com/office/powerpoint/2010/main" val="3392807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Zástupný symbol pro obsah 2"/>
          <p:cNvSpPr txBox="1">
            <a:spLocks/>
          </p:cNvSpPr>
          <p:nvPr/>
        </p:nvSpPr>
        <p:spPr bwMode="auto">
          <a:xfrm>
            <a:off x="1786180" y="620688"/>
            <a:ext cx="8855098" cy="5940088"/>
          </a:xfrm>
          <a:prstGeom prst="rect">
            <a:avLst/>
          </a:prstGeom>
          <a:noFill/>
          <a:ln w="9525">
            <a:noFill/>
            <a:miter lim="800000"/>
            <a:headEnd/>
            <a:tailEnd/>
          </a:ln>
        </p:spPr>
        <p:txBody>
          <a:bodyPr wrap="square">
            <a:spAutoFit/>
          </a:bodyPr>
          <a:lstStyle/>
          <a:p>
            <a:pPr>
              <a:spcBef>
                <a:spcPct val="20000"/>
              </a:spcBef>
              <a:buFontTx/>
              <a:buAutoNum type="arabicPeriod"/>
            </a:pPr>
            <a:r>
              <a:rPr lang="cs-CZ" sz="2000" dirty="0"/>
              <a:t>   Sluneční energie </a:t>
            </a:r>
          </a:p>
          <a:p>
            <a:pPr>
              <a:spcBef>
                <a:spcPct val="20000"/>
              </a:spcBef>
              <a:buFontTx/>
              <a:buAutoNum type="arabicPeriod"/>
            </a:pPr>
            <a:r>
              <a:rPr lang="cs-CZ" sz="2000" dirty="0"/>
              <a:t>   Větrná energie </a:t>
            </a:r>
          </a:p>
          <a:p>
            <a:pPr>
              <a:spcBef>
                <a:spcPct val="20000"/>
              </a:spcBef>
              <a:buFontTx/>
              <a:buAutoNum type="arabicPeriod"/>
            </a:pPr>
            <a:r>
              <a:rPr lang="cs-CZ" sz="2000" dirty="0"/>
              <a:t>   Vodní energie</a:t>
            </a:r>
          </a:p>
          <a:p>
            <a:pPr>
              <a:spcBef>
                <a:spcPct val="20000"/>
              </a:spcBef>
              <a:buFontTx/>
              <a:buAutoNum type="arabicPeriod"/>
            </a:pPr>
            <a:r>
              <a:rPr lang="cs-CZ" sz="2000" dirty="0"/>
              <a:t>   Energetické plodiny (orná půda)  </a:t>
            </a:r>
          </a:p>
          <a:p>
            <a:pPr>
              <a:spcBef>
                <a:spcPct val="20000"/>
              </a:spcBef>
              <a:buFontTx/>
              <a:buAutoNum type="arabicPeriod"/>
            </a:pPr>
            <a:r>
              <a:rPr lang="cs-CZ" sz="2000" dirty="0"/>
              <a:t>   RRD   - topoly, vrby, </a:t>
            </a:r>
            <a:r>
              <a:rPr lang="cs-CZ" sz="2000" dirty="0" err="1"/>
              <a:t>miscanthus</a:t>
            </a:r>
            <a:r>
              <a:rPr lang="cs-CZ" sz="2000" dirty="0"/>
              <a:t>,…(OP+TTP)</a:t>
            </a:r>
          </a:p>
          <a:p>
            <a:pPr>
              <a:spcBef>
                <a:spcPct val="20000"/>
              </a:spcBef>
              <a:buFontTx/>
              <a:buAutoNum type="arabicPeriod"/>
            </a:pPr>
            <a:r>
              <a:rPr lang="cs-CZ" sz="2000" dirty="0"/>
              <a:t>   Lesní těžební zbytky (LTZ) </a:t>
            </a:r>
          </a:p>
          <a:p>
            <a:pPr>
              <a:spcBef>
                <a:spcPct val="20000"/>
              </a:spcBef>
              <a:buFontTx/>
              <a:buAutoNum type="arabicPeriod"/>
            </a:pPr>
            <a:r>
              <a:rPr lang="cs-CZ" sz="2000" dirty="0"/>
              <a:t>   Zvířecí odpady (exkrementy, tuky,) </a:t>
            </a:r>
          </a:p>
          <a:p>
            <a:pPr>
              <a:spcBef>
                <a:spcPct val="20000"/>
              </a:spcBef>
              <a:buFontTx/>
              <a:buAutoNum type="arabicPeriod"/>
            </a:pPr>
            <a:r>
              <a:rPr lang="cs-CZ" sz="2000" dirty="0"/>
              <a:t>   Rostlinné odpady (zemědělské zbytky, sláma, slupky,..) </a:t>
            </a:r>
          </a:p>
          <a:p>
            <a:pPr>
              <a:spcBef>
                <a:spcPct val="20000"/>
              </a:spcBef>
            </a:pPr>
            <a:r>
              <a:rPr lang="cs-CZ" sz="2000" dirty="0"/>
              <a:t>9.   Odpady při produkci potravin (melasa, mláto,..)</a:t>
            </a:r>
          </a:p>
          <a:p>
            <a:pPr>
              <a:spcBef>
                <a:spcPct val="20000"/>
              </a:spcBef>
            </a:pPr>
            <a:r>
              <a:rPr lang="cs-CZ" sz="2000" dirty="0"/>
              <a:t>10. BRKO (vytříděná část komunálního odpadu)</a:t>
            </a:r>
          </a:p>
          <a:p>
            <a:pPr>
              <a:spcBef>
                <a:spcPct val="20000"/>
              </a:spcBef>
            </a:pPr>
            <a:r>
              <a:rPr lang="cs-CZ" sz="2000" dirty="0"/>
              <a:t>11. ČOV – odpady  (sedimenty)</a:t>
            </a:r>
          </a:p>
          <a:p>
            <a:pPr>
              <a:spcBef>
                <a:spcPct val="20000"/>
              </a:spcBef>
            </a:pPr>
            <a:r>
              <a:rPr lang="cs-CZ" sz="2000" dirty="0"/>
              <a:t>12. Odpady papírenského průmyslu  (</a:t>
            </a:r>
            <a:r>
              <a:rPr lang="cs-CZ" sz="2000" dirty="0" err="1"/>
              <a:t>liquers</a:t>
            </a:r>
            <a:r>
              <a:rPr lang="cs-CZ" sz="2000" dirty="0"/>
              <a:t>)</a:t>
            </a:r>
          </a:p>
          <a:p>
            <a:pPr>
              <a:spcBef>
                <a:spcPct val="20000"/>
              </a:spcBef>
            </a:pPr>
            <a:r>
              <a:rPr lang="cs-CZ" sz="2000" dirty="0"/>
              <a:t>13. Řasy, </a:t>
            </a:r>
            <a:r>
              <a:rPr lang="cs-CZ" sz="2000" dirty="0" err="1"/>
              <a:t>mikrořasy</a:t>
            </a:r>
            <a:r>
              <a:rPr lang="cs-CZ" sz="2000" dirty="0"/>
              <a:t>, sinice</a:t>
            </a:r>
          </a:p>
          <a:p>
            <a:pPr>
              <a:spcBef>
                <a:spcPct val="20000"/>
              </a:spcBef>
            </a:pPr>
            <a:r>
              <a:rPr lang="cs-CZ" sz="2000" dirty="0"/>
              <a:t>14. Podzemní tepelná energie</a:t>
            </a:r>
          </a:p>
          <a:p>
            <a:pPr>
              <a:spcBef>
                <a:spcPct val="20000"/>
              </a:spcBef>
            </a:pPr>
            <a:r>
              <a:rPr lang="cs-CZ" sz="2000" dirty="0"/>
              <a:t>15. CO</a:t>
            </a:r>
            <a:r>
              <a:rPr lang="cs-CZ" sz="2000" baseline="-25000" dirty="0"/>
              <a:t>2</a:t>
            </a:r>
            <a:r>
              <a:rPr lang="cs-CZ" sz="2000" dirty="0"/>
              <a:t> + H</a:t>
            </a:r>
            <a:r>
              <a:rPr lang="cs-CZ" sz="2000" baseline="-25000" dirty="0"/>
              <a:t>2</a:t>
            </a:r>
            <a:r>
              <a:rPr lang="cs-CZ" sz="2000" dirty="0"/>
              <a:t>O</a:t>
            </a:r>
          </a:p>
          <a:p>
            <a:pPr>
              <a:spcBef>
                <a:spcPct val="20000"/>
              </a:spcBef>
            </a:pPr>
            <a:endParaRPr lang="cs-CZ" sz="2000" dirty="0">
              <a:latin typeface="Sylfaen" pitchFamily="18" charset="0"/>
            </a:endParaRPr>
          </a:p>
        </p:txBody>
      </p:sp>
      <p:sp>
        <p:nvSpPr>
          <p:cNvPr id="6" name="Obdélník 5"/>
          <p:cNvSpPr/>
          <p:nvPr/>
        </p:nvSpPr>
        <p:spPr>
          <a:xfrm>
            <a:off x="1510266" y="1"/>
            <a:ext cx="9144000" cy="461665"/>
          </a:xfrm>
          <a:prstGeom prst="rect">
            <a:avLst/>
          </a:prstGeom>
          <a:solidFill>
            <a:schemeClr val="bg1">
              <a:lumMod val="95000"/>
            </a:schemeClr>
          </a:solidFill>
        </p:spPr>
        <p:txBody>
          <a:bodyPr wrap="square">
            <a:spAutoFit/>
          </a:bodyPr>
          <a:lstStyle/>
          <a:p>
            <a:pPr algn="ctr"/>
            <a:r>
              <a:rPr lang="cs-CZ" altLang="cs-CZ" sz="2400" b="1" dirty="0"/>
              <a:t>Primární OZE v ČR</a:t>
            </a:r>
            <a:endParaRPr lang="cs-CZ" dirty="0"/>
          </a:p>
        </p:txBody>
      </p:sp>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6258" y="3942"/>
            <a:ext cx="8731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délník 4">
            <a:extLst>
              <a:ext uri="{FF2B5EF4-FFF2-40B4-BE49-F238E27FC236}">
                <a16:creationId xmlns:a16="http://schemas.microsoft.com/office/drawing/2014/main" id="{53419BE4-6EE6-6FAC-187B-43443C0B8748}"/>
              </a:ext>
            </a:extLst>
          </p:cNvPr>
          <p:cNvSpPr/>
          <p:nvPr/>
        </p:nvSpPr>
        <p:spPr>
          <a:xfrm>
            <a:off x="1631504" y="1772816"/>
            <a:ext cx="8689320" cy="711304"/>
          </a:xfrm>
          <a:prstGeom prst="rect">
            <a:avLst/>
          </a:prstGeom>
          <a:solidFill>
            <a:schemeClr val="accent3">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BIOPALIVA PRVÍ GENERACE         </a:t>
            </a:r>
          </a:p>
          <a:p>
            <a:pPr algn="ctr"/>
            <a:r>
              <a:rPr lang="cs-CZ" dirty="0">
                <a:solidFill>
                  <a:schemeClr val="tx1"/>
                </a:solidFill>
              </a:rPr>
              <a:t>                                                                                                         (B1G)</a:t>
            </a:r>
          </a:p>
        </p:txBody>
      </p:sp>
      <p:sp>
        <p:nvSpPr>
          <p:cNvPr id="7" name="Obdélník 6">
            <a:extLst>
              <a:ext uri="{FF2B5EF4-FFF2-40B4-BE49-F238E27FC236}">
                <a16:creationId xmlns:a16="http://schemas.microsoft.com/office/drawing/2014/main" id="{C66E778E-8611-F301-4786-108AFD8FEF97}"/>
              </a:ext>
            </a:extLst>
          </p:cNvPr>
          <p:cNvSpPr/>
          <p:nvPr/>
        </p:nvSpPr>
        <p:spPr>
          <a:xfrm>
            <a:off x="1631504" y="2484120"/>
            <a:ext cx="8689320" cy="1424940"/>
          </a:xfrm>
          <a:prstGeom prst="rect">
            <a:avLst/>
          </a:prstGeom>
          <a:solidFill>
            <a:schemeClr val="accent3">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solidFill>
                  <a:schemeClr val="tx1"/>
                </a:solidFill>
              </a:rPr>
              <a:t>                                                                                                             BIOPALIVA DRUHÉ GENERACE         </a:t>
            </a:r>
          </a:p>
          <a:p>
            <a:pPr algn="ctr"/>
            <a:r>
              <a:rPr lang="cs-CZ" dirty="0">
                <a:solidFill>
                  <a:schemeClr val="tx1"/>
                </a:solidFill>
              </a:rPr>
              <a:t>                                                                                                         (B2G)</a:t>
            </a:r>
          </a:p>
        </p:txBody>
      </p:sp>
    </p:spTree>
    <p:extLst>
      <p:ext uri="{BB962C8B-B14F-4D97-AF65-F5344CB8AC3E}">
        <p14:creationId xmlns:p14="http://schemas.microsoft.com/office/powerpoint/2010/main" val="197091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ulka 17"/>
          <p:cNvGraphicFramePr>
            <a:graphicFrameLocks noGrp="1"/>
          </p:cNvGraphicFramePr>
          <p:nvPr>
            <p:extLst>
              <p:ext uri="{D42A27DB-BD31-4B8C-83A1-F6EECF244321}">
                <p14:modId xmlns:p14="http://schemas.microsoft.com/office/powerpoint/2010/main" val="1105682765"/>
              </p:ext>
            </p:extLst>
          </p:nvPr>
        </p:nvGraphicFramePr>
        <p:xfrm>
          <a:off x="1730861" y="860511"/>
          <a:ext cx="8425184" cy="4971613"/>
        </p:xfrm>
        <a:graphic>
          <a:graphicData uri="http://schemas.openxmlformats.org/drawingml/2006/table">
            <a:tbl>
              <a:tblPr>
                <a:tableStyleId>{5C22544A-7EE6-4342-B048-85BDC9FD1C3A}</a:tableStyleId>
              </a:tblPr>
              <a:tblGrid>
                <a:gridCol w="8425184">
                  <a:extLst>
                    <a:ext uri="{9D8B030D-6E8A-4147-A177-3AD203B41FA5}">
                      <a16:colId xmlns:a16="http://schemas.microsoft.com/office/drawing/2014/main" val="20000"/>
                    </a:ext>
                  </a:extLst>
                </a:gridCol>
              </a:tblGrid>
              <a:tr h="544061">
                <a:tc>
                  <a:txBody>
                    <a:bodyPr/>
                    <a:lstStyle/>
                    <a:p>
                      <a:pPr algn="l" rtl="0" fontAlgn="ctr"/>
                      <a:r>
                        <a:rPr lang="cs-CZ" sz="2000" b="0" u="none" strike="noStrike" noProof="0" dirty="0">
                          <a:effectLst/>
                        </a:rPr>
                        <a:t> </a:t>
                      </a:r>
                      <a:r>
                        <a:rPr lang="en-US" sz="2000" b="0" u="none" strike="noStrike" noProof="0" dirty="0">
                          <a:effectLst/>
                        </a:rPr>
                        <a:t>LCA </a:t>
                      </a:r>
                      <a:r>
                        <a:rPr lang="en-US" sz="2000" b="0" u="none" strike="noStrike" baseline="0" noProof="0" dirty="0">
                          <a:effectLst/>
                        </a:rPr>
                        <a:t>     </a:t>
                      </a:r>
                      <a:r>
                        <a:rPr lang="en-US" sz="2000" b="0" u="none" strike="noStrike" noProof="0" dirty="0">
                          <a:effectLst/>
                        </a:rPr>
                        <a:t>    Life-Cycle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0"/>
                  </a:ext>
                </a:extLst>
              </a:tr>
              <a:tr h="544061">
                <a:tc>
                  <a:txBody>
                    <a:bodyPr/>
                    <a:lstStyle/>
                    <a:p>
                      <a:pPr algn="l" rtl="0" fontAlgn="ctr"/>
                      <a:r>
                        <a:rPr lang="cs-CZ" sz="2000" b="0" u="none" strike="noStrike" noProof="0" dirty="0">
                          <a:effectLst/>
                        </a:rPr>
                        <a:t> </a:t>
                      </a:r>
                      <a:r>
                        <a:rPr lang="en-US" sz="2000" b="0" u="none" strike="noStrike" noProof="0" dirty="0" err="1">
                          <a:effectLst/>
                        </a:rPr>
                        <a:t>iLUC</a:t>
                      </a:r>
                      <a:r>
                        <a:rPr lang="en-US" sz="2000" b="0" u="none" strike="noStrike" noProof="0" dirty="0">
                          <a:effectLst/>
                        </a:rPr>
                        <a:t>  </a:t>
                      </a:r>
                      <a:r>
                        <a:rPr lang="en-US" sz="2000" b="0" u="none" strike="noStrike" baseline="0" noProof="0" dirty="0">
                          <a:effectLst/>
                        </a:rPr>
                        <a:t>     </a:t>
                      </a:r>
                      <a:r>
                        <a:rPr lang="en-US" sz="2000" b="0" u="none" strike="noStrike" noProof="0" dirty="0">
                          <a:effectLst/>
                        </a:rPr>
                        <a:t>  Indirect land use changes </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1"/>
                  </a:ext>
                </a:extLst>
              </a:tr>
              <a:tr h="544061">
                <a:tc>
                  <a:txBody>
                    <a:bodyPr/>
                    <a:lstStyle/>
                    <a:p>
                      <a:pPr algn="l" rtl="0" fontAlgn="ctr"/>
                      <a:r>
                        <a:rPr lang="cs-CZ" sz="2000" b="0" u="none" strike="noStrike" noProof="0" dirty="0">
                          <a:effectLst/>
                        </a:rPr>
                        <a:t> </a:t>
                      </a:r>
                      <a:r>
                        <a:rPr lang="en-US" sz="2000" b="0" u="none" strike="noStrike" noProof="0" dirty="0">
                          <a:effectLst/>
                        </a:rPr>
                        <a:t>GLADA</a:t>
                      </a:r>
                      <a:r>
                        <a:rPr lang="en-US" sz="2000" b="0" u="none" strike="noStrike" baseline="0" noProof="0" dirty="0">
                          <a:effectLst/>
                        </a:rPr>
                        <a:t> </a:t>
                      </a:r>
                      <a:r>
                        <a:rPr lang="en-US" sz="2000" b="0" u="none" strike="noStrike" noProof="0" dirty="0">
                          <a:effectLst/>
                        </a:rPr>
                        <a:t>    Land Degradation</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2"/>
                  </a:ext>
                </a:extLst>
              </a:tr>
              <a:tr h="544061">
                <a:tc>
                  <a:txBody>
                    <a:bodyPr/>
                    <a:lstStyle/>
                    <a:p>
                      <a:pPr algn="l" rtl="0" fontAlgn="ctr"/>
                      <a:r>
                        <a:rPr lang="cs-CZ" sz="2000" b="0" u="none" strike="noStrike" noProof="0" dirty="0">
                          <a:effectLst/>
                        </a:rPr>
                        <a:t> </a:t>
                      </a:r>
                      <a:r>
                        <a:rPr lang="en-US" sz="2000" b="0" u="none" strike="noStrike" noProof="0" dirty="0">
                          <a:effectLst/>
                        </a:rPr>
                        <a:t>EIA </a:t>
                      </a:r>
                      <a:r>
                        <a:rPr lang="en-US" sz="2000" b="0" u="none" strike="noStrike" baseline="0" noProof="0" dirty="0">
                          <a:effectLst/>
                        </a:rPr>
                        <a:t>   </a:t>
                      </a:r>
                      <a:r>
                        <a:rPr lang="en-US" sz="2000" b="0" u="none" strike="noStrike" noProof="0" dirty="0">
                          <a:effectLst/>
                        </a:rPr>
                        <a:t>       Environmental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3"/>
                  </a:ext>
                </a:extLst>
              </a:tr>
              <a:tr h="544061">
                <a:tc>
                  <a:txBody>
                    <a:bodyPr/>
                    <a:lstStyle/>
                    <a:p>
                      <a:pPr algn="l" rtl="0" fontAlgn="ctr"/>
                      <a:r>
                        <a:rPr lang="cs-CZ" sz="2000" b="0" u="none" strike="noStrike" noProof="0" dirty="0">
                          <a:effectLst/>
                        </a:rPr>
                        <a:t> </a:t>
                      </a:r>
                      <a:r>
                        <a:rPr lang="en-US" sz="2000" b="0" u="none" strike="noStrike" noProof="0" dirty="0">
                          <a:effectLst/>
                        </a:rPr>
                        <a:t>SIA </a:t>
                      </a:r>
                      <a:r>
                        <a:rPr lang="en-US" sz="2000" b="0" u="none" strike="noStrike" baseline="0" noProof="0" dirty="0">
                          <a:effectLst/>
                        </a:rPr>
                        <a:t>    </a:t>
                      </a:r>
                      <a:r>
                        <a:rPr lang="en-US" sz="2000" b="0" u="none" strike="noStrike" noProof="0" dirty="0">
                          <a:effectLst/>
                        </a:rPr>
                        <a:t>      Social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4"/>
                  </a:ext>
                </a:extLst>
              </a:tr>
              <a:tr h="544061">
                <a:tc>
                  <a:txBody>
                    <a:bodyPr/>
                    <a:lstStyle/>
                    <a:p>
                      <a:pPr algn="l" rtl="0" fontAlgn="ctr"/>
                      <a:r>
                        <a:rPr lang="cs-CZ" sz="2000" b="0" u="none" strike="noStrike" noProof="0" dirty="0">
                          <a:effectLst/>
                        </a:rPr>
                        <a:t> </a:t>
                      </a:r>
                      <a:r>
                        <a:rPr lang="en-US" sz="2000" b="0" u="none" strike="noStrike" noProof="0" dirty="0">
                          <a:effectLst/>
                        </a:rPr>
                        <a:t>SEIA</a:t>
                      </a:r>
                      <a:r>
                        <a:rPr lang="en-US" sz="2000" b="0" u="none" strike="noStrike" baseline="0" noProof="0" dirty="0">
                          <a:effectLst/>
                        </a:rPr>
                        <a:t>   </a:t>
                      </a:r>
                      <a:r>
                        <a:rPr lang="en-US" sz="2000" b="0" u="none" strike="noStrike" noProof="0" dirty="0">
                          <a:effectLst/>
                        </a:rPr>
                        <a:t>      Socio-Economic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5"/>
                  </a:ext>
                </a:extLst>
              </a:tr>
              <a:tr h="544061">
                <a:tc>
                  <a:txBody>
                    <a:bodyPr/>
                    <a:lstStyle/>
                    <a:p>
                      <a:pPr algn="l" rtl="0" fontAlgn="ctr"/>
                      <a:r>
                        <a:rPr lang="cs-CZ" sz="2000" b="0" u="none" strike="noStrike" noProof="0" dirty="0">
                          <a:effectLst/>
                        </a:rPr>
                        <a:t> </a:t>
                      </a:r>
                      <a:r>
                        <a:rPr lang="en-US" sz="2000" b="0" u="none" strike="noStrike" noProof="0" dirty="0">
                          <a:effectLst/>
                        </a:rPr>
                        <a:t>BIODIVERSIT</a:t>
                      </a:r>
                      <a:r>
                        <a:rPr lang="cs-CZ" sz="2000" b="0" u="none" strike="noStrike" noProof="0" dirty="0">
                          <a:effectLst/>
                        </a:rPr>
                        <a:t>A </a:t>
                      </a:r>
                    </a:p>
                    <a:p>
                      <a:pPr algn="l" rtl="0" fontAlgn="ctr"/>
                      <a:r>
                        <a:rPr lang="cs-CZ" sz="2000" b="0" u="none" strike="noStrike" noProof="0" dirty="0">
                          <a:effectLst/>
                        </a:rPr>
                        <a:t> PRŮNIK S RETĚZCEM POTRAVIN A KRMIV  </a:t>
                      </a:r>
                      <a:r>
                        <a:rPr lang="cs-CZ" sz="1200" b="0" u="none" strike="noStrike" noProof="0" dirty="0">
                          <a:effectLst/>
                        </a:rPr>
                        <a:t>(FOOD-FEED OVERLAP)</a:t>
                      </a:r>
                    </a:p>
                  </a:txBody>
                  <a:tcPr marL="9525" marR="9525" marT="9525" marB="0" anchor="ctr">
                    <a:solidFill>
                      <a:schemeClr val="bg1">
                        <a:lumMod val="85000"/>
                      </a:schemeClr>
                    </a:solidFill>
                  </a:tcPr>
                </a:tc>
                <a:extLst>
                  <a:ext uri="{0D108BD9-81ED-4DB2-BD59-A6C34878D82A}">
                    <a16:rowId xmlns:a16="http://schemas.microsoft.com/office/drawing/2014/main" val="10006"/>
                  </a:ext>
                </a:extLst>
              </a:tr>
              <a:tr h="544061">
                <a:tc>
                  <a:txBody>
                    <a:bodyPr/>
                    <a:lstStyle/>
                    <a:p>
                      <a:pPr algn="l" rtl="0" fontAlgn="ctr"/>
                      <a:r>
                        <a:rPr lang="cs-CZ" sz="2000" b="0" u="none" strike="noStrike" noProof="0" dirty="0">
                          <a:effectLst/>
                        </a:rPr>
                        <a:t> ZTRÁTA ORGANIKY V PŮDĚ   </a:t>
                      </a:r>
                      <a:r>
                        <a:rPr lang="cs-CZ" sz="1400" b="0" u="none" strike="noStrike" noProof="0" dirty="0">
                          <a:effectLst/>
                        </a:rPr>
                        <a:t>(SOC – SOIL ORGANIC CARBON)</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7"/>
                  </a:ext>
                </a:extLst>
              </a:tr>
              <a:tr h="544061">
                <a:tc>
                  <a:txBody>
                    <a:bodyPr/>
                    <a:lstStyle/>
                    <a:p>
                      <a:pPr algn="l" rtl="0" fontAlgn="ctr"/>
                      <a:r>
                        <a:rPr lang="cs-CZ" sz="2000" b="0" u="none" strike="noStrike" noProof="0" dirty="0">
                          <a:effectLst/>
                        </a:rPr>
                        <a:t> NOVÝ PŘÍSTUP k VYUŽITÍ BIOMASY  </a:t>
                      </a:r>
                      <a:r>
                        <a:rPr lang="cs-CZ" sz="1400" b="0" u="none" strike="noStrike" noProof="0" dirty="0">
                          <a:effectLst/>
                        </a:rPr>
                        <a:t>(BIO BASED INDUSTRY)</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8"/>
                  </a:ext>
                </a:extLst>
              </a:tr>
            </a:tbl>
          </a:graphicData>
        </a:graphic>
      </p:graphicFrame>
      <p:sp>
        <p:nvSpPr>
          <p:cNvPr id="11" name="Šrafovaná šipka doprava 10"/>
          <p:cNvSpPr/>
          <p:nvPr/>
        </p:nvSpPr>
        <p:spPr>
          <a:xfrm>
            <a:off x="8001000" y="4712525"/>
            <a:ext cx="2412685" cy="706388"/>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noProof="1"/>
              <a:t>Ztráta organického uhlíku </a:t>
            </a:r>
          </a:p>
        </p:txBody>
      </p:sp>
      <p:sp>
        <p:nvSpPr>
          <p:cNvPr id="12" name="Nadpis 1">
            <a:extLst>
              <a:ext uri="{FF2B5EF4-FFF2-40B4-BE49-F238E27FC236}">
                <a16:creationId xmlns:a16="http://schemas.microsoft.com/office/drawing/2014/main" id="{E0C4737E-0DCE-A213-F484-F6E2053C62CE}"/>
              </a:ext>
            </a:extLst>
          </p:cNvPr>
          <p:cNvSpPr txBox="1">
            <a:spLocks/>
          </p:cNvSpPr>
          <p:nvPr/>
        </p:nvSpPr>
        <p:spPr>
          <a:xfrm>
            <a:off x="1491073" y="-907"/>
            <a:ext cx="9176927" cy="692696"/>
          </a:xfrm>
          <a:prstGeom prst="rect">
            <a:avLst/>
          </a:prstGeom>
          <a:solidFill>
            <a:schemeClr val="accent3">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2800" dirty="0">
                <a:solidFill>
                  <a:schemeClr val="bg1"/>
                </a:solidFill>
              </a:rPr>
              <a:t>KONFLIKTY vstupní suroviny pro</a:t>
            </a:r>
            <a:r>
              <a:rPr lang="en-US" sz="2800" dirty="0">
                <a:solidFill>
                  <a:schemeClr val="bg1"/>
                </a:solidFill>
              </a:rPr>
              <a:t> </a:t>
            </a:r>
            <a:r>
              <a:rPr lang="cs-CZ" sz="2800" dirty="0">
                <a:solidFill>
                  <a:schemeClr val="bg1"/>
                </a:solidFill>
              </a:rPr>
              <a:t>B1G a </a:t>
            </a:r>
            <a:r>
              <a:rPr lang="en-US" sz="2800" b="1" dirty="0">
                <a:solidFill>
                  <a:schemeClr val="bg1"/>
                </a:solidFill>
              </a:rPr>
              <a:t>B</a:t>
            </a:r>
            <a:r>
              <a:rPr lang="cs-CZ" sz="2800" b="1" dirty="0">
                <a:solidFill>
                  <a:schemeClr val="bg1"/>
                </a:solidFill>
              </a:rPr>
              <a:t>2</a:t>
            </a:r>
            <a:r>
              <a:rPr lang="en-US" sz="2800" b="1" dirty="0">
                <a:solidFill>
                  <a:schemeClr val="bg1"/>
                </a:solidFill>
              </a:rPr>
              <a:t>G</a:t>
            </a:r>
            <a:r>
              <a:rPr lang="en-US" sz="2800" dirty="0">
                <a:solidFill>
                  <a:schemeClr val="bg1"/>
                </a:solidFill>
              </a:rPr>
              <a:t> </a:t>
            </a:r>
          </a:p>
        </p:txBody>
      </p:sp>
      <p:pic>
        <p:nvPicPr>
          <p:cNvPr id="5" name="Obrázek 4">
            <a:extLst>
              <a:ext uri="{FF2B5EF4-FFF2-40B4-BE49-F238E27FC236}">
                <a16:creationId xmlns:a16="http://schemas.microsoft.com/office/drawing/2014/main" id="{203156BB-B530-88FC-9691-2DA5B6799CE2}"/>
              </a:ext>
            </a:extLst>
          </p:cNvPr>
          <p:cNvPicPr>
            <a:picLocks noChangeAspect="1"/>
          </p:cNvPicPr>
          <p:nvPr/>
        </p:nvPicPr>
        <p:blipFill>
          <a:blip r:embed="rId3"/>
          <a:stretch>
            <a:fillRect/>
          </a:stretch>
        </p:blipFill>
        <p:spPr>
          <a:xfrm>
            <a:off x="7709747" y="4140200"/>
            <a:ext cx="1270756" cy="572325"/>
          </a:xfrm>
          <a:prstGeom prst="rect">
            <a:avLst/>
          </a:prstGeom>
        </p:spPr>
      </p:pic>
      <p:sp>
        <p:nvSpPr>
          <p:cNvPr id="14" name="Obdélník 13">
            <a:extLst>
              <a:ext uri="{FF2B5EF4-FFF2-40B4-BE49-F238E27FC236}">
                <a16:creationId xmlns:a16="http://schemas.microsoft.com/office/drawing/2014/main" id="{AE0DD194-2668-992C-E932-667F5260DE52}"/>
              </a:ext>
            </a:extLst>
          </p:cNvPr>
          <p:cNvSpPr/>
          <p:nvPr/>
        </p:nvSpPr>
        <p:spPr>
          <a:xfrm>
            <a:off x="1726689" y="815757"/>
            <a:ext cx="8429356" cy="38967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dirty="0"/>
              <a:t>Konflikty které zastavují extenzivní rozvoj B1G</a:t>
            </a:r>
            <a:endParaRPr lang="en-US" sz="2800" dirty="0"/>
          </a:p>
        </p:txBody>
      </p:sp>
    </p:spTree>
    <p:extLst>
      <p:ext uri="{BB962C8B-B14F-4D97-AF65-F5344CB8AC3E}">
        <p14:creationId xmlns:p14="http://schemas.microsoft.com/office/powerpoint/2010/main" val="193375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225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délník 11"/>
          <p:cNvSpPr/>
          <p:nvPr/>
        </p:nvSpPr>
        <p:spPr>
          <a:xfrm>
            <a:off x="1510266" y="0"/>
            <a:ext cx="9144000" cy="369332"/>
          </a:xfrm>
          <a:prstGeom prst="rect">
            <a:avLst/>
          </a:prstGeom>
          <a:solidFill>
            <a:schemeClr val="bg1">
              <a:lumMod val="95000"/>
            </a:schemeClr>
          </a:solidFill>
        </p:spPr>
        <p:txBody>
          <a:bodyPr wrap="square">
            <a:spAutoFit/>
          </a:bodyPr>
          <a:lstStyle/>
          <a:p>
            <a:r>
              <a:rPr lang="cs-CZ" altLang="cs-CZ" b="1" dirty="0"/>
              <a:t>1. </a:t>
            </a:r>
            <a:r>
              <a:rPr lang="en-US" altLang="cs-CZ" b="1" dirty="0"/>
              <a:t>FUNDAMENTAL</a:t>
            </a:r>
            <a:r>
              <a:rPr lang="cs-CZ" altLang="cs-CZ" b="1" dirty="0"/>
              <a:t>NÍ BARIÉRA  </a:t>
            </a:r>
            <a:r>
              <a:rPr lang="cs-CZ" altLang="cs-CZ" sz="1400" b="1" dirty="0"/>
              <a:t>Ztráta organického uhlíku v půdě  – SOIL ORGANIC CARBON LOSS </a:t>
            </a:r>
            <a:r>
              <a:rPr lang="en-US" altLang="cs-CZ" sz="1400" b="1" dirty="0"/>
              <a:t>   </a:t>
            </a:r>
            <a:endParaRPr lang="en-US" sz="1400" dirty="0"/>
          </a:p>
        </p:txBody>
      </p:sp>
      <p:pic>
        <p:nvPicPr>
          <p:cNvPr id="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308" y="-1860"/>
            <a:ext cx="716958" cy="39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Proposed model for soil organic carbon (SOC) cycling showing root carbon (C) inputs as the primary source of both SOC and dissolved organic C (DOC) in most ecosystems. Root-derived C is shown undergoing multiple stages of microbial processing, protection, and release into the DOC pool as it is transported vertically down the soil profile. Unlike shoot C inputs—which are often mineralized in the litter layer or undergo partial oxidation via microbial extracellular enzymes—most root C inputs will undergo microbial assimilation, biosynthesis, and turnover prior to SOC incorporation. Microbial processing increases the solubility and potential for protection of organic C compounds, which are&#10;protected primarily through abiotic mechanisms involving physical protection within soil micro- and macro-aggregates (upper right inset) and mineral sorption of DOC compounds. Microbial activities, and thus SOC decomposition, can be stimulated by multiple mechanisms, and the protection of SOC can be counteracted by physical or biochemical mechanisms, such as by certain root exudates fostering the release&#10;of organic C compounds from protective mineral associations (lower left inset). Soil fauna (e.g., detritivores) are represented by earthworms, which contribute to bioturbation. Respired C is shown for the whole soil (in relative amounts), as well as for individual processes. Differences in microbial communities between the litter layer, rhizosphere (i.e., the portion of soil in the immediate vicinity of roots), bulk soil, and with&#10;depth are indicated by color. Within the circles illustrating DOC cycling, thicker lines indicate more rapid rates. The size of the ends of wedges represents a relative increase or decrease. Controls on the processes shown include temperature, moisture, the flora and fauna present, and other ecosystem and soil properties&#10;(e.g., parent materials, texture, mineralogy, and p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2" y="620689"/>
            <a:ext cx="4705616" cy="5796211"/>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p:cNvSpPr/>
          <p:nvPr/>
        </p:nvSpPr>
        <p:spPr>
          <a:xfrm>
            <a:off x="3245700" y="6627168"/>
            <a:ext cx="7425064" cy="215444"/>
          </a:xfrm>
          <a:prstGeom prst="rect">
            <a:avLst/>
          </a:prstGeom>
        </p:spPr>
        <p:txBody>
          <a:bodyPr wrap="square">
            <a:spAutoFit/>
          </a:bodyPr>
          <a:lstStyle/>
          <a:p>
            <a:r>
              <a:rPr lang="cs-CZ" sz="800" dirty="0">
                <a:hlinkClick r:id="rId5"/>
              </a:rPr>
              <a:t>https://www.researchgate.net/figure/Proposed-model-for-soil-organic-carbon-SOC-cycling-showing-root-carbon-C-inputs-as_fig1_332318874</a:t>
            </a:r>
            <a:r>
              <a:rPr lang="cs-CZ" sz="800" dirty="0"/>
              <a:t> </a:t>
            </a:r>
          </a:p>
        </p:txBody>
      </p:sp>
      <p:sp>
        <p:nvSpPr>
          <p:cNvPr id="4" name="Šipka doprava se zářezem 3"/>
          <p:cNvSpPr/>
          <p:nvPr/>
        </p:nvSpPr>
        <p:spPr>
          <a:xfrm>
            <a:off x="6357425" y="2861433"/>
            <a:ext cx="406952" cy="288032"/>
          </a:xfrm>
          <a:prstGeom prst="notch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Nadpis 1">
            <a:extLst>
              <a:ext uri="{FF2B5EF4-FFF2-40B4-BE49-F238E27FC236}">
                <a16:creationId xmlns:a16="http://schemas.microsoft.com/office/drawing/2014/main" id="{04DB0C55-0D7F-6A6A-0754-3D73E0845A2B}"/>
              </a:ext>
            </a:extLst>
          </p:cNvPr>
          <p:cNvSpPr txBox="1">
            <a:spLocks/>
          </p:cNvSpPr>
          <p:nvPr/>
        </p:nvSpPr>
        <p:spPr>
          <a:xfrm>
            <a:off x="6764377" y="2749612"/>
            <a:ext cx="3768194" cy="554506"/>
          </a:xfrm>
          <a:prstGeom prst="rect">
            <a:avLst/>
          </a:prstGeom>
          <a:solidFill>
            <a:schemeClr val="accent2">
              <a:lumMod val="20000"/>
              <a:lumOff val="8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s-CZ" altLang="cs-CZ" sz="1200" dirty="0"/>
              <a:t>Vrstva organických zbytků – velmi důležitá pro</a:t>
            </a:r>
          </a:p>
          <a:p>
            <a:r>
              <a:rPr lang="en-US" altLang="cs-CZ" sz="1200" dirty="0"/>
              <a:t> </a:t>
            </a:r>
            <a:r>
              <a:rPr lang="en-US" altLang="cs-CZ" sz="1200" b="1" dirty="0"/>
              <a:t>transmit organic</a:t>
            </a:r>
            <a:r>
              <a:rPr lang="cs-CZ" altLang="cs-CZ" sz="1200" b="1" dirty="0" err="1"/>
              <a:t>kého</a:t>
            </a:r>
            <a:r>
              <a:rPr lang="cs-CZ" altLang="cs-CZ" sz="1200" b="1" dirty="0"/>
              <a:t> uhlíku do půdy  </a:t>
            </a:r>
            <a:endParaRPr lang="en-US" altLang="cs-CZ" sz="1200" b="1" dirty="0"/>
          </a:p>
        </p:txBody>
      </p:sp>
      <p:pic>
        <p:nvPicPr>
          <p:cNvPr id="10" name="Obrázek 9">
            <a:extLst>
              <a:ext uri="{FF2B5EF4-FFF2-40B4-BE49-F238E27FC236}">
                <a16:creationId xmlns:a16="http://schemas.microsoft.com/office/drawing/2014/main" id="{D7AF7C96-2E8B-DD1C-8B0C-B8EDAF1F7BC5}"/>
              </a:ext>
            </a:extLst>
          </p:cNvPr>
          <p:cNvPicPr>
            <a:picLocks noChangeAspect="1"/>
          </p:cNvPicPr>
          <p:nvPr/>
        </p:nvPicPr>
        <p:blipFill>
          <a:blip r:embed="rId6"/>
          <a:stretch>
            <a:fillRect/>
          </a:stretch>
        </p:blipFill>
        <p:spPr>
          <a:xfrm>
            <a:off x="6694695" y="3408227"/>
            <a:ext cx="3860885" cy="3113257"/>
          </a:xfrm>
          <a:prstGeom prst="rect">
            <a:avLst/>
          </a:prstGeom>
        </p:spPr>
      </p:pic>
      <p:sp>
        <p:nvSpPr>
          <p:cNvPr id="15" name="Nadpis 1">
            <a:extLst>
              <a:ext uri="{FF2B5EF4-FFF2-40B4-BE49-F238E27FC236}">
                <a16:creationId xmlns:a16="http://schemas.microsoft.com/office/drawing/2014/main" id="{A4E06A5B-3927-EEED-11F9-6A23FC9BE475}"/>
              </a:ext>
            </a:extLst>
          </p:cNvPr>
          <p:cNvSpPr txBox="1">
            <a:spLocks/>
          </p:cNvSpPr>
          <p:nvPr/>
        </p:nvSpPr>
        <p:spPr>
          <a:xfrm>
            <a:off x="6694695" y="3368885"/>
            <a:ext cx="3860885" cy="3152598"/>
          </a:xfrm>
          <a:prstGeom prst="rect">
            <a:avLst/>
          </a:prstGeom>
          <a:solidFill>
            <a:schemeClr val="accent4">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altLang="cs-CZ" sz="1600" b="1" dirty="0"/>
              <a:t>       MZE - Certifikovaná metodologie</a:t>
            </a:r>
            <a:endParaRPr lang="cs-CZ" altLang="cs-CZ" sz="1600" dirty="0"/>
          </a:p>
          <a:p>
            <a:pPr algn="l"/>
            <a:endParaRPr lang="cs-CZ" altLang="cs-CZ" sz="900" dirty="0"/>
          </a:p>
          <a:p>
            <a:pPr algn="l"/>
            <a:r>
              <a:rPr lang="cs-CZ" altLang="cs-CZ" sz="1600" dirty="0">
                <a:solidFill>
                  <a:srgbClr val="FF0000"/>
                </a:solidFill>
              </a:rPr>
              <a:t>   </a:t>
            </a:r>
            <a:r>
              <a:rPr lang="cs-CZ" altLang="cs-CZ" sz="1600" b="1" dirty="0">
                <a:solidFill>
                  <a:srgbClr val="FF0000"/>
                </a:solidFill>
              </a:rPr>
              <a:t>Priority nakládání s vedlejší plodinou</a:t>
            </a:r>
          </a:p>
          <a:p>
            <a:pPr algn="l"/>
            <a:r>
              <a:rPr lang="cs-CZ" altLang="cs-CZ" sz="1600" dirty="0"/>
              <a:t>               </a:t>
            </a:r>
            <a:r>
              <a:rPr lang="cs-CZ" altLang="cs-CZ" sz="1600" b="1" u="sng" dirty="0"/>
              <a:t>OBILNÍ SLÁMOU</a:t>
            </a:r>
          </a:p>
          <a:p>
            <a:pPr algn="l"/>
            <a:endParaRPr lang="en-US" altLang="cs-CZ" sz="1600" b="1" u="sng" dirty="0"/>
          </a:p>
          <a:p>
            <a:pPr algn="l"/>
            <a:r>
              <a:rPr lang="cs-CZ" altLang="cs-CZ" sz="1400" dirty="0">
                <a:solidFill>
                  <a:srgbClr val="FF0000"/>
                </a:solidFill>
              </a:rPr>
              <a:t>       </a:t>
            </a:r>
            <a:r>
              <a:rPr lang="cs-CZ" altLang="cs-CZ" sz="1400" dirty="0"/>
              <a:t>1. Návratu uhlíku do půdy (SOC)  </a:t>
            </a:r>
            <a:r>
              <a:rPr lang="cs-CZ" altLang="cs-CZ" sz="1400" dirty="0">
                <a:hlinkClick r:id="rId7">
                  <a:extLst>
                    <a:ext uri="{A12FA001-AC4F-418D-AE19-62706E023703}">
                      <ahyp:hlinkClr xmlns:ahyp="http://schemas.microsoft.com/office/drawing/2018/hyperlinkcolor" val="tx"/>
                    </a:ext>
                  </a:extLst>
                </a:hlinkClick>
              </a:rPr>
              <a:t>C:N 24:1</a:t>
            </a:r>
            <a:endParaRPr lang="cs-CZ" altLang="cs-CZ" sz="1400" dirty="0"/>
          </a:p>
          <a:p>
            <a:pPr algn="l"/>
            <a:r>
              <a:rPr lang="cs-CZ" altLang="cs-CZ" sz="1400" dirty="0"/>
              <a:t>       2. Podestýlka, krmiva</a:t>
            </a:r>
          </a:p>
          <a:p>
            <a:pPr algn="l"/>
            <a:r>
              <a:rPr lang="cs-CZ" altLang="cs-CZ" sz="1400" dirty="0"/>
              <a:t>       3. Využití chemikálie, materiálové využití</a:t>
            </a:r>
          </a:p>
          <a:p>
            <a:pPr algn="l"/>
            <a:r>
              <a:rPr lang="cs-CZ" altLang="cs-CZ" sz="1400" dirty="0"/>
              <a:t>       4. Stávající technologie BPS, KVET</a:t>
            </a:r>
          </a:p>
          <a:p>
            <a:pPr algn="l"/>
            <a:r>
              <a:rPr lang="cs-CZ" altLang="cs-CZ" sz="1600" b="1" dirty="0"/>
              <a:t>      </a:t>
            </a:r>
            <a:r>
              <a:rPr lang="cs-CZ" altLang="cs-CZ" sz="1400" b="1" dirty="0"/>
              <a:t>5. Energetika, Biopaliva</a:t>
            </a:r>
            <a:r>
              <a:rPr lang="en-US" altLang="cs-CZ" sz="1400" b="1" dirty="0"/>
              <a:t> </a:t>
            </a:r>
            <a:endParaRPr lang="cs-CZ" altLang="cs-CZ" sz="1400" b="1" dirty="0"/>
          </a:p>
          <a:p>
            <a:pPr algn="l"/>
            <a:endParaRPr lang="en-US" altLang="cs-CZ" sz="1400" b="1" dirty="0">
              <a:solidFill>
                <a:srgbClr val="FF0000"/>
              </a:solidFill>
            </a:endParaRPr>
          </a:p>
          <a:p>
            <a:pPr algn="l"/>
            <a:r>
              <a:rPr lang="cs-CZ" altLang="cs-CZ" sz="1200" dirty="0"/>
              <a:t>Závěr metodologie: </a:t>
            </a:r>
          </a:p>
          <a:p>
            <a:pPr algn="l"/>
            <a:r>
              <a:rPr lang="cs-CZ" altLang="cs-CZ" sz="1200" dirty="0">
                <a:solidFill>
                  <a:srgbClr val="FF0000"/>
                </a:solidFill>
              </a:rPr>
              <a:t>Sláma je dostupná ve  velmi omezené až nedostatečné míře</a:t>
            </a:r>
            <a:endParaRPr lang="en-US" altLang="cs-CZ" sz="1200" dirty="0">
              <a:solidFill>
                <a:srgbClr val="FF0000"/>
              </a:solidFill>
            </a:endParaRPr>
          </a:p>
        </p:txBody>
      </p:sp>
      <p:sp>
        <p:nvSpPr>
          <p:cNvPr id="16" name="TextovéPole 15">
            <a:extLst>
              <a:ext uri="{FF2B5EF4-FFF2-40B4-BE49-F238E27FC236}">
                <a16:creationId xmlns:a16="http://schemas.microsoft.com/office/drawing/2014/main" id="{3548325C-03C7-7A64-7E14-E047766FB240}"/>
              </a:ext>
            </a:extLst>
          </p:cNvPr>
          <p:cNvSpPr txBox="1"/>
          <p:nvPr/>
        </p:nvSpPr>
        <p:spPr>
          <a:xfrm>
            <a:off x="3245204" y="6487875"/>
            <a:ext cx="5940152" cy="230832"/>
          </a:xfrm>
          <a:prstGeom prst="rect">
            <a:avLst/>
          </a:prstGeom>
          <a:noFill/>
        </p:spPr>
        <p:txBody>
          <a:bodyPr wrap="square">
            <a:spAutoFit/>
          </a:bodyPr>
          <a:lstStyle/>
          <a:p>
            <a:r>
              <a:rPr lang="cs-CZ" sz="900" dirty="0"/>
              <a:t>Jiří Jirout, Dana </a:t>
            </a:r>
            <a:r>
              <a:rPr lang="cs-CZ" sz="900" dirty="0" err="1"/>
              <a:t>Elhottová</a:t>
            </a:r>
            <a:r>
              <a:rPr lang="cs-CZ" sz="900" dirty="0"/>
              <a:t>, Miloslav Šimek - Ústav půdní biologie Biologického centra AV ČR, v. v. i. </a:t>
            </a:r>
          </a:p>
        </p:txBody>
      </p:sp>
    </p:spTree>
    <p:extLst>
      <p:ext uri="{BB962C8B-B14F-4D97-AF65-F5344CB8AC3E}">
        <p14:creationId xmlns:p14="http://schemas.microsoft.com/office/powerpoint/2010/main" val="10551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ulka 17"/>
          <p:cNvGraphicFramePr>
            <a:graphicFrameLocks noGrp="1"/>
          </p:cNvGraphicFramePr>
          <p:nvPr/>
        </p:nvGraphicFramePr>
        <p:xfrm>
          <a:off x="1730861" y="860511"/>
          <a:ext cx="8425184" cy="4971613"/>
        </p:xfrm>
        <a:graphic>
          <a:graphicData uri="http://schemas.openxmlformats.org/drawingml/2006/table">
            <a:tbl>
              <a:tblPr>
                <a:tableStyleId>{5C22544A-7EE6-4342-B048-85BDC9FD1C3A}</a:tableStyleId>
              </a:tblPr>
              <a:tblGrid>
                <a:gridCol w="8425184">
                  <a:extLst>
                    <a:ext uri="{9D8B030D-6E8A-4147-A177-3AD203B41FA5}">
                      <a16:colId xmlns:a16="http://schemas.microsoft.com/office/drawing/2014/main" val="20000"/>
                    </a:ext>
                  </a:extLst>
                </a:gridCol>
              </a:tblGrid>
              <a:tr h="544061">
                <a:tc>
                  <a:txBody>
                    <a:bodyPr/>
                    <a:lstStyle/>
                    <a:p>
                      <a:pPr algn="l" rtl="0" fontAlgn="ctr"/>
                      <a:r>
                        <a:rPr lang="cs-CZ" sz="2000" b="0" u="none" strike="noStrike" noProof="0" dirty="0">
                          <a:effectLst/>
                        </a:rPr>
                        <a:t> </a:t>
                      </a:r>
                      <a:r>
                        <a:rPr lang="en-US" sz="2000" b="0" u="none" strike="noStrike" noProof="0" dirty="0">
                          <a:effectLst/>
                        </a:rPr>
                        <a:t>LCA </a:t>
                      </a:r>
                      <a:r>
                        <a:rPr lang="en-US" sz="2000" b="0" u="none" strike="noStrike" baseline="0" noProof="0" dirty="0">
                          <a:effectLst/>
                        </a:rPr>
                        <a:t>     </a:t>
                      </a:r>
                      <a:r>
                        <a:rPr lang="en-US" sz="2000" b="0" u="none" strike="noStrike" noProof="0" dirty="0">
                          <a:effectLst/>
                        </a:rPr>
                        <a:t>    Life-Cycle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0"/>
                  </a:ext>
                </a:extLst>
              </a:tr>
              <a:tr h="544061">
                <a:tc>
                  <a:txBody>
                    <a:bodyPr/>
                    <a:lstStyle/>
                    <a:p>
                      <a:pPr algn="l" rtl="0" fontAlgn="ctr"/>
                      <a:r>
                        <a:rPr lang="cs-CZ" sz="2000" b="0" u="none" strike="noStrike" noProof="0" dirty="0">
                          <a:effectLst/>
                        </a:rPr>
                        <a:t> </a:t>
                      </a:r>
                      <a:r>
                        <a:rPr lang="en-US" sz="2000" b="0" u="none" strike="noStrike" noProof="0" dirty="0" err="1">
                          <a:effectLst/>
                        </a:rPr>
                        <a:t>iLUC</a:t>
                      </a:r>
                      <a:r>
                        <a:rPr lang="en-US" sz="2000" b="0" u="none" strike="noStrike" noProof="0" dirty="0">
                          <a:effectLst/>
                        </a:rPr>
                        <a:t>  </a:t>
                      </a:r>
                      <a:r>
                        <a:rPr lang="en-US" sz="2000" b="0" u="none" strike="noStrike" baseline="0" noProof="0" dirty="0">
                          <a:effectLst/>
                        </a:rPr>
                        <a:t>     </a:t>
                      </a:r>
                      <a:r>
                        <a:rPr lang="en-US" sz="2000" b="0" u="none" strike="noStrike" noProof="0" dirty="0">
                          <a:effectLst/>
                        </a:rPr>
                        <a:t>  Indirect land use changes </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1"/>
                  </a:ext>
                </a:extLst>
              </a:tr>
              <a:tr h="544061">
                <a:tc>
                  <a:txBody>
                    <a:bodyPr/>
                    <a:lstStyle/>
                    <a:p>
                      <a:pPr algn="l" rtl="0" fontAlgn="ctr"/>
                      <a:r>
                        <a:rPr lang="cs-CZ" sz="2000" b="0" u="none" strike="noStrike" noProof="0" dirty="0">
                          <a:effectLst/>
                        </a:rPr>
                        <a:t> </a:t>
                      </a:r>
                      <a:r>
                        <a:rPr lang="en-US" sz="2000" b="0" u="none" strike="noStrike" noProof="0" dirty="0">
                          <a:effectLst/>
                        </a:rPr>
                        <a:t>GLADA</a:t>
                      </a:r>
                      <a:r>
                        <a:rPr lang="en-US" sz="2000" b="0" u="none" strike="noStrike" baseline="0" noProof="0" dirty="0">
                          <a:effectLst/>
                        </a:rPr>
                        <a:t> </a:t>
                      </a:r>
                      <a:r>
                        <a:rPr lang="en-US" sz="2000" b="0" u="none" strike="noStrike" noProof="0" dirty="0">
                          <a:effectLst/>
                        </a:rPr>
                        <a:t>    Land Degradation</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2"/>
                  </a:ext>
                </a:extLst>
              </a:tr>
              <a:tr h="544061">
                <a:tc>
                  <a:txBody>
                    <a:bodyPr/>
                    <a:lstStyle/>
                    <a:p>
                      <a:pPr algn="l" rtl="0" fontAlgn="ctr"/>
                      <a:r>
                        <a:rPr lang="cs-CZ" sz="2000" b="0" u="none" strike="noStrike" noProof="0" dirty="0">
                          <a:effectLst/>
                        </a:rPr>
                        <a:t> </a:t>
                      </a:r>
                      <a:r>
                        <a:rPr lang="en-US" sz="2000" b="0" u="none" strike="noStrike" noProof="0" dirty="0">
                          <a:effectLst/>
                        </a:rPr>
                        <a:t>EIA </a:t>
                      </a:r>
                      <a:r>
                        <a:rPr lang="en-US" sz="2000" b="0" u="none" strike="noStrike" baseline="0" noProof="0" dirty="0">
                          <a:effectLst/>
                        </a:rPr>
                        <a:t>   </a:t>
                      </a:r>
                      <a:r>
                        <a:rPr lang="en-US" sz="2000" b="0" u="none" strike="noStrike" noProof="0" dirty="0">
                          <a:effectLst/>
                        </a:rPr>
                        <a:t>       Environmental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3"/>
                  </a:ext>
                </a:extLst>
              </a:tr>
              <a:tr h="544061">
                <a:tc>
                  <a:txBody>
                    <a:bodyPr/>
                    <a:lstStyle/>
                    <a:p>
                      <a:pPr algn="l" rtl="0" fontAlgn="ctr"/>
                      <a:r>
                        <a:rPr lang="cs-CZ" sz="2000" b="0" u="none" strike="noStrike" noProof="0" dirty="0">
                          <a:effectLst/>
                        </a:rPr>
                        <a:t> </a:t>
                      </a:r>
                      <a:r>
                        <a:rPr lang="en-US" sz="2000" b="0" u="none" strike="noStrike" noProof="0" dirty="0">
                          <a:effectLst/>
                        </a:rPr>
                        <a:t>SIA </a:t>
                      </a:r>
                      <a:r>
                        <a:rPr lang="en-US" sz="2000" b="0" u="none" strike="noStrike" baseline="0" noProof="0" dirty="0">
                          <a:effectLst/>
                        </a:rPr>
                        <a:t>    </a:t>
                      </a:r>
                      <a:r>
                        <a:rPr lang="en-US" sz="2000" b="0" u="none" strike="noStrike" noProof="0" dirty="0">
                          <a:effectLst/>
                        </a:rPr>
                        <a:t>      Social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4"/>
                  </a:ext>
                </a:extLst>
              </a:tr>
              <a:tr h="544061">
                <a:tc>
                  <a:txBody>
                    <a:bodyPr/>
                    <a:lstStyle/>
                    <a:p>
                      <a:pPr algn="l" rtl="0" fontAlgn="ctr"/>
                      <a:r>
                        <a:rPr lang="cs-CZ" sz="2000" b="0" u="none" strike="noStrike" noProof="0" dirty="0">
                          <a:effectLst/>
                        </a:rPr>
                        <a:t> </a:t>
                      </a:r>
                      <a:r>
                        <a:rPr lang="en-US" sz="2000" b="0" u="none" strike="noStrike" noProof="0" dirty="0">
                          <a:effectLst/>
                        </a:rPr>
                        <a:t>SEIA</a:t>
                      </a:r>
                      <a:r>
                        <a:rPr lang="en-US" sz="2000" b="0" u="none" strike="noStrike" baseline="0" noProof="0" dirty="0">
                          <a:effectLst/>
                        </a:rPr>
                        <a:t>   </a:t>
                      </a:r>
                      <a:r>
                        <a:rPr lang="en-US" sz="2000" b="0" u="none" strike="noStrike" noProof="0" dirty="0">
                          <a:effectLst/>
                        </a:rPr>
                        <a:t>      Socio-Economic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5"/>
                  </a:ext>
                </a:extLst>
              </a:tr>
              <a:tr h="544061">
                <a:tc>
                  <a:txBody>
                    <a:bodyPr/>
                    <a:lstStyle/>
                    <a:p>
                      <a:pPr algn="l" rtl="0" fontAlgn="ctr"/>
                      <a:r>
                        <a:rPr lang="cs-CZ" sz="2000" b="0" u="none" strike="noStrike" noProof="0" dirty="0">
                          <a:effectLst/>
                        </a:rPr>
                        <a:t> </a:t>
                      </a:r>
                      <a:r>
                        <a:rPr lang="en-US" sz="2000" b="0" u="none" strike="noStrike" noProof="0" dirty="0">
                          <a:effectLst/>
                        </a:rPr>
                        <a:t>BIODIVERSIT</a:t>
                      </a:r>
                      <a:r>
                        <a:rPr lang="cs-CZ" sz="2000" b="0" u="none" strike="noStrike" noProof="0" dirty="0">
                          <a:effectLst/>
                        </a:rPr>
                        <a:t>A </a:t>
                      </a:r>
                    </a:p>
                    <a:p>
                      <a:pPr algn="l" rtl="0" fontAlgn="ctr"/>
                      <a:r>
                        <a:rPr lang="cs-CZ" sz="2000" b="0" u="none" strike="noStrike" noProof="0" dirty="0">
                          <a:effectLst/>
                        </a:rPr>
                        <a:t> PRŮNIK S RETĚZCEM POTRAVIN A KRMIV  </a:t>
                      </a:r>
                      <a:r>
                        <a:rPr lang="cs-CZ" sz="1200" b="0" u="none" strike="noStrike" noProof="0" dirty="0">
                          <a:effectLst/>
                        </a:rPr>
                        <a:t>(FOOD-FEED OVERLAP)</a:t>
                      </a:r>
                    </a:p>
                  </a:txBody>
                  <a:tcPr marL="9525" marR="9525" marT="9525" marB="0" anchor="ctr">
                    <a:solidFill>
                      <a:schemeClr val="bg1">
                        <a:lumMod val="85000"/>
                      </a:schemeClr>
                    </a:solidFill>
                  </a:tcPr>
                </a:tc>
                <a:extLst>
                  <a:ext uri="{0D108BD9-81ED-4DB2-BD59-A6C34878D82A}">
                    <a16:rowId xmlns:a16="http://schemas.microsoft.com/office/drawing/2014/main" val="10006"/>
                  </a:ext>
                </a:extLst>
              </a:tr>
              <a:tr h="544061">
                <a:tc>
                  <a:txBody>
                    <a:bodyPr/>
                    <a:lstStyle/>
                    <a:p>
                      <a:pPr algn="l" rtl="0" fontAlgn="ctr"/>
                      <a:r>
                        <a:rPr lang="cs-CZ" sz="2000" b="0" u="none" strike="noStrike" noProof="0" dirty="0">
                          <a:effectLst/>
                        </a:rPr>
                        <a:t> ZTRÁTA ORGANIKY V PŮDĚ   </a:t>
                      </a:r>
                      <a:r>
                        <a:rPr lang="cs-CZ" sz="1400" b="0" u="none" strike="noStrike" noProof="0" dirty="0">
                          <a:effectLst/>
                        </a:rPr>
                        <a:t>(SOC – SOIL ORGANIC CARBON)</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7"/>
                  </a:ext>
                </a:extLst>
              </a:tr>
              <a:tr h="544061">
                <a:tc>
                  <a:txBody>
                    <a:bodyPr/>
                    <a:lstStyle/>
                    <a:p>
                      <a:pPr algn="l" rtl="0" fontAlgn="ctr"/>
                      <a:r>
                        <a:rPr lang="cs-CZ" sz="2000" b="0" u="none" strike="noStrike" noProof="0" dirty="0">
                          <a:effectLst/>
                        </a:rPr>
                        <a:t> NOVÝ PŘÍSTUP k VYUŽITÍ BIOMASY  </a:t>
                      </a:r>
                      <a:r>
                        <a:rPr lang="cs-CZ" sz="1400" b="0" u="none" strike="noStrike" noProof="0" dirty="0">
                          <a:effectLst/>
                        </a:rPr>
                        <a:t>(BIO BASED INDUSTRY)</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8"/>
                  </a:ext>
                </a:extLst>
              </a:tr>
            </a:tbl>
          </a:graphicData>
        </a:graphic>
      </p:graphicFrame>
      <p:sp>
        <p:nvSpPr>
          <p:cNvPr id="11" name="Šrafovaná šipka doprava 10"/>
          <p:cNvSpPr/>
          <p:nvPr/>
        </p:nvSpPr>
        <p:spPr>
          <a:xfrm>
            <a:off x="8016240" y="5170490"/>
            <a:ext cx="1406845" cy="706388"/>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noProof="1"/>
              <a:t>BBI</a:t>
            </a:r>
          </a:p>
        </p:txBody>
      </p:sp>
      <p:sp>
        <p:nvSpPr>
          <p:cNvPr id="12" name="Nadpis 1">
            <a:extLst>
              <a:ext uri="{FF2B5EF4-FFF2-40B4-BE49-F238E27FC236}">
                <a16:creationId xmlns:a16="http://schemas.microsoft.com/office/drawing/2014/main" id="{E0C4737E-0DCE-A213-F484-F6E2053C62CE}"/>
              </a:ext>
            </a:extLst>
          </p:cNvPr>
          <p:cNvSpPr txBox="1">
            <a:spLocks/>
          </p:cNvSpPr>
          <p:nvPr/>
        </p:nvSpPr>
        <p:spPr>
          <a:xfrm>
            <a:off x="1491073" y="-907"/>
            <a:ext cx="9176927" cy="692696"/>
          </a:xfrm>
          <a:prstGeom prst="rect">
            <a:avLst/>
          </a:prstGeom>
          <a:solidFill>
            <a:schemeClr val="accent3">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2800" dirty="0">
                <a:solidFill>
                  <a:schemeClr val="bg1"/>
                </a:solidFill>
              </a:rPr>
              <a:t>KONFLIKTY vstupní suroviny pro</a:t>
            </a:r>
            <a:r>
              <a:rPr lang="en-US" sz="2800" dirty="0">
                <a:solidFill>
                  <a:schemeClr val="bg1"/>
                </a:solidFill>
              </a:rPr>
              <a:t> </a:t>
            </a:r>
            <a:r>
              <a:rPr lang="cs-CZ" sz="2800" dirty="0">
                <a:solidFill>
                  <a:schemeClr val="bg1"/>
                </a:solidFill>
              </a:rPr>
              <a:t>B1G a </a:t>
            </a:r>
            <a:r>
              <a:rPr lang="en-US" sz="2800" b="1" dirty="0">
                <a:solidFill>
                  <a:schemeClr val="bg1"/>
                </a:solidFill>
              </a:rPr>
              <a:t>B</a:t>
            </a:r>
            <a:r>
              <a:rPr lang="cs-CZ" sz="2800" b="1" dirty="0">
                <a:solidFill>
                  <a:schemeClr val="bg1"/>
                </a:solidFill>
              </a:rPr>
              <a:t>2</a:t>
            </a:r>
            <a:r>
              <a:rPr lang="en-US" sz="2800" b="1" dirty="0">
                <a:solidFill>
                  <a:schemeClr val="bg1"/>
                </a:solidFill>
              </a:rPr>
              <a:t>G</a:t>
            </a:r>
            <a:r>
              <a:rPr lang="en-US" sz="2800" dirty="0">
                <a:solidFill>
                  <a:schemeClr val="bg1"/>
                </a:solidFill>
              </a:rPr>
              <a:t> </a:t>
            </a:r>
          </a:p>
        </p:txBody>
      </p:sp>
      <p:pic>
        <p:nvPicPr>
          <p:cNvPr id="5" name="Obrázek 4">
            <a:extLst>
              <a:ext uri="{FF2B5EF4-FFF2-40B4-BE49-F238E27FC236}">
                <a16:creationId xmlns:a16="http://schemas.microsoft.com/office/drawing/2014/main" id="{203156BB-B530-88FC-9691-2DA5B6799CE2}"/>
              </a:ext>
            </a:extLst>
          </p:cNvPr>
          <p:cNvPicPr>
            <a:picLocks noChangeAspect="1"/>
          </p:cNvPicPr>
          <p:nvPr/>
        </p:nvPicPr>
        <p:blipFill>
          <a:blip r:embed="rId3"/>
          <a:stretch>
            <a:fillRect/>
          </a:stretch>
        </p:blipFill>
        <p:spPr>
          <a:xfrm>
            <a:off x="7709747" y="4140200"/>
            <a:ext cx="1270756" cy="572325"/>
          </a:xfrm>
          <a:prstGeom prst="rect">
            <a:avLst/>
          </a:prstGeom>
        </p:spPr>
      </p:pic>
      <p:sp>
        <p:nvSpPr>
          <p:cNvPr id="14" name="Obdélník 13">
            <a:extLst>
              <a:ext uri="{FF2B5EF4-FFF2-40B4-BE49-F238E27FC236}">
                <a16:creationId xmlns:a16="http://schemas.microsoft.com/office/drawing/2014/main" id="{AE0DD194-2668-992C-E932-667F5260DE52}"/>
              </a:ext>
            </a:extLst>
          </p:cNvPr>
          <p:cNvSpPr/>
          <p:nvPr/>
        </p:nvSpPr>
        <p:spPr>
          <a:xfrm>
            <a:off x="1726689" y="815757"/>
            <a:ext cx="8429356" cy="38967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dirty="0"/>
              <a:t>Konflikty které zastavují extenzivní rozvoj B1G</a:t>
            </a:r>
            <a:endParaRPr lang="en-US" sz="2800" dirty="0"/>
          </a:p>
        </p:txBody>
      </p:sp>
    </p:spTree>
    <p:extLst>
      <p:ext uri="{BB962C8B-B14F-4D97-AF65-F5344CB8AC3E}">
        <p14:creationId xmlns:p14="http://schemas.microsoft.com/office/powerpoint/2010/main" val="225314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délník 11"/>
          <p:cNvSpPr/>
          <p:nvPr/>
        </p:nvSpPr>
        <p:spPr>
          <a:xfrm>
            <a:off x="1510266" y="1"/>
            <a:ext cx="9144000" cy="461665"/>
          </a:xfrm>
          <a:prstGeom prst="rect">
            <a:avLst/>
          </a:prstGeom>
          <a:solidFill>
            <a:schemeClr val="bg1">
              <a:lumMod val="95000"/>
            </a:schemeClr>
          </a:solidFill>
        </p:spPr>
        <p:txBody>
          <a:bodyPr wrap="square">
            <a:spAutoFit/>
          </a:bodyPr>
          <a:lstStyle/>
          <a:p>
            <a:r>
              <a:rPr lang="en-US" altLang="cs-CZ" sz="2400" b="1" dirty="0"/>
              <a:t> </a:t>
            </a:r>
            <a:r>
              <a:rPr lang="cs-CZ" altLang="cs-CZ" sz="2400" b="1" dirty="0"/>
              <a:t>2.</a:t>
            </a:r>
            <a:r>
              <a:rPr lang="en-US" altLang="cs-CZ" sz="2400" b="1" dirty="0"/>
              <a:t>FUNDAMENTAL</a:t>
            </a:r>
            <a:r>
              <a:rPr lang="cs-CZ" altLang="cs-CZ" sz="2400" b="1" dirty="0"/>
              <a:t>NÍ</a:t>
            </a:r>
            <a:r>
              <a:rPr lang="en-US" altLang="cs-CZ" sz="2400" b="1" dirty="0"/>
              <a:t> BAR</a:t>
            </a:r>
            <a:r>
              <a:rPr lang="cs-CZ" altLang="cs-CZ" sz="2400" b="1" dirty="0"/>
              <a:t>IERA   - </a:t>
            </a:r>
            <a:r>
              <a:rPr lang="en-US" sz="2400" b="1" dirty="0"/>
              <a:t>BIO-BASED INDUSTRY</a:t>
            </a:r>
            <a:r>
              <a:rPr lang="en-US" altLang="cs-CZ" sz="2400" b="1" dirty="0"/>
              <a:t>  </a:t>
            </a:r>
            <a:endParaRPr lang="en-US" dirty="0"/>
          </a:p>
        </p:txBody>
      </p:sp>
      <p:pic>
        <p:nvPicPr>
          <p:cNvPr id="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913" y="3941"/>
            <a:ext cx="777025" cy="4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descr="https://ars.els-cdn.com/content/image/1-s2.0-S2590289X1930026X-gr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3121" y="1268760"/>
            <a:ext cx="6413821" cy="4844482"/>
          </a:xfrm>
          <a:prstGeom prst="rect">
            <a:avLst/>
          </a:prstGeom>
          <a:noFill/>
          <a:extLst>
            <a:ext uri="{909E8E84-426E-40DD-AFC4-6F175D3DCCD1}">
              <a14:hiddenFill xmlns:a14="http://schemas.microsoft.com/office/drawing/2010/main">
                <a:solidFill>
                  <a:srgbClr val="FFFFFF"/>
                </a:solidFill>
              </a14:hiddenFill>
            </a:ext>
          </a:extLst>
        </p:spPr>
      </p:pic>
      <p:sp>
        <p:nvSpPr>
          <p:cNvPr id="8" name="Obdélník 7"/>
          <p:cNvSpPr/>
          <p:nvPr/>
        </p:nvSpPr>
        <p:spPr>
          <a:xfrm>
            <a:off x="2207568" y="5157192"/>
            <a:ext cx="6768752" cy="115212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2207568" y="836713"/>
            <a:ext cx="6768752" cy="43056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1" name="Picture 2" descr="https://renmatix.com/uploads/process_products_fa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53120" y="885352"/>
            <a:ext cx="6413821" cy="42083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4" name="Obdélník 13"/>
          <p:cNvSpPr/>
          <p:nvPr/>
        </p:nvSpPr>
        <p:spPr>
          <a:xfrm>
            <a:off x="3215681" y="436250"/>
            <a:ext cx="4752527" cy="461665"/>
          </a:xfrm>
          <a:prstGeom prst="rect">
            <a:avLst/>
          </a:prstGeom>
          <a:noFill/>
        </p:spPr>
        <p:txBody>
          <a:bodyPr wrap="square">
            <a:spAutoFit/>
          </a:bodyPr>
          <a:lstStyle/>
          <a:p>
            <a:r>
              <a:rPr lang="cs-CZ" altLang="cs-CZ" sz="2400" b="1" dirty="0"/>
              <a:t>HODNOTOVÁ PYRAMIDA BIOMASY</a:t>
            </a:r>
            <a:endParaRPr lang="en-US" dirty="0"/>
          </a:p>
        </p:txBody>
      </p:sp>
      <p:sp>
        <p:nvSpPr>
          <p:cNvPr id="15" name="Obdélník 14"/>
          <p:cNvSpPr/>
          <p:nvPr/>
        </p:nvSpPr>
        <p:spPr>
          <a:xfrm>
            <a:off x="1991544" y="6336306"/>
            <a:ext cx="7200800" cy="400110"/>
          </a:xfrm>
          <a:prstGeom prst="rect">
            <a:avLst/>
          </a:prstGeom>
          <a:noFill/>
        </p:spPr>
        <p:txBody>
          <a:bodyPr wrap="square">
            <a:spAutoFit/>
          </a:bodyPr>
          <a:lstStyle/>
          <a:p>
            <a:pPr algn="ctr"/>
            <a:r>
              <a:rPr lang="cs-CZ" sz="2000" b="1" dirty="0"/>
              <a:t>NÍZKÁ CENA                                                             VYSOKÉ OBJEMY</a:t>
            </a:r>
            <a:endParaRPr lang="en-US" sz="2000" dirty="0"/>
          </a:p>
        </p:txBody>
      </p:sp>
      <p:pic>
        <p:nvPicPr>
          <p:cNvPr id="3" name="Obrázek 2">
            <a:extLst>
              <a:ext uri="{FF2B5EF4-FFF2-40B4-BE49-F238E27FC236}">
                <a16:creationId xmlns:a16="http://schemas.microsoft.com/office/drawing/2014/main" id="{22C29BBA-0E39-5EC7-DBD8-4BCFCA11073B}"/>
              </a:ext>
            </a:extLst>
          </p:cNvPr>
          <p:cNvPicPr>
            <a:picLocks noChangeAspect="1"/>
          </p:cNvPicPr>
          <p:nvPr/>
        </p:nvPicPr>
        <p:blipFill>
          <a:blip r:embed="rId6"/>
          <a:stretch>
            <a:fillRect/>
          </a:stretch>
        </p:blipFill>
        <p:spPr>
          <a:xfrm>
            <a:off x="9222685" y="654519"/>
            <a:ext cx="1349253" cy="461665"/>
          </a:xfrm>
          <a:prstGeom prst="rect">
            <a:avLst/>
          </a:prstGeom>
        </p:spPr>
      </p:pic>
    </p:spTree>
    <p:extLst>
      <p:ext uri="{BB962C8B-B14F-4D97-AF65-F5344CB8AC3E}">
        <p14:creationId xmlns:p14="http://schemas.microsoft.com/office/powerpoint/2010/main" val="220135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Effect transition="in" filter="fad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475" y="1185864"/>
            <a:ext cx="8401050" cy="4486275"/>
          </a:xfrm>
          <a:prstGeom prst="rect">
            <a:avLst/>
          </a:prstGeom>
          <a:solidFill>
            <a:schemeClr val="accent3">
              <a:lumMod val="75000"/>
            </a:schemeClr>
          </a:solidFill>
          <a:ln>
            <a:noFill/>
          </a:ln>
        </p:spPr>
      </p:pic>
      <p:sp>
        <p:nvSpPr>
          <p:cNvPr id="2" name="Obdélník 1"/>
          <p:cNvSpPr/>
          <p:nvPr/>
        </p:nvSpPr>
        <p:spPr>
          <a:xfrm>
            <a:off x="3503712" y="6381328"/>
            <a:ext cx="6624736" cy="230832"/>
          </a:xfrm>
          <a:prstGeom prst="rect">
            <a:avLst/>
          </a:prstGeom>
        </p:spPr>
        <p:txBody>
          <a:bodyPr wrap="square">
            <a:spAutoFit/>
          </a:bodyPr>
          <a:lstStyle/>
          <a:p>
            <a:r>
              <a:rPr lang="cs-CZ" sz="900" dirty="0">
                <a:hlinkClick r:id="rId3"/>
              </a:rPr>
              <a:t>http://docplayer.net/44941941-From-shale-gas-to-biomass-the-future-of-chemical-feedstocks.html</a:t>
            </a:r>
            <a:r>
              <a:rPr lang="cs-CZ" sz="900" dirty="0"/>
              <a:t> </a:t>
            </a:r>
          </a:p>
        </p:txBody>
      </p:sp>
      <p:sp>
        <p:nvSpPr>
          <p:cNvPr id="5" name="Obdélník 4">
            <a:extLst>
              <a:ext uri="{FF2B5EF4-FFF2-40B4-BE49-F238E27FC236}">
                <a16:creationId xmlns:a16="http://schemas.microsoft.com/office/drawing/2014/main" id="{EBE766F1-0AD5-488B-598E-CCCC87ACC73D}"/>
              </a:ext>
            </a:extLst>
          </p:cNvPr>
          <p:cNvSpPr/>
          <p:nvPr/>
        </p:nvSpPr>
        <p:spPr>
          <a:xfrm>
            <a:off x="1528326" y="3406"/>
            <a:ext cx="9139674" cy="523220"/>
          </a:xfrm>
          <a:prstGeom prst="rect">
            <a:avLst/>
          </a:prstGeom>
          <a:solidFill>
            <a:schemeClr val="bg1">
              <a:lumMod val="95000"/>
            </a:schemeClr>
          </a:solidFill>
        </p:spPr>
        <p:txBody>
          <a:bodyPr wrap="square">
            <a:spAutoFit/>
          </a:bodyPr>
          <a:lstStyle/>
          <a:p>
            <a:r>
              <a:rPr lang="cs-CZ" sz="2800" b="1" dirty="0"/>
              <a:t>KOMERCIONALIZACE   - BIO BASED INDUSTRY</a:t>
            </a:r>
          </a:p>
        </p:txBody>
      </p:sp>
      <p:sp>
        <p:nvSpPr>
          <p:cNvPr id="3" name="Obdélník 2">
            <a:extLst>
              <a:ext uri="{FF2B5EF4-FFF2-40B4-BE49-F238E27FC236}">
                <a16:creationId xmlns:a16="http://schemas.microsoft.com/office/drawing/2014/main" id="{986DD8C3-1640-9F8B-1FA8-FAEA5CB81F3C}"/>
              </a:ext>
            </a:extLst>
          </p:cNvPr>
          <p:cNvSpPr/>
          <p:nvPr/>
        </p:nvSpPr>
        <p:spPr>
          <a:xfrm>
            <a:off x="6240016" y="1556792"/>
            <a:ext cx="3960440" cy="4032448"/>
          </a:xfrm>
          <a:prstGeom prst="rect">
            <a:avLst/>
          </a:prstGeom>
          <a:solidFill>
            <a:srgbClr val="18A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Komerčně dostupné</a:t>
            </a:r>
          </a:p>
        </p:txBody>
      </p:sp>
      <p:sp>
        <p:nvSpPr>
          <p:cNvPr id="6" name="Obdélník 5">
            <a:extLst>
              <a:ext uri="{FF2B5EF4-FFF2-40B4-BE49-F238E27FC236}">
                <a16:creationId xmlns:a16="http://schemas.microsoft.com/office/drawing/2014/main" id="{9D20CDE4-2404-3961-8CF0-C5EDD1694718}"/>
              </a:ext>
            </a:extLst>
          </p:cNvPr>
          <p:cNvSpPr/>
          <p:nvPr/>
        </p:nvSpPr>
        <p:spPr>
          <a:xfrm>
            <a:off x="2183507" y="1556792"/>
            <a:ext cx="3960440" cy="4032448"/>
          </a:xfrm>
          <a:prstGeom prst="rect">
            <a:avLst/>
          </a:prstGeom>
          <a:solidFill>
            <a:srgbClr val="FF505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dirty="0"/>
              <a:t>Ve vývoji</a:t>
            </a:r>
          </a:p>
        </p:txBody>
      </p:sp>
    </p:spTree>
    <p:extLst>
      <p:ext uri="{BB962C8B-B14F-4D97-AF65-F5344CB8AC3E}">
        <p14:creationId xmlns:p14="http://schemas.microsoft.com/office/powerpoint/2010/main" val="3216312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0" nodeType="clickEffect">
                                  <p:stCondLst>
                                    <p:cond delay="0"/>
                                  </p:stCondLst>
                                  <p:childTnLst>
                                    <p:animEffect transition="out" filter="wipe(right)">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ulka 17"/>
          <p:cNvGraphicFramePr>
            <a:graphicFrameLocks noGrp="1"/>
          </p:cNvGraphicFramePr>
          <p:nvPr/>
        </p:nvGraphicFramePr>
        <p:xfrm>
          <a:off x="1730861" y="860511"/>
          <a:ext cx="8425184" cy="4971613"/>
        </p:xfrm>
        <a:graphic>
          <a:graphicData uri="http://schemas.openxmlformats.org/drawingml/2006/table">
            <a:tbl>
              <a:tblPr>
                <a:tableStyleId>{5C22544A-7EE6-4342-B048-85BDC9FD1C3A}</a:tableStyleId>
              </a:tblPr>
              <a:tblGrid>
                <a:gridCol w="8425184">
                  <a:extLst>
                    <a:ext uri="{9D8B030D-6E8A-4147-A177-3AD203B41FA5}">
                      <a16:colId xmlns:a16="http://schemas.microsoft.com/office/drawing/2014/main" val="20000"/>
                    </a:ext>
                  </a:extLst>
                </a:gridCol>
              </a:tblGrid>
              <a:tr h="544061">
                <a:tc>
                  <a:txBody>
                    <a:bodyPr/>
                    <a:lstStyle/>
                    <a:p>
                      <a:pPr algn="l" rtl="0" fontAlgn="ctr"/>
                      <a:r>
                        <a:rPr lang="cs-CZ" sz="2000" b="0" u="none" strike="noStrike" noProof="0" dirty="0">
                          <a:effectLst/>
                        </a:rPr>
                        <a:t> </a:t>
                      </a:r>
                      <a:r>
                        <a:rPr lang="en-US" sz="2000" b="0" u="none" strike="noStrike" noProof="0" dirty="0">
                          <a:effectLst/>
                        </a:rPr>
                        <a:t>LCA </a:t>
                      </a:r>
                      <a:r>
                        <a:rPr lang="en-US" sz="2000" b="0" u="none" strike="noStrike" baseline="0" noProof="0" dirty="0">
                          <a:effectLst/>
                        </a:rPr>
                        <a:t>     </a:t>
                      </a:r>
                      <a:r>
                        <a:rPr lang="en-US" sz="2000" b="0" u="none" strike="noStrike" noProof="0" dirty="0">
                          <a:effectLst/>
                        </a:rPr>
                        <a:t>    Life-Cycle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0"/>
                  </a:ext>
                </a:extLst>
              </a:tr>
              <a:tr h="544061">
                <a:tc>
                  <a:txBody>
                    <a:bodyPr/>
                    <a:lstStyle/>
                    <a:p>
                      <a:pPr algn="l" rtl="0" fontAlgn="ctr"/>
                      <a:r>
                        <a:rPr lang="cs-CZ" sz="2000" b="0" u="none" strike="noStrike" noProof="0" dirty="0">
                          <a:effectLst/>
                        </a:rPr>
                        <a:t> </a:t>
                      </a:r>
                      <a:r>
                        <a:rPr lang="en-US" sz="2000" b="0" u="none" strike="noStrike" noProof="0" dirty="0" err="1">
                          <a:effectLst/>
                        </a:rPr>
                        <a:t>iLUC</a:t>
                      </a:r>
                      <a:r>
                        <a:rPr lang="en-US" sz="2000" b="0" u="none" strike="noStrike" noProof="0" dirty="0">
                          <a:effectLst/>
                        </a:rPr>
                        <a:t>  </a:t>
                      </a:r>
                      <a:r>
                        <a:rPr lang="en-US" sz="2000" b="0" u="none" strike="noStrike" baseline="0" noProof="0" dirty="0">
                          <a:effectLst/>
                        </a:rPr>
                        <a:t>     </a:t>
                      </a:r>
                      <a:r>
                        <a:rPr lang="en-US" sz="2000" b="0" u="none" strike="noStrike" noProof="0" dirty="0">
                          <a:effectLst/>
                        </a:rPr>
                        <a:t>  Indirect land use changes </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1"/>
                  </a:ext>
                </a:extLst>
              </a:tr>
              <a:tr h="544061">
                <a:tc>
                  <a:txBody>
                    <a:bodyPr/>
                    <a:lstStyle/>
                    <a:p>
                      <a:pPr algn="l" rtl="0" fontAlgn="ctr"/>
                      <a:r>
                        <a:rPr lang="cs-CZ" sz="2000" b="0" u="none" strike="noStrike" noProof="0" dirty="0">
                          <a:effectLst/>
                        </a:rPr>
                        <a:t> </a:t>
                      </a:r>
                      <a:r>
                        <a:rPr lang="en-US" sz="2000" b="0" u="none" strike="noStrike" noProof="0" dirty="0">
                          <a:effectLst/>
                        </a:rPr>
                        <a:t>GLADA</a:t>
                      </a:r>
                      <a:r>
                        <a:rPr lang="en-US" sz="2000" b="0" u="none" strike="noStrike" baseline="0" noProof="0" dirty="0">
                          <a:effectLst/>
                        </a:rPr>
                        <a:t> </a:t>
                      </a:r>
                      <a:r>
                        <a:rPr lang="en-US" sz="2000" b="0" u="none" strike="noStrike" noProof="0" dirty="0">
                          <a:effectLst/>
                        </a:rPr>
                        <a:t>    Land Degradation</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2"/>
                  </a:ext>
                </a:extLst>
              </a:tr>
              <a:tr h="544061">
                <a:tc>
                  <a:txBody>
                    <a:bodyPr/>
                    <a:lstStyle/>
                    <a:p>
                      <a:pPr algn="l" rtl="0" fontAlgn="ctr"/>
                      <a:r>
                        <a:rPr lang="cs-CZ" sz="2000" b="0" u="none" strike="noStrike" noProof="0" dirty="0">
                          <a:effectLst/>
                        </a:rPr>
                        <a:t> </a:t>
                      </a:r>
                      <a:r>
                        <a:rPr lang="en-US" sz="2000" b="0" u="none" strike="noStrike" noProof="0" dirty="0">
                          <a:effectLst/>
                        </a:rPr>
                        <a:t>EIA </a:t>
                      </a:r>
                      <a:r>
                        <a:rPr lang="en-US" sz="2000" b="0" u="none" strike="noStrike" baseline="0" noProof="0" dirty="0">
                          <a:effectLst/>
                        </a:rPr>
                        <a:t>   </a:t>
                      </a:r>
                      <a:r>
                        <a:rPr lang="en-US" sz="2000" b="0" u="none" strike="noStrike" noProof="0" dirty="0">
                          <a:effectLst/>
                        </a:rPr>
                        <a:t>       Environmental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3"/>
                  </a:ext>
                </a:extLst>
              </a:tr>
              <a:tr h="544061">
                <a:tc>
                  <a:txBody>
                    <a:bodyPr/>
                    <a:lstStyle/>
                    <a:p>
                      <a:pPr algn="l" rtl="0" fontAlgn="ctr"/>
                      <a:r>
                        <a:rPr lang="cs-CZ" sz="2000" b="0" u="none" strike="noStrike" noProof="0" dirty="0">
                          <a:effectLst/>
                        </a:rPr>
                        <a:t> </a:t>
                      </a:r>
                      <a:r>
                        <a:rPr lang="en-US" sz="2000" b="0" u="none" strike="noStrike" noProof="0" dirty="0">
                          <a:effectLst/>
                        </a:rPr>
                        <a:t>SIA </a:t>
                      </a:r>
                      <a:r>
                        <a:rPr lang="en-US" sz="2000" b="0" u="none" strike="noStrike" baseline="0" noProof="0" dirty="0">
                          <a:effectLst/>
                        </a:rPr>
                        <a:t>    </a:t>
                      </a:r>
                      <a:r>
                        <a:rPr lang="en-US" sz="2000" b="0" u="none" strike="noStrike" noProof="0" dirty="0">
                          <a:effectLst/>
                        </a:rPr>
                        <a:t>      Social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4"/>
                  </a:ext>
                </a:extLst>
              </a:tr>
              <a:tr h="544061">
                <a:tc>
                  <a:txBody>
                    <a:bodyPr/>
                    <a:lstStyle/>
                    <a:p>
                      <a:pPr algn="l" rtl="0" fontAlgn="ctr"/>
                      <a:r>
                        <a:rPr lang="cs-CZ" sz="2000" b="0" u="none" strike="noStrike" noProof="0" dirty="0">
                          <a:effectLst/>
                        </a:rPr>
                        <a:t> </a:t>
                      </a:r>
                      <a:r>
                        <a:rPr lang="en-US" sz="2000" b="0" u="none" strike="noStrike" noProof="0" dirty="0">
                          <a:effectLst/>
                        </a:rPr>
                        <a:t>SEIA</a:t>
                      </a:r>
                      <a:r>
                        <a:rPr lang="en-US" sz="2000" b="0" u="none" strike="noStrike" baseline="0" noProof="0" dirty="0">
                          <a:effectLst/>
                        </a:rPr>
                        <a:t>   </a:t>
                      </a:r>
                      <a:r>
                        <a:rPr lang="en-US" sz="2000" b="0" u="none" strike="noStrike" noProof="0" dirty="0">
                          <a:effectLst/>
                        </a:rPr>
                        <a:t>      Socio-Economic Impact Assessment</a:t>
                      </a:r>
                      <a:endParaRPr lang="en-US" sz="20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5"/>
                  </a:ext>
                </a:extLst>
              </a:tr>
              <a:tr h="544061">
                <a:tc>
                  <a:txBody>
                    <a:bodyPr/>
                    <a:lstStyle/>
                    <a:p>
                      <a:pPr algn="l" rtl="0" fontAlgn="ctr"/>
                      <a:r>
                        <a:rPr lang="cs-CZ" sz="2000" b="0" u="none" strike="noStrike" noProof="0" dirty="0">
                          <a:effectLst/>
                        </a:rPr>
                        <a:t> </a:t>
                      </a:r>
                      <a:r>
                        <a:rPr lang="en-US" sz="2000" b="0" u="none" strike="noStrike" noProof="0" dirty="0">
                          <a:effectLst/>
                        </a:rPr>
                        <a:t>BIODIVERSIT</a:t>
                      </a:r>
                      <a:r>
                        <a:rPr lang="cs-CZ" sz="2000" b="0" u="none" strike="noStrike" noProof="0" dirty="0">
                          <a:effectLst/>
                        </a:rPr>
                        <a:t>A </a:t>
                      </a:r>
                    </a:p>
                    <a:p>
                      <a:pPr algn="l" rtl="0" fontAlgn="ctr"/>
                      <a:r>
                        <a:rPr lang="cs-CZ" sz="2000" b="0" u="none" strike="noStrike" noProof="0" dirty="0">
                          <a:effectLst/>
                        </a:rPr>
                        <a:t> PRŮNIK S RETĚZCEM POTRAVIN A KRMIV  </a:t>
                      </a:r>
                      <a:r>
                        <a:rPr lang="cs-CZ" sz="1200" b="0" u="none" strike="noStrike" noProof="0" dirty="0">
                          <a:effectLst/>
                        </a:rPr>
                        <a:t>(FOOD-FEED OVERLAP)</a:t>
                      </a:r>
                    </a:p>
                  </a:txBody>
                  <a:tcPr marL="9525" marR="9525" marT="9525" marB="0" anchor="ctr">
                    <a:solidFill>
                      <a:schemeClr val="bg1">
                        <a:lumMod val="85000"/>
                      </a:schemeClr>
                    </a:solidFill>
                  </a:tcPr>
                </a:tc>
                <a:extLst>
                  <a:ext uri="{0D108BD9-81ED-4DB2-BD59-A6C34878D82A}">
                    <a16:rowId xmlns:a16="http://schemas.microsoft.com/office/drawing/2014/main" val="10006"/>
                  </a:ext>
                </a:extLst>
              </a:tr>
              <a:tr h="544061">
                <a:tc>
                  <a:txBody>
                    <a:bodyPr/>
                    <a:lstStyle/>
                    <a:p>
                      <a:pPr algn="l" rtl="0" fontAlgn="ctr"/>
                      <a:r>
                        <a:rPr lang="cs-CZ" sz="2000" b="0" u="none" strike="noStrike" noProof="0" dirty="0">
                          <a:effectLst/>
                        </a:rPr>
                        <a:t> ZTRÁTA ORGANIKY V PŮDĚ   </a:t>
                      </a:r>
                      <a:r>
                        <a:rPr lang="cs-CZ" sz="1400" b="0" u="none" strike="noStrike" noProof="0" dirty="0">
                          <a:effectLst/>
                        </a:rPr>
                        <a:t>(SOC – SOIL ORGANIC CARBON)</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7"/>
                  </a:ext>
                </a:extLst>
              </a:tr>
              <a:tr h="544061">
                <a:tc>
                  <a:txBody>
                    <a:bodyPr/>
                    <a:lstStyle/>
                    <a:p>
                      <a:pPr algn="l" rtl="0" fontAlgn="ctr"/>
                      <a:r>
                        <a:rPr lang="cs-CZ" sz="2000" b="0" u="none" strike="noStrike" noProof="0" dirty="0">
                          <a:effectLst/>
                        </a:rPr>
                        <a:t> NOVÝ PŘÍSTUP k VYUŽITÍ BIOMASY  </a:t>
                      </a:r>
                      <a:r>
                        <a:rPr lang="cs-CZ" sz="1400" b="0" u="none" strike="noStrike" noProof="0" dirty="0">
                          <a:effectLst/>
                        </a:rPr>
                        <a:t>(BIO BASED INDUSTRY)</a:t>
                      </a:r>
                      <a:endParaRPr lang="en-US" sz="1400" b="0" i="0" u="none" strike="noStrike" noProof="0" dirty="0">
                        <a:solidFill>
                          <a:srgbClr val="000000"/>
                        </a:solidFill>
                        <a:effectLst/>
                        <a:latin typeface="Arial"/>
                      </a:endParaRPr>
                    </a:p>
                  </a:txBody>
                  <a:tcPr marL="9525" marR="9525" marT="9525" marB="0" anchor="ctr">
                    <a:solidFill>
                      <a:schemeClr val="bg1">
                        <a:lumMod val="85000"/>
                      </a:schemeClr>
                    </a:solidFill>
                  </a:tcPr>
                </a:tc>
                <a:extLst>
                  <a:ext uri="{0D108BD9-81ED-4DB2-BD59-A6C34878D82A}">
                    <a16:rowId xmlns:a16="http://schemas.microsoft.com/office/drawing/2014/main" val="10008"/>
                  </a:ext>
                </a:extLst>
              </a:tr>
            </a:tbl>
          </a:graphicData>
        </a:graphic>
      </p:graphicFrame>
      <p:sp>
        <p:nvSpPr>
          <p:cNvPr id="12" name="Nadpis 1">
            <a:extLst>
              <a:ext uri="{FF2B5EF4-FFF2-40B4-BE49-F238E27FC236}">
                <a16:creationId xmlns:a16="http://schemas.microsoft.com/office/drawing/2014/main" id="{E0C4737E-0DCE-A213-F484-F6E2053C62CE}"/>
              </a:ext>
            </a:extLst>
          </p:cNvPr>
          <p:cNvSpPr txBox="1">
            <a:spLocks/>
          </p:cNvSpPr>
          <p:nvPr/>
        </p:nvSpPr>
        <p:spPr>
          <a:xfrm>
            <a:off x="1491073" y="-907"/>
            <a:ext cx="9176927" cy="692696"/>
          </a:xfrm>
          <a:prstGeom prst="rect">
            <a:avLst/>
          </a:prstGeom>
          <a:solidFill>
            <a:schemeClr val="accent3">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2800" dirty="0">
                <a:solidFill>
                  <a:schemeClr val="bg1"/>
                </a:solidFill>
              </a:rPr>
              <a:t>KONFLIKTY vstupní suroviny pro</a:t>
            </a:r>
            <a:r>
              <a:rPr lang="en-US" sz="2800" dirty="0">
                <a:solidFill>
                  <a:schemeClr val="bg1"/>
                </a:solidFill>
              </a:rPr>
              <a:t> </a:t>
            </a:r>
            <a:r>
              <a:rPr lang="cs-CZ" sz="2800" dirty="0">
                <a:solidFill>
                  <a:schemeClr val="bg1"/>
                </a:solidFill>
              </a:rPr>
              <a:t>B1G a </a:t>
            </a:r>
            <a:r>
              <a:rPr lang="en-US" sz="2800" b="1" dirty="0">
                <a:solidFill>
                  <a:schemeClr val="bg1"/>
                </a:solidFill>
              </a:rPr>
              <a:t>B</a:t>
            </a:r>
            <a:r>
              <a:rPr lang="cs-CZ" sz="2800" b="1" dirty="0">
                <a:solidFill>
                  <a:schemeClr val="bg1"/>
                </a:solidFill>
              </a:rPr>
              <a:t>2</a:t>
            </a:r>
            <a:r>
              <a:rPr lang="en-US" sz="2800" b="1" dirty="0">
                <a:solidFill>
                  <a:schemeClr val="bg1"/>
                </a:solidFill>
              </a:rPr>
              <a:t>G</a:t>
            </a:r>
            <a:r>
              <a:rPr lang="en-US" sz="2800" dirty="0">
                <a:solidFill>
                  <a:schemeClr val="bg1"/>
                </a:solidFill>
              </a:rPr>
              <a:t> </a:t>
            </a:r>
          </a:p>
        </p:txBody>
      </p:sp>
      <p:pic>
        <p:nvPicPr>
          <p:cNvPr id="5" name="Obrázek 4">
            <a:extLst>
              <a:ext uri="{FF2B5EF4-FFF2-40B4-BE49-F238E27FC236}">
                <a16:creationId xmlns:a16="http://schemas.microsoft.com/office/drawing/2014/main" id="{203156BB-B530-88FC-9691-2DA5B6799CE2}"/>
              </a:ext>
            </a:extLst>
          </p:cNvPr>
          <p:cNvPicPr>
            <a:picLocks noChangeAspect="1"/>
          </p:cNvPicPr>
          <p:nvPr/>
        </p:nvPicPr>
        <p:blipFill>
          <a:blip r:embed="rId3"/>
          <a:stretch>
            <a:fillRect/>
          </a:stretch>
        </p:blipFill>
        <p:spPr>
          <a:xfrm>
            <a:off x="7709747" y="4140200"/>
            <a:ext cx="1270756" cy="572325"/>
          </a:xfrm>
          <a:prstGeom prst="rect">
            <a:avLst/>
          </a:prstGeom>
        </p:spPr>
      </p:pic>
      <p:sp>
        <p:nvSpPr>
          <p:cNvPr id="14" name="Obdélník 13">
            <a:extLst>
              <a:ext uri="{FF2B5EF4-FFF2-40B4-BE49-F238E27FC236}">
                <a16:creationId xmlns:a16="http://schemas.microsoft.com/office/drawing/2014/main" id="{AE0DD194-2668-992C-E932-667F5260DE52}"/>
              </a:ext>
            </a:extLst>
          </p:cNvPr>
          <p:cNvSpPr/>
          <p:nvPr/>
        </p:nvSpPr>
        <p:spPr>
          <a:xfrm>
            <a:off x="1726689" y="815757"/>
            <a:ext cx="8429356" cy="38967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dirty="0"/>
              <a:t>Konflikty které zastavují extenzivní rozvoj </a:t>
            </a:r>
            <a:r>
              <a:rPr lang="cs-CZ" sz="4000" b="1" dirty="0"/>
              <a:t>B1G</a:t>
            </a:r>
            <a:endParaRPr lang="en-US" sz="4000" b="1" dirty="0"/>
          </a:p>
        </p:txBody>
      </p:sp>
      <p:sp>
        <p:nvSpPr>
          <p:cNvPr id="7" name="Obdélník 6">
            <a:extLst>
              <a:ext uri="{FF2B5EF4-FFF2-40B4-BE49-F238E27FC236}">
                <a16:creationId xmlns:a16="http://schemas.microsoft.com/office/drawing/2014/main" id="{CC3DB161-6E3F-64F4-E070-82B15E6919B9}"/>
              </a:ext>
            </a:extLst>
          </p:cNvPr>
          <p:cNvSpPr/>
          <p:nvPr/>
        </p:nvSpPr>
        <p:spPr>
          <a:xfrm>
            <a:off x="1726689" y="4731532"/>
            <a:ext cx="8429356" cy="11005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dirty="0"/>
              <a:t>Konflikty které zastavují rozvoj </a:t>
            </a:r>
            <a:r>
              <a:rPr lang="cs-CZ" sz="4000" b="1" dirty="0"/>
              <a:t>B2G</a:t>
            </a:r>
            <a:endParaRPr lang="en-US" sz="4000" b="1" dirty="0"/>
          </a:p>
        </p:txBody>
      </p:sp>
    </p:spTree>
    <p:extLst>
      <p:ext uri="{BB962C8B-B14F-4D97-AF65-F5344CB8AC3E}">
        <p14:creationId xmlns:p14="http://schemas.microsoft.com/office/powerpoint/2010/main" val="186678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2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TotalTime>
  <Words>1400</Words>
  <Application>Microsoft Office PowerPoint</Application>
  <PresentationFormat>Širokoúhlá obrazovka</PresentationFormat>
  <Paragraphs>319</Paragraphs>
  <Slides>23</Slides>
  <Notes>9</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23</vt:i4>
      </vt:variant>
    </vt:vector>
  </HeadingPairs>
  <TitlesOfParts>
    <vt:vector size="29" baseType="lpstr">
      <vt:lpstr>Arial</vt:lpstr>
      <vt:lpstr>Arial Narrow</vt:lpstr>
      <vt:lpstr>Calibri</vt:lpstr>
      <vt:lpstr>Calibri Light</vt:lpstr>
      <vt:lpstr>Sylfaen</vt:lpstr>
      <vt:lpstr>Motiv Office</vt:lpstr>
      <vt:lpstr>Prezentace aplikace PowerPoint</vt:lpstr>
      <vt:lpstr>O čem to dnes je, na co se pokusím odpovědět?: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O čem to dnes je, na co se pokusím odpovědět?:</vt:lpstr>
      <vt:lpstr>Prezentace aplikace PowerPoint</vt:lpstr>
      <vt:lpstr>Prezentace aplikace PowerPoint</vt:lpstr>
      <vt:lpstr>Prezentace aplikace PowerPoint</vt:lpstr>
      <vt:lpstr>O čem to dnes je, na co se pokusím odpovědět?: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Leoš Gál</dc:creator>
  <cp:lastModifiedBy>Fencl</cp:lastModifiedBy>
  <cp:revision>8</cp:revision>
  <dcterms:created xsi:type="dcterms:W3CDTF">2022-05-11T11:28:21Z</dcterms:created>
  <dcterms:modified xsi:type="dcterms:W3CDTF">2022-05-20T07:02:48Z</dcterms:modified>
</cp:coreProperties>
</file>