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6" r:id="rId3"/>
    <p:sldId id="307" r:id="rId4"/>
    <p:sldId id="311" r:id="rId5"/>
    <p:sldId id="308" r:id="rId6"/>
    <p:sldId id="320" r:id="rId7"/>
    <p:sldId id="309" r:id="rId8"/>
    <p:sldId id="303" r:id="rId9"/>
    <p:sldId id="312" r:id="rId10"/>
    <p:sldId id="316" r:id="rId11"/>
    <p:sldId id="319" r:id="rId12"/>
    <p:sldId id="305" r:id="rId13"/>
    <p:sldId id="315" r:id="rId14"/>
    <p:sldId id="317" r:id="rId15"/>
    <p:sldId id="321" r:id="rId16"/>
    <p:sldId id="304" r:id="rId17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5088" autoAdjust="0"/>
  </p:normalViewPr>
  <p:slideViewPr>
    <p:cSldViewPr>
      <p:cViewPr varScale="1">
        <p:scale>
          <a:sx n="103" d="100"/>
          <a:sy n="103" d="100"/>
        </p:scale>
        <p:origin x="187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31"/>
    </p:cViewPr>
  </p:sorterViewPr>
  <p:notesViewPr>
    <p:cSldViewPr>
      <p:cViewPr varScale="1">
        <p:scale>
          <a:sx n="84" d="100"/>
          <a:sy n="84" d="100"/>
        </p:scale>
        <p:origin x="382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3A19718A-D775-4157-AB2A-18CEFFE75D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F2F7BC4-102B-4F83-B458-C306A008ABA4}" type="datetimeFigureOut">
              <a:rPr lang="cs-CZ"/>
              <a:pPr>
                <a:defRPr/>
              </a:pPr>
              <a:t>25.05.2022</a:t>
            </a:fld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11C08EE-96A4-4975-AE41-FD1595B4CC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84127E5-A46A-457E-BCD5-B552013EE28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36F8004-E7E4-448B-AB75-5082AD10B4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záhlaví 6">
            <a:extLst>
              <a:ext uri="{FF2B5EF4-FFF2-40B4-BE49-F238E27FC236}">
                <a16:creationId xmlns:a16="http://schemas.microsoft.com/office/drawing/2014/main" id="{F27073F3-1EB5-4A2C-9336-447DF04017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5100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15B2C8F9-279F-4861-8827-3DF41F9048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0949DB3-D697-4559-BE06-F6DD1DCC7EC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C01B9A0-8F40-4A32-BE2E-62F6EB5807A1}" type="datetimeFigureOut">
              <a:rPr lang="cs-CZ"/>
              <a:pPr>
                <a:defRPr/>
              </a:pPr>
              <a:t>25.05.2022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71178FD9-5857-40ED-BD1A-9723E5BDE06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A7B90182-B7CD-4BC9-B03D-784FECC45A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57CB58B-A5C8-473F-85CF-DBAC768750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4D63220-A671-4179-9309-6214DFD0E3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6259D90-4472-49C2-AEEE-068705C29AE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720401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29953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855644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995800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696358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814931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38982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15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50246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81648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83440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01552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65506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33584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46266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00229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259D90-4472-49C2-AEEE-068705C29AEA}" type="slidenum">
              <a:rPr lang="cs-CZ" altLang="cs-CZ" smtClean="0"/>
              <a:pPr>
                <a:defRPr/>
              </a:pPr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73880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ozadi_prezentace3">
            <a:extLst>
              <a:ext uri="{FF2B5EF4-FFF2-40B4-BE49-F238E27FC236}">
                <a16:creationId xmlns:a16="http://schemas.microsoft.com/office/drawing/2014/main" id="{AB959850-C0C2-41F4-9F8A-F547632F65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47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B1EA2D6D-3EB9-40A5-AAD7-1459DDF7FAFB}"/>
              </a:ext>
            </a:extLst>
          </p:cNvPr>
          <p:cNvSpPr/>
          <p:nvPr userDrawn="1"/>
        </p:nvSpPr>
        <p:spPr>
          <a:xfrm>
            <a:off x="2966195" y="379413"/>
            <a:ext cx="4824413" cy="57467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cs-CZ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C21A4CB-DF41-4D4C-BBC4-07D1BD0725D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80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6AC7F9F-BE41-43C7-AC2B-9667C45A4E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AE9E05A3-DACC-4DA2-89EB-2B774EE64E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 dirty="0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A694450E-132E-42C6-B5A1-73F0F54BE5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C2273-8CD6-494B-BD45-7A63820AB24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54321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B67B13-8BCF-4FB3-A1FE-668A06DEE2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BA9334-5D22-4A7D-80D9-ACA920EB60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1D1142-CAEB-4CF7-8222-76C34D0A37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0BA69-EF4E-4EAB-92A9-761D5C0ADE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19159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B8DB277-44A8-49F7-AD68-A186595E64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6131853-0924-4F08-B5EE-2445DDABCF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5F25DB-8ED2-427A-ACDA-1893F4C406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A9661-F08F-4F72-900C-C27355383F9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4513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77EC5B-E088-4E4F-8822-05C20B6DF6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5FB158-C703-42F1-A8C2-14CAC81B7F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9A8006-A866-4D99-B502-EC3B555891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AA34E-B5D5-45A7-99B4-6F97E354C19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2585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AF83C10-2B05-4802-A9A0-23722607C2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E7CEFEE-E655-425B-A460-B19F07CC98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B27966-EC4B-48EF-8095-F9E2A8207C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BE136-FCFD-477E-A664-CD5A5F7B3C0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6611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4A76B-4590-4358-87DE-3C96435940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29A14B-98E4-4E65-B627-BB94FB0EAC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B64732-CD25-475A-A3FB-078CBEE82F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0D0DA-60AF-40A2-BB12-2E714FA07A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2916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9A7410B-3BCB-469E-A6A0-3CD6EBEB6A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990C15F-86D2-48AD-A382-A9EE61DDB3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6582057-DBCC-45D1-9E28-201B69B294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DC4B4-E07F-4BD6-B31C-91592E779D7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0052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2843561-A3F7-4885-A61B-AB9AF6E2EB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339E9F8-6921-4706-8C35-31E6EC3B0E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3C5AA1F-04D0-4256-B894-836BC875AE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E2856-1768-437F-9E37-32F7C1C9B6F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83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9FEDDAD-4DF8-47A9-B044-91A48ADB51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B58959D-7381-4339-A060-513060B38A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8782619-9C14-4A2F-AE57-CDB3FA61BF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6C583-586D-468F-A676-962D3524842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6677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2D924B-8559-46CE-89D8-1E9F967511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C814FA-46B1-497D-8F2C-1F776AA728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CA888D-9EB8-4AAC-BB30-28B378C600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8EDEA-EAEF-4270-B474-BE42BC0D690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0968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C4EA-15E0-49E9-BAE4-9A47B73336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D522AC-740D-48F4-A3FD-07D4A263BA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FC0E79-686A-44C8-9AA8-AD452BEBCE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E41C3-7BF1-4E9F-BD6B-E30F0188B9C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0275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BFD1EDC-1C6D-4E05-87FC-E1BD7ADF94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EF93CE2-26C1-43DF-8A7E-6C5A7CBA23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FBF6C28-EDA7-4AAA-BA2C-1B3E2DE2F0D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6EB57F1-65F4-44CC-92AD-CC2D9544827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F4B6366-04EE-42B2-B228-A79602858B3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5ADC34E-726D-4C20-86E2-F9A08E60EFF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pozadi_prezentace">
            <a:extLst>
              <a:ext uri="{FF2B5EF4-FFF2-40B4-BE49-F238E27FC236}">
                <a16:creationId xmlns:a16="http://schemas.microsoft.com/office/drawing/2014/main" id="{20F6DE5E-10DD-46FF-BA33-AAA8132F8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378"/>
            <a:ext cx="9144000" cy="673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5">
            <a:extLst>
              <a:ext uri="{FF2B5EF4-FFF2-40B4-BE49-F238E27FC236}">
                <a16:creationId xmlns:a16="http://schemas.microsoft.com/office/drawing/2014/main" id="{C2EF8F6C-5EB1-4C8D-9BD4-389339BC7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29351"/>
            <a:ext cx="9144000" cy="306438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ts val="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5124" name="Rectangle 6">
            <a:extLst>
              <a:ext uri="{FF2B5EF4-FFF2-40B4-BE49-F238E27FC236}">
                <a16:creationId xmlns:a16="http://schemas.microsoft.com/office/drawing/2014/main" id="{35BB0C44-65F2-42F6-A579-560A7F92C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115888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  <p:sp>
        <p:nvSpPr>
          <p:cNvPr id="2055" name="Text Box 7">
            <a:extLst>
              <a:ext uri="{FF2B5EF4-FFF2-40B4-BE49-F238E27FC236}">
                <a16:creationId xmlns:a16="http://schemas.microsoft.com/office/drawing/2014/main" id="{6838568E-2C36-4B5B-9D09-2B14F9338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96" y="1685097"/>
            <a:ext cx="6335713" cy="67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cs-CZ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Oblast </a:t>
            </a:r>
            <a:r>
              <a:rPr lang="cs-CZ" altLang="cs-CZ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s</a:t>
            </a:r>
            <a:r>
              <a:rPr lang="en-US" altLang="cs-CZ" sz="28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ilni</a:t>
            </a:r>
            <a:r>
              <a:rPr lang="cs-CZ" altLang="cs-CZ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ční infrastruktura</a:t>
            </a:r>
          </a:p>
        </p:txBody>
      </p:sp>
      <p:sp>
        <p:nvSpPr>
          <p:cNvPr id="5126" name="Text Box 8">
            <a:extLst>
              <a:ext uri="{FF2B5EF4-FFF2-40B4-BE49-F238E27FC236}">
                <a16:creationId xmlns:a16="http://schemas.microsoft.com/office/drawing/2014/main" id="{3E1A0F2D-16E8-425A-9B50-89FEE8A86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558" y="2882110"/>
            <a:ext cx="345598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000" b="1" dirty="0">
                <a:solidFill>
                  <a:srgbClr val="CC0000"/>
                </a:solidFill>
              </a:rPr>
              <a:t>Ing. David Novák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2000" b="1" dirty="0">
              <a:solidFill>
                <a:srgbClr val="CC0000"/>
              </a:solidFill>
            </a:endParaRPr>
          </a:p>
        </p:txBody>
      </p:sp>
      <p:grpSp>
        <p:nvGrpSpPr>
          <p:cNvPr id="5127" name="Skupina 1">
            <a:extLst>
              <a:ext uri="{FF2B5EF4-FFF2-40B4-BE49-F238E27FC236}">
                <a16:creationId xmlns:a16="http://schemas.microsoft.com/office/drawing/2014/main" id="{43CDDFD8-9B21-4981-8125-B6C901D361FB}"/>
              </a:ext>
            </a:extLst>
          </p:cNvPr>
          <p:cNvGrpSpPr>
            <a:grpSpLocks/>
          </p:cNvGrpSpPr>
          <p:nvPr/>
        </p:nvGrpSpPr>
        <p:grpSpPr bwMode="auto">
          <a:xfrm>
            <a:off x="2699792" y="204788"/>
            <a:ext cx="5905500" cy="789960"/>
            <a:chOff x="2483751" y="190538"/>
            <a:chExt cx="6048308" cy="803749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AE5EE852-0FA5-4160-AD08-A76CB2681DDC}"/>
                </a:ext>
              </a:extLst>
            </p:cNvPr>
            <p:cNvSpPr/>
            <p:nvPr/>
          </p:nvSpPr>
          <p:spPr>
            <a:xfrm>
              <a:off x="3708045" y="190538"/>
              <a:ext cx="4824014" cy="573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cs-CZ"/>
            </a:p>
          </p:txBody>
        </p:sp>
        <p:pic>
          <p:nvPicPr>
            <p:cNvPr id="5129" name="Picture 2" descr="D:\Users\Janosikova\Desktop\logo-eu-op-pik.png">
              <a:extLst>
                <a:ext uri="{FF2B5EF4-FFF2-40B4-BE49-F238E27FC236}">
                  <a16:creationId xmlns:a16="http://schemas.microsoft.com/office/drawing/2014/main" id="{E9705B82-4143-415A-90B6-999BDC35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51" y="190676"/>
              <a:ext cx="2876223" cy="803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0" name="Picture 3" descr="D:\Users\Janosikova\Desktop\logo-mpo.png">
              <a:extLst>
                <a:ext uri="{FF2B5EF4-FFF2-40B4-BE49-F238E27FC236}">
                  <a16:creationId xmlns:a16="http://schemas.microsoft.com/office/drawing/2014/main" id="{5E5AF9F2-B629-41FF-950F-64B01B3E92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865" y="307313"/>
              <a:ext cx="1152445" cy="55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Hlavní výzkumná témata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1.Koncepce komplexní digitalizace přípravy a realizace staveb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r>
              <a:rPr lang="cs-CZ" altLang="cs-CZ" sz="1800" dirty="0"/>
              <a:t>Komplexní systém založený na BIM objektech / IFC modelech</a:t>
            </a:r>
          </a:p>
          <a:p>
            <a:pPr>
              <a:defRPr/>
            </a:pPr>
            <a:r>
              <a:rPr lang="cs-CZ" altLang="cs-CZ" sz="1800" dirty="0"/>
              <a:t>Implementace procesů projektování, rozpočtování, výstavby, údržby a finančního managementu</a:t>
            </a:r>
          </a:p>
          <a:p>
            <a:pPr>
              <a:defRPr/>
            </a:pPr>
            <a:r>
              <a:rPr lang="cs-CZ" altLang="cs-CZ" sz="1800" dirty="0"/>
              <a:t>Procesy a finance</a:t>
            </a:r>
          </a:p>
          <a:p>
            <a:pPr>
              <a:defRPr/>
            </a:pPr>
            <a:r>
              <a:rPr lang="cs-CZ" altLang="cs-CZ" sz="1800" dirty="0"/>
              <a:t>Rozvoj IFC formátů</a:t>
            </a:r>
          </a:p>
          <a:p>
            <a:pPr>
              <a:defRPr/>
            </a:pPr>
            <a:r>
              <a:rPr lang="cs-CZ" altLang="cs-CZ" sz="1800" dirty="0"/>
              <a:t>Nové SW nástroje</a:t>
            </a:r>
          </a:p>
          <a:p>
            <a:pPr>
              <a:defRPr/>
            </a:pPr>
            <a:endParaRPr lang="cs-CZ" altLang="cs-CZ" sz="1600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ek 8"/>
          <p:cNvPicPr/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501008"/>
            <a:ext cx="3744496" cy="263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12002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Hlavní výzkumná témata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2.Stanovení pořadí naléhavosti  oprav komunikací v systémech SHV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r>
              <a:rPr lang="cs-CZ" altLang="cs-CZ" sz="1800" dirty="0"/>
              <a:t>Simulace odolnosti silniční sítě vůči dopravním kolapsům</a:t>
            </a:r>
          </a:p>
          <a:p>
            <a:pPr>
              <a:defRPr/>
            </a:pPr>
            <a:r>
              <a:rPr lang="cs-CZ" altLang="cs-CZ" sz="1800" dirty="0" err="1"/>
              <a:t>Socio</a:t>
            </a:r>
            <a:r>
              <a:rPr lang="cs-CZ" altLang="cs-CZ" sz="1800" dirty="0"/>
              <a:t> - ekonomické a ekologická kritéria</a:t>
            </a:r>
          </a:p>
          <a:p>
            <a:pPr>
              <a:defRPr/>
            </a:pPr>
            <a:r>
              <a:rPr lang="cs-CZ" altLang="cs-CZ" sz="1800" dirty="0"/>
              <a:t>Modelování dopadů na plynulost dopravy</a:t>
            </a:r>
          </a:p>
          <a:p>
            <a:pPr>
              <a:defRPr/>
            </a:pPr>
            <a:r>
              <a:rPr lang="cs-CZ" altLang="cs-CZ" sz="1800" dirty="0"/>
              <a:t>Celoplošný prediktivní model</a:t>
            </a:r>
          </a:p>
          <a:p>
            <a:pPr>
              <a:defRPr/>
            </a:pPr>
            <a:r>
              <a:rPr lang="cs-CZ" altLang="cs-CZ" sz="1800" dirty="0"/>
              <a:t>Kalibrace modelu s využitím dat plovoucího vozidla</a:t>
            </a:r>
          </a:p>
          <a:p>
            <a:pPr>
              <a:defRPr/>
            </a:pPr>
            <a:r>
              <a:rPr lang="cs-CZ" altLang="cs-CZ" sz="1800" dirty="0"/>
              <a:t>Revize konfliktů</a:t>
            </a:r>
          </a:p>
          <a:p>
            <a:pPr>
              <a:defRPr/>
            </a:pPr>
            <a:r>
              <a:rPr lang="cs-CZ" altLang="cs-CZ" sz="1800" dirty="0"/>
              <a:t>Optimalizace času oprav</a:t>
            </a:r>
          </a:p>
          <a:p>
            <a:pPr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767720"/>
            <a:ext cx="3167282" cy="211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918515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Hlavní výzkumná témata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3.Komplexní systém h</a:t>
            </a:r>
            <a:r>
              <a:rPr lang="pl-PL" altLang="cs-CZ" sz="1800" b="1" u="sng" dirty="0"/>
              <a:t>ospodaření s objekty dopravní infrastruktury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r>
              <a:rPr lang="cs-CZ" altLang="cs-CZ" sz="1800" dirty="0"/>
              <a:t>Holistické paradigma</a:t>
            </a:r>
          </a:p>
          <a:p>
            <a:pPr>
              <a:defRPr/>
            </a:pPr>
            <a:r>
              <a:rPr lang="cs-CZ" altLang="cs-CZ" sz="1800" dirty="0"/>
              <a:t>Predikce, preventivní údržba</a:t>
            </a:r>
          </a:p>
          <a:p>
            <a:pPr>
              <a:defRPr/>
            </a:pPr>
            <a:r>
              <a:rPr lang="cs-CZ" altLang="cs-CZ" sz="1800" dirty="0"/>
              <a:t>Standardy údržby</a:t>
            </a:r>
          </a:p>
          <a:p>
            <a:pPr>
              <a:defRPr/>
            </a:pPr>
            <a:r>
              <a:rPr lang="cs-CZ" altLang="cs-CZ" sz="1800" dirty="0"/>
              <a:t>Optimalizace údržbového cyklu</a:t>
            </a:r>
          </a:p>
          <a:p>
            <a:pPr>
              <a:defRPr/>
            </a:pPr>
            <a:r>
              <a:rPr lang="cs-CZ" altLang="cs-CZ" sz="1800" dirty="0"/>
              <a:t>Umělá inteligence</a:t>
            </a:r>
          </a:p>
          <a:p>
            <a:pPr>
              <a:defRPr/>
            </a:pPr>
            <a:r>
              <a:rPr lang="cs-CZ" altLang="cs-CZ" sz="1800" dirty="0"/>
              <a:t>Risk management</a:t>
            </a:r>
          </a:p>
          <a:p>
            <a:pPr>
              <a:defRPr/>
            </a:pPr>
            <a:r>
              <a:rPr lang="cs-CZ" altLang="cs-CZ" sz="1800" dirty="0"/>
              <a:t>Optimalizace a plánování</a:t>
            </a:r>
          </a:p>
          <a:p>
            <a:pPr>
              <a:defRPr/>
            </a:pPr>
            <a:r>
              <a:rPr lang="cs-CZ" altLang="cs-CZ" sz="1800" dirty="0"/>
              <a:t>Flexibilní procesy </a:t>
            </a:r>
          </a:p>
          <a:p>
            <a:pPr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32580"/>
            <a:ext cx="4345483" cy="232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43407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Hlavní výzkumná témata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4.Automatická kontrola kvality a stanovení návrhových prvků pozemních komunikací z 3D dat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r>
              <a:rPr lang="cs-CZ" altLang="cs-CZ" sz="1800" dirty="0"/>
              <a:t>Automatizace prohlídek</a:t>
            </a:r>
          </a:p>
          <a:p>
            <a:pPr>
              <a:defRPr/>
            </a:pPr>
            <a:r>
              <a:rPr lang="cs-CZ" altLang="cs-CZ" sz="1800" dirty="0"/>
              <a:t>Návrhové prvky a bezpečnostní opatření</a:t>
            </a:r>
          </a:p>
          <a:p>
            <a:pPr>
              <a:defRPr/>
            </a:pPr>
            <a:r>
              <a:rPr lang="cs-CZ" altLang="cs-CZ" sz="1800" dirty="0"/>
              <a:t>Využití 3D dat-digitální technická mapa DTM)</a:t>
            </a:r>
          </a:p>
          <a:p>
            <a:pPr>
              <a:defRPr/>
            </a:pPr>
            <a:r>
              <a:rPr lang="cs-CZ" altLang="cs-CZ" sz="1800" dirty="0"/>
              <a:t>Virtuální realita</a:t>
            </a:r>
          </a:p>
          <a:p>
            <a:pPr>
              <a:defRPr/>
            </a:pPr>
            <a:r>
              <a:rPr lang="cs-CZ" altLang="cs-CZ" sz="1800" dirty="0"/>
              <a:t>Detekce oblastí nesouladu</a:t>
            </a:r>
          </a:p>
          <a:p>
            <a:pPr>
              <a:defRPr/>
            </a:pPr>
            <a:r>
              <a:rPr lang="cs-CZ" altLang="cs-CZ" sz="1800" dirty="0"/>
              <a:t>Objektivizace a časové řady</a:t>
            </a:r>
          </a:p>
          <a:p>
            <a:pPr>
              <a:defRPr/>
            </a:pPr>
            <a:r>
              <a:rPr lang="cs-CZ" altLang="cs-CZ" sz="1800" dirty="0"/>
              <a:t>Zlevnění, zrychlení a bezpečnost </a:t>
            </a:r>
          </a:p>
          <a:p>
            <a:pPr marL="0" indent="0">
              <a:buNone/>
              <a:defRPr/>
            </a:pPr>
            <a:r>
              <a:rPr lang="cs-CZ" altLang="cs-CZ" sz="1800" dirty="0"/>
              <a:t>prohlídek</a:t>
            </a:r>
          </a:p>
          <a:p>
            <a:pPr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650329"/>
            <a:ext cx="3623358" cy="258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807959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773" y="2850134"/>
            <a:ext cx="4349186" cy="3323654"/>
          </a:xfrm>
          <a:prstGeom prst="rect">
            <a:avLst/>
          </a:prstGeom>
        </p:spPr>
      </p:pic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Hlavní výzkumná témata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5.Rozvoj podrobných diagnostických metod 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r>
              <a:rPr lang="cs-CZ" altLang="cs-CZ" sz="1800" dirty="0"/>
              <a:t>Mikrotrhliny na tuhých vozovkách</a:t>
            </a:r>
          </a:p>
          <a:p>
            <a:pPr lvl="1">
              <a:defRPr/>
            </a:pPr>
            <a:r>
              <a:rPr lang="cs-CZ" altLang="cs-CZ" sz="1200" dirty="0"/>
              <a:t>Vyhodnocení AI</a:t>
            </a:r>
          </a:p>
          <a:p>
            <a:pPr lvl="1">
              <a:defRPr/>
            </a:pPr>
            <a:r>
              <a:rPr lang="cs-CZ" altLang="cs-CZ" sz="1200" dirty="0"/>
              <a:t>Statistické zpracování, časové řady</a:t>
            </a:r>
          </a:p>
          <a:p>
            <a:pPr lvl="1">
              <a:defRPr/>
            </a:pPr>
            <a:endParaRPr lang="cs-CZ" altLang="cs-CZ" sz="1200" dirty="0"/>
          </a:p>
          <a:p>
            <a:pPr>
              <a:defRPr/>
            </a:pPr>
            <a:r>
              <a:rPr lang="cs-CZ" altLang="cs-CZ" sz="1600" dirty="0"/>
              <a:t>Defekty betonových panelů</a:t>
            </a:r>
          </a:p>
          <a:p>
            <a:pPr lvl="1">
              <a:defRPr/>
            </a:pPr>
            <a:r>
              <a:rPr lang="cs-CZ" altLang="cs-CZ" sz="1200" dirty="0"/>
              <a:t>Poškození příčných a podélných hran</a:t>
            </a:r>
          </a:p>
          <a:p>
            <a:pPr lvl="1">
              <a:defRPr/>
            </a:pPr>
            <a:r>
              <a:rPr lang="cs-CZ" altLang="cs-CZ" sz="1200" dirty="0"/>
              <a:t>Ulomené a poškozené rohy</a:t>
            </a:r>
          </a:p>
          <a:p>
            <a:pPr lvl="1">
              <a:defRPr/>
            </a:pPr>
            <a:r>
              <a:rPr lang="cs-CZ" altLang="cs-CZ" sz="1200" dirty="0"/>
              <a:t>Analýza zálivek</a:t>
            </a:r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None/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053119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Hlavní výzkumná témata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Rozvoj podrobných diagnostických metod 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r>
              <a:rPr lang="cs-CZ" altLang="cs-CZ" sz="1800" dirty="0"/>
              <a:t>Automatické rozpoznání poruch</a:t>
            </a:r>
          </a:p>
          <a:p>
            <a:pPr lvl="1">
              <a:defRPr/>
            </a:pPr>
            <a:r>
              <a:rPr lang="cs-CZ" altLang="cs-CZ" sz="1200" dirty="0"/>
              <a:t>Podrobný 3D </a:t>
            </a:r>
            <a:r>
              <a:rPr lang="cs-CZ" altLang="cs-CZ" sz="1200" dirty="0" err="1"/>
              <a:t>scan</a:t>
            </a:r>
            <a:endParaRPr lang="cs-CZ" altLang="cs-CZ" sz="1200" dirty="0"/>
          </a:p>
          <a:p>
            <a:pPr lvl="1">
              <a:defRPr/>
            </a:pPr>
            <a:r>
              <a:rPr lang="cs-CZ" altLang="cs-CZ" sz="1200" dirty="0" err="1"/>
              <a:t>Parametrizovatelné</a:t>
            </a:r>
            <a:r>
              <a:rPr lang="cs-CZ" altLang="cs-CZ" sz="1200" dirty="0"/>
              <a:t> algoritmy (ne AI)</a:t>
            </a:r>
          </a:p>
          <a:p>
            <a:pPr lvl="1">
              <a:defRPr/>
            </a:pPr>
            <a:endParaRPr lang="cs-CZ" altLang="cs-CZ" sz="1200" dirty="0"/>
          </a:p>
          <a:p>
            <a:pPr>
              <a:defRPr/>
            </a:pPr>
            <a:r>
              <a:rPr lang="cs-CZ" altLang="cs-CZ" sz="1600" dirty="0"/>
              <a:t>Stanovení protismykových vlastností z mikrostruktury</a:t>
            </a:r>
          </a:p>
          <a:p>
            <a:pPr lvl="1">
              <a:defRPr/>
            </a:pPr>
            <a:r>
              <a:rPr lang="cs-CZ" altLang="cs-CZ" sz="1200" dirty="0"/>
              <a:t>Simulace valivých a brzdných jevů</a:t>
            </a:r>
          </a:p>
          <a:p>
            <a:pPr lvl="1">
              <a:defRPr/>
            </a:pPr>
            <a:r>
              <a:rPr lang="cs-CZ" altLang="cs-CZ" sz="1200" dirty="0"/>
              <a:t>Bezkontaktní metoda, rozlišení 0.1mm</a:t>
            </a:r>
          </a:p>
          <a:p>
            <a:pPr marL="457200" lvl="1" indent="0">
              <a:buNone/>
              <a:defRPr/>
            </a:pPr>
            <a:endParaRPr lang="cs-CZ" altLang="cs-CZ" sz="1200" dirty="0"/>
          </a:p>
          <a:p>
            <a:pPr>
              <a:defRPr/>
            </a:pPr>
            <a:r>
              <a:rPr lang="cs-CZ" altLang="cs-CZ" sz="1600" dirty="0" err="1"/>
              <a:t>Traffic</a:t>
            </a:r>
            <a:r>
              <a:rPr lang="cs-CZ" altLang="cs-CZ" sz="1600" dirty="0"/>
              <a:t> Speed </a:t>
            </a:r>
            <a:r>
              <a:rPr lang="cs-CZ" altLang="cs-CZ" sz="1600" dirty="0" err="1"/>
              <a:t>Deflectometer</a:t>
            </a:r>
            <a:endParaRPr lang="cs-CZ" altLang="cs-CZ" sz="1600" dirty="0"/>
          </a:p>
          <a:p>
            <a:pPr lvl="1">
              <a:defRPr/>
            </a:pPr>
            <a:r>
              <a:rPr lang="cs-CZ" altLang="cs-CZ" sz="1200" dirty="0"/>
              <a:t>Měření únosnosti</a:t>
            </a:r>
          </a:p>
          <a:p>
            <a:pPr lvl="1">
              <a:defRPr/>
            </a:pPr>
            <a:r>
              <a:rPr lang="cs-CZ" altLang="cs-CZ" sz="1200" dirty="0"/>
              <a:t>Diagnostika panelů</a:t>
            </a:r>
          </a:p>
          <a:p>
            <a:pPr lvl="1">
              <a:defRPr/>
            </a:pPr>
            <a:endParaRPr lang="cs-CZ" altLang="cs-CZ" sz="1200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221088"/>
            <a:ext cx="4528235" cy="1880692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276872"/>
            <a:ext cx="3146622" cy="114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325378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EA4BC04C-D8C6-4AAE-A6F5-E8AF54033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7171" name="Text Box 6">
            <a:extLst>
              <a:ext uri="{FF2B5EF4-FFF2-40B4-BE49-F238E27FC236}">
                <a16:creationId xmlns:a16="http://schemas.microsoft.com/office/drawing/2014/main" id="{A1ACD362-FBF0-4D58-B16E-237E2ED3E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6446836"/>
            <a:ext cx="871296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projektu Cestovní mapa modernizace silniční dopravy, Praha 27.5.2022</a:t>
            </a:r>
          </a:p>
        </p:txBody>
      </p:sp>
      <p:sp>
        <p:nvSpPr>
          <p:cNvPr id="7172" name="Nadpis 1">
            <a:extLst>
              <a:ext uri="{FF2B5EF4-FFF2-40B4-BE49-F238E27FC236}">
                <a16:creationId xmlns:a16="http://schemas.microsoft.com/office/drawing/2014/main" id="{89377211-C82D-4229-8D4D-7B651E13329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19672" y="1988724"/>
            <a:ext cx="6908825" cy="1584325"/>
          </a:xfrm>
        </p:spPr>
        <p:txBody>
          <a:bodyPr/>
          <a:lstStyle/>
          <a:p>
            <a:r>
              <a:rPr lang="cs-CZ" altLang="cs-CZ" sz="2000" b="1" dirty="0"/>
              <a:t>Děkuji vám za pozornost.</a:t>
            </a:r>
          </a:p>
        </p:txBody>
      </p:sp>
      <p:sp>
        <p:nvSpPr>
          <p:cNvPr id="7173" name="Podnadpis 2">
            <a:extLst>
              <a:ext uri="{FF2B5EF4-FFF2-40B4-BE49-F238E27FC236}">
                <a16:creationId xmlns:a16="http://schemas.microsoft.com/office/drawing/2014/main" id="{0DE35E6F-AFE1-45A6-A3B2-04AF64E15E2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763688" y="3604878"/>
            <a:ext cx="6400800" cy="1990725"/>
          </a:xfrm>
        </p:spPr>
        <p:txBody>
          <a:bodyPr/>
          <a:lstStyle/>
          <a:p>
            <a:r>
              <a:rPr lang="cs-CZ" altLang="cs-CZ" sz="2000" b="1" dirty="0"/>
              <a:t>Kontaktní údaje</a:t>
            </a:r>
            <a:r>
              <a:rPr lang="en-US" altLang="cs-CZ" sz="2000" b="1" dirty="0"/>
              <a:t>:</a:t>
            </a:r>
          </a:p>
          <a:p>
            <a:endParaRPr lang="cs-CZ" altLang="cs-CZ" sz="2000" b="1" dirty="0"/>
          </a:p>
          <a:p>
            <a:r>
              <a:rPr lang="cs-CZ" altLang="cs-CZ" sz="2000" b="1" dirty="0"/>
              <a:t>David Novák</a:t>
            </a:r>
          </a:p>
          <a:p>
            <a:r>
              <a:rPr lang="cs-CZ" altLang="cs-CZ" sz="2000" b="1" dirty="0"/>
              <a:t>VARS BRNO a.s.</a:t>
            </a:r>
          </a:p>
          <a:p>
            <a:r>
              <a:rPr lang="en-US" altLang="cs-CZ" sz="2000" b="1" dirty="0" err="1"/>
              <a:t>d</a:t>
            </a:r>
            <a:r>
              <a:rPr lang="cs-CZ" altLang="cs-CZ" sz="2000" b="1" dirty="0" err="1"/>
              <a:t>avid.novak</a:t>
            </a:r>
            <a:r>
              <a:rPr lang="en-US" altLang="cs-CZ" sz="2000" b="1" dirty="0"/>
              <a:t>@vars.cz</a:t>
            </a:r>
            <a:endParaRPr lang="cs-CZ" altLang="cs-CZ" sz="2000" b="1" dirty="0"/>
          </a:p>
        </p:txBody>
      </p:sp>
      <p:grpSp>
        <p:nvGrpSpPr>
          <p:cNvPr id="7" name="Skupina 1"/>
          <p:cNvGrpSpPr>
            <a:grpSpLocks/>
          </p:cNvGrpSpPr>
          <p:nvPr/>
        </p:nvGrpSpPr>
        <p:grpSpPr bwMode="auto">
          <a:xfrm>
            <a:off x="2699792" y="260648"/>
            <a:ext cx="5905500" cy="789960"/>
            <a:chOff x="2483751" y="190538"/>
            <a:chExt cx="6048308" cy="803749"/>
          </a:xfrm>
        </p:grpSpPr>
        <p:sp>
          <p:nvSpPr>
            <p:cNvPr id="8" name="Obdélník 7"/>
            <p:cNvSpPr/>
            <p:nvPr/>
          </p:nvSpPr>
          <p:spPr>
            <a:xfrm>
              <a:off x="3708045" y="190538"/>
              <a:ext cx="4824014" cy="573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cs-CZ">
                <a:solidFill>
                  <a:srgbClr val="FFFFFF"/>
                </a:solidFill>
              </a:endParaRPr>
            </a:p>
          </p:txBody>
        </p:sp>
        <p:pic>
          <p:nvPicPr>
            <p:cNvPr id="9" name="Picture 2" descr="D:\Users\Janosikova\Desktop\logo-eu-op-pik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51" y="190676"/>
              <a:ext cx="2876223" cy="803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 descr="D:\Users\Janosikova\Desktop\logo-mpo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865" y="307313"/>
              <a:ext cx="1152445" cy="552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16212255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altLang="cs-CZ" sz="1800" b="1" dirty="0" err="1">
                <a:solidFill>
                  <a:srgbClr val="003399"/>
                </a:solidFill>
              </a:rPr>
              <a:t>Vize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budouc</a:t>
            </a:r>
            <a:r>
              <a:rPr lang="cs-CZ" altLang="cs-CZ" sz="1800" b="1" dirty="0" err="1">
                <a:solidFill>
                  <a:srgbClr val="003399"/>
                </a:solidFill>
              </a:rPr>
              <a:t>ího</a:t>
            </a:r>
            <a:r>
              <a:rPr lang="cs-CZ" altLang="cs-CZ" sz="1800" b="1" dirty="0">
                <a:solidFill>
                  <a:srgbClr val="003399"/>
                </a:solidFill>
              </a:rPr>
              <a:t> stavu</a:t>
            </a:r>
            <a:r>
              <a:rPr lang="en-US" altLang="cs-CZ" sz="1800" b="1" dirty="0">
                <a:solidFill>
                  <a:srgbClr val="003399"/>
                </a:solidFill>
              </a:rPr>
              <a:t> (v </a:t>
            </a:r>
            <a:r>
              <a:rPr lang="en-US" altLang="cs-CZ" sz="1800" b="1" dirty="0" err="1">
                <a:solidFill>
                  <a:srgbClr val="003399"/>
                </a:solidFill>
              </a:rPr>
              <a:t>oblasti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silni</a:t>
            </a:r>
            <a:r>
              <a:rPr lang="cs-CZ" altLang="cs-CZ" sz="1800" b="1" dirty="0">
                <a:solidFill>
                  <a:srgbClr val="003399"/>
                </a:solidFill>
              </a:rPr>
              <a:t>ční infrastruktury) v letech 2030</a:t>
            </a:r>
            <a:r>
              <a:rPr lang="en-US" altLang="cs-CZ" sz="1800" b="1" dirty="0">
                <a:solidFill>
                  <a:srgbClr val="003399"/>
                </a:solidFill>
              </a:rPr>
              <a:t>+</a:t>
            </a: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Projektování</a:t>
            </a:r>
            <a:endParaRPr lang="cs-CZ" altLang="cs-CZ" sz="1400" dirty="0"/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Digitalizace</a:t>
            </a:r>
          </a:p>
          <a:p>
            <a:pPr>
              <a:defRPr/>
            </a:pPr>
            <a:r>
              <a:rPr lang="cs-CZ" altLang="cs-CZ" sz="1800" dirty="0"/>
              <a:t>BIM, 3D</a:t>
            </a:r>
          </a:p>
          <a:p>
            <a:pPr>
              <a:defRPr/>
            </a:pPr>
            <a:r>
              <a:rPr lang="cs-CZ" altLang="cs-CZ" sz="1800" dirty="0"/>
              <a:t>Koordinace, změnové řízení, komunikace</a:t>
            </a:r>
          </a:p>
          <a:p>
            <a:pPr>
              <a:defRPr/>
            </a:pPr>
            <a:r>
              <a:rPr lang="cs-CZ" altLang="cs-CZ" sz="1800" dirty="0"/>
              <a:t>Prefabrikace</a:t>
            </a:r>
          </a:p>
          <a:p>
            <a:pPr>
              <a:defRPr/>
            </a:pPr>
            <a:r>
              <a:rPr lang="cs-CZ" altLang="cs-CZ" sz="1800" dirty="0"/>
              <a:t>Tvorba geodetických podkladů</a:t>
            </a:r>
          </a:p>
          <a:p>
            <a:pPr>
              <a:defRPr/>
            </a:pPr>
            <a:r>
              <a:rPr lang="cs-CZ" altLang="cs-CZ" sz="1800" dirty="0"/>
              <a:t>Vizualizace staveb</a:t>
            </a:r>
          </a:p>
          <a:p>
            <a:pPr>
              <a:defRPr/>
            </a:pPr>
            <a:r>
              <a:rPr lang="en-US" altLang="cs-CZ" sz="1800" dirty="0" err="1"/>
              <a:t>Elektronizace</a:t>
            </a:r>
            <a:r>
              <a:rPr lang="cs-CZ" altLang="cs-CZ" sz="1800" dirty="0"/>
              <a:t> legálních kroků</a:t>
            </a:r>
          </a:p>
          <a:p>
            <a:pPr marL="0" indent="0">
              <a:buFontTx/>
              <a:buNone/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6108" y="3645024"/>
            <a:ext cx="4689495" cy="239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474823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altLang="cs-CZ" sz="1800" b="1" dirty="0" err="1">
                <a:solidFill>
                  <a:srgbClr val="003399"/>
                </a:solidFill>
              </a:rPr>
              <a:t>Vize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budouc</a:t>
            </a:r>
            <a:r>
              <a:rPr lang="cs-CZ" altLang="cs-CZ" sz="1800" b="1" dirty="0" err="1">
                <a:solidFill>
                  <a:srgbClr val="003399"/>
                </a:solidFill>
              </a:rPr>
              <a:t>ího</a:t>
            </a:r>
            <a:r>
              <a:rPr lang="cs-CZ" altLang="cs-CZ" sz="1800" b="1" dirty="0">
                <a:solidFill>
                  <a:srgbClr val="003399"/>
                </a:solidFill>
              </a:rPr>
              <a:t> stavu</a:t>
            </a:r>
            <a:r>
              <a:rPr lang="en-US" altLang="cs-CZ" sz="1800" b="1" dirty="0">
                <a:solidFill>
                  <a:srgbClr val="003399"/>
                </a:solidFill>
              </a:rPr>
              <a:t> (v </a:t>
            </a:r>
            <a:r>
              <a:rPr lang="en-US" altLang="cs-CZ" sz="1800" b="1" dirty="0" err="1">
                <a:solidFill>
                  <a:srgbClr val="003399"/>
                </a:solidFill>
              </a:rPr>
              <a:t>oblasti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silni</a:t>
            </a:r>
            <a:r>
              <a:rPr lang="cs-CZ" altLang="cs-CZ" sz="1800" b="1" dirty="0">
                <a:solidFill>
                  <a:srgbClr val="003399"/>
                </a:solidFill>
              </a:rPr>
              <a:t>ční infrastruktury) v letech 2030</a:t>
            </a:r>
            <a:r>
              <a:rPr lang="en-US" altLang="cs-CZ" sz="1800" b="1" dirty="0">
                <a:solidFill>
                  <a:srgbClr val="003399"/>
                </a:solidFill>
              </a:rPr>
              <a:t>+</a:t>
            </a: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Realizace</a:t>
            </a:r>
            <a:endParaRPr lang="en-US" altLang="cs-CZ" sz="1800" b="1" u="sng" dirty="0"/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Materiály a technologie</a:t>
            </a:r>
          </a:p>
          <a:p>
            <a:pPr lvl="1">
              <a:defRPr/>
            </a:pPr>
            <a:r>
              <a:rPr lang="cs-CZ" altLang="cs-CZ" sz="1400" dirty="0"/>
              <a:t>Long-</a:t>
            </a:r>
            <a:r>
              <a:rPr lang="cs-CZ" altLang="cs-CZ" sz="1400" dirty="0" err="1"/>
              <a:t>life</a:t>
            </a:r>
            <a:r>
              <a:rPr lang="cs-CZ" altLang="cs-CZ" sz="1400" dirty="0"/>
              <a:t> </a:t>
            </a:r>
            <a:r>
              <a:rPr lang="cs-CZ" altLang="cs-CZ" sz="1400" dirty="0" err="1"/>
              <a:t>pavement</a:t>
            </a:r>
            <a:endParaRPr lang="cs-CZ" altLang="cs-CZ" sz="1400" dirty="0"/>
          </a:p>
          <a:p>
            <a:pPr lvl="1">
              <a:defRPr/>
            </a:pPr>
            <a:r>
              <a:rPr lang="cs-CZ" altLang="cs-CZ" sz="1400" dirty="0"/>
              <a:t>Vylepšené mechanicko-fyzikální vlastnosti (pevnost, elasticita, odolnost)</a:t>
            </a:r>
          </a:p>
          <a:p>
            <a:pPr lvl="1">
              <a:defRPr/>
            </a:pPr>
            <a:r>
              <a:rPr lang="cs-CZ" altLang="cs-CZ" sz="1400" dirty="0"/>
              <a:t>Nové přísady (vlákna, </a:t>
            </a:r>
            <a:r>
              <a:rPr lang="cs-CZ" altLang="cs-CZ" sz="1400" dirty="0" err="1"/>
              <a:t>nanomateriály</a:t>
            </a:r>
            <a:r>
              <a:rPr lang="cs-CZ" altLang="cs-CZ" sz="1400" dirty="0"/>
              <a:t>, vosky)</a:t>
            </a:r>
          </a:p>
          <a:p>
            <a:pPr lvl="1">
              <a:defRPr/>
            </a:pPr>
            <a:r>
              <a:rPr lang="cs-CZ" altLang="cs-CZ" sz="1400" dirty="0"/>
              <a:t>Prostředky sekundární ochrany (impregnace, penetrace)</a:t>
            </a:r>
          </a:p>
          <a:p>
            <a:pPr lvl="1">
              <a:defRPr/>
            </a:pPr>
            <a:r>
              <a:rPr lang="cs-CZ" altLang="cs-CZ" sz="1400" dirty="0"/>
              <a:t>Recyklované materiály</a:t>
            </a:r>
          </a:p>
          <a:p>
            <a:pPr>
              <a:defRPr/>
            </a:pPr>
            <a:r>
              <a:rPr lang="cs-CZ" altLang="cs-CZ" sz="1800" dirty="0"/>
              <a:t>Optimalizace stavebních prací a postupů</a:t>
            </a:r>
          </a:p>
          <a:p>
            <a:pPr lvl="1">
              <a:defRPr/>
            </a:pPr>
            <a:r>
              <a:rPr lang="cs-CZ" altLang="cs-CZ" sz="1400" dirty="0"/>
              <a:t>Rychle aplikovatelné materiály</a:t>
            </a:r>
          </a:p>
          <a:p>
            <a:pPr lvl="1">
              <a:defRPr/>
            </a:pPr>
            <a:r>
              <a:rPr lang="cs-CZ" altLang="cs-CZ" sz="1400" dirty="0"/>
              <a:t>Optimální návaznost</a:t>
            </a:r>
          </a:p>
          <a:p>
            <a:pPr lvl="1">
              <a:defRPr/>
            </a:pPr>
            <a:r>
              <a:rPr lang="cs-CZ" altLang="cs-CZ" sz="1400" dirty="0"/>
              <a:t>Moderní strojní vybavení</a:t>
            </a:r>
          </a:p>
          <a:p>
            <a:pPr lvl="1">
              <a:defRPr/>
            </a:pPr>
            <a:r>
              <a:rPr lang="cs-CZ" altLang="cs-CZ" sz="1400" dirty="0"/>
              <a:t>Kontrola nebo řízení ve 3D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140854"/>
            <a:ext cx="3059832" cy="20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417294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altLang="cs-CZ" sz="1800" b="1" dirty="0" err="1">
                <a:solidFill>
                  <a:srgbClr val="003399"/>
                </a:solidFill>
              </a:rPr>
              <a:t>Vize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budouc</a:t>
            </a:r>
            <a:r>
              <a:rPr lang="cs-CZ" altLang="cs-CZ" sz="1800" b="1" dirty="0" err="1">
                <a:solidFill>
                  <a:srgbClr val="003399"/>
                </a:solidFill>
              </a:rPr>
              <a:t>ího</a:t>
            </a:r>
            <a:r>
              <a:rPr lang="cs-CZ" altLang="cs-CZ" sz="1800" b="1" dirty="0">
                <a:solidFill>
                  <a:srgbClr val="003399"/>
                </a:solidFill>
              </a:rPr>
              <a:t> stavu</a:t>
            </a:r>
            <a:r>
              <a:rPr lang="en-US" altLang="cs-CZ" sz="1800" b="1" dirty="0">
                <a:solidFill>
                  <a:srgbClr val="003399"/>
                </a:solidFill>
              </a:rPr>
              <a:t> (v </a:t>
            </a:r>
            <a:r>
              <a:rPr lang="en-US" altLang="cs-CZ" sz="1800" b="1" dirty="0" err="1">
                <a:solidFill>
                  <a:srgbClr val="003399"/>
                </a:solidFill>
              </a:rPr>
              <a:t>oblasti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silni</a:t>
            </a:r>
            <a:r>
              <a:rPr lang="cs-CZ" altLang="cs-CZ" sz="1800" b="1" dirty="0">
                <a:solidFill>
                  <a:srgbClr val="003399"/>
                </a:solidFill>
              </a:rPr>
              <a:t>ční infrastruktury) v letech 2030</a:t>
            </a:r>
            <a:r>
              <a:rPr lang="en-US" altLang="cs-CZ" sz="1800" b="1" dirty="0">
                <a:solidFill>
                  <a:srgbClr val="003399"/>
                </a:solidFill>
              </a:rPr>
              <a:t>+</a:t>
            </a: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Roz</a:t>
            </a:r>
            <a:r>
              <a:rPr lang="en-US" altLang="cs-CZ" sz="1800" b="1" u="sng" dirty="0" err="1"/>
              <a:t>voj</a:t>
            </a:r>
            <a:r>
              <a:rPr lang="en-US" altLang="cs-CZ" sz="1800" b="1" u="sng" dirty="0"/>
              <a:t> </a:t>
            </a:r>
            <a:r>
              <a:rPr lang="en-US" altLang="cs-CZ" sz="1800" b="1" u="sng" dirty="0" err="1"/>
              <a:t>silni</a:t>
            </a:r>
            <a:r>
              <a:rPr lang="cs-CZ" altLang="cs-CZ" sz="1800" b="1" u="sng" dirty="0"/>
              <a:t>ční sítě a mobility</a:t>
            </a:r>
            <a:endParaRPr lang="en-US" altLang="cs-CZ" sz="1800" b="1" u="sng" dirty="0"/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Snaha o dobudování páteřní dálniční sítě</a:t>
            </a:r>
          </a:p>
          <a:p>
            <a:pPr>
              <a:defRPr/>
            </a:pPr>
            <a:r>
              <a:rPr lang="cs-CZ" altLang="cs-CZ" sz="1800" dirty="0"/>
              <a:t>Striktní aplikace liniového zákona</a:t>
            </a:r>
          </a:p>
          <a:p>
            <a:pPr>
              <a:defRPr/>
            </a:pPr>
            <a:r>
              <a:rPr lang="cs-CZ" altLang="cs-CZ" sz="1800" dirty="0"/>
              <a:t>Financování PPP</a:t>
            </a:r>
          </a:p>
          <a:p>
            <a:pPr>
              <a:defRPr/>
            </a:pPr>
            <a:r>
              <a:rPr lang="cs-CZ" altLang="cs-CZ" sz="1800" dirty="0"/>
              <a:t>Snaha o rychlý nástup VRT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284984"/>
            <a:ext cx="4097410" cy="279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290792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852935"/>
            <a:ext cx="4680520" cy="3199677"/>
          </a:xfrm>
          <a:prstGeom prst="rect">
            <a:avLst/>
          </a:prstGeom>
        </p:spPr>
      </p:pic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altLang="cs-CZ" sz="1800" b="1" dirty="0" err="1">
                <a:solidFill>
                  <a:srgbClr val="003399"/>
                </a:solidFill>
              </a:rPr>
              <a:t>Vize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budouc</a:t>
            </a:r>
            <a:r>
              <a:rPr lang="cs-CZ" altLang="cs-CZ" sz="1800" b="1" dirty="0" err="1">
                <a:solidFill>
                  <a:srgbClr val="003399"/>
                </a:solidFill>
              </a:rPr>
              <a:t>ího</a:t>
            </a:r>
            <a:r>
              <a:rPr lang="cs-CZ" altLang="cs-CZ" sz="1800" b="1" dirty="0">
                <a:solidFill>
                  <a:srgbClr val="003399"/>
                </a:solidFill>
              </a:rPr>
              <a:t> stavu</a:t>
            </a:r>
            <a:r>
              <a:rPr lang="en-US" altLang="cs-CZ" sz="1800" b="1" dirty="0">
                <a:solidFill>
                  <a:srgbClr val="003399"/>
                </a:solidFill>
              </a:rPr>
              <a:t> (v </a:t>
            </a:r>
            <a:r>
              <a:rPr lang="en-US" altLang="cs-CZ" sz="1800" b="1" dirty="0" err="1">
                <a:solidFill>
                  <a:srgbClr val="003399"/>
                </a:solidFill>
              </a:rPr>
              <a:t>oblasti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silni</a:t>
            </a:r>
            <a:r>
              <a:rPr lang="cs-CZ" altLang="cs-CZ" sz="1800" b="1" dirty="0">
                <a:solidFill>
                  <a:srgbClr val="003399"/>
                </a:solidFill>
              </a:rPr>
              <a:t>ční infrastruktury) v letech 2030</a:t>
            </a:r>
            <a:r>
              <a:rPr lang="en-US" altLang="cs-CZ" sz="1800" b="1" dirty="0">
                <a:solidFill>
                  <a:srgbClr val="003399"/>
                </a:solidFill>
              </a:rPr>
              <a:t>+</a:t>
            </a: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Údržba</a:t>
            </a:r>
            <a:endParaRPr lang="en-US" altLang="cs-CZ" sz="1800" b="1" u="sng" dirty="0"/>
          </a:p>
          <a:p>
            <a:pPr>
              <a:defRPr/>
            </a:pPr>
            <a:endParaRPr lang="cs-CZ" altLang="cs-CZ" sz="1600" dirty="0"/>
          </a:p>
          <a:p>
            <a:pPr>
              <a:defRPr/>
            </a:pPr>
            <a:r>
              <a:rPr lang="cs-CZ" altLang="cs-CZ" sz="1600" dirty="0"/>
              <a:t>Vazba na BIM</a:t>
            </a:r>
          </a:p>
          <a:p>
            <a:pPr>
              <a:defRPr/>
            </a:pPr>
            <a:r>
              <a:rPr lang="cs-CZ" altLang="cs-CZ" sz="1600" dirty="0"/>
              <a:t>Koncepce  </a:t>
            </a:r>
            <a:r>
              <a:rPr lang="cs-CZ" altLang="cs-CZ" sz="1600" dirty="0" err="1"/>
              <a:t>Life</a:t>
            </a:r>
            <a:r>
              <a:rPr lang="cs-CZ" altLang="cs-CZ" sz="1600" dirty="0"/>
              <a:t> </a:t>
            </a:r>
            <a:r>
              <a:rPr lang="cs-CZ" altLang="cs-CZ" sz="1600" dirty="0" err="1"/>
              <a:t>Cycle</a:t>
            </a:r>
            <a:r>
              <a:rPr lang="cs-CZ" altLang="cs-CZ" sz="1600" dirty="0"/>
              <a:t> </a:t>
            </a:r>
            <a:r>
              <a:rPr lang="cs-CZ" altLang="cs-CZ" sz="1600" dirty="0" err="1"/>
              <a:t>Costing</a:t>
            </a:r>
            <a:r>
              <a:rPr lang="cs-CZ" altLang="cs-CZ" sz="1600" dirty="0"/>
              <a:t> (LCC)</a:t>
            </a:r>
          </a:p>
          <a:p>
            <a:pPr>
              <a:defRPr/>
            </a:pPr>
            <a:r>
              <a:rPr lang="cs-CZ" altLang="cs-CZ" sz="1600" dirty="0"/>
              <a:t>Snížení dopadu na životní </a:t>
            </a:r>
          </a:p>
          <a:p>
            <a:pPr marL="0" indent="0">
              <a:buNone/>
              <a:defRPr/>
            </a:pPr>
            <a:r>
              <a:rPr lang="cs-CZ" altLang="cs-CZ" sz="1600" dirty="0"/>
              <a:t>prostředí a komfort uživatelů</a:t>
            </a:r>
          </a:p>
          <a:p>
            <a:pPr>
              <a:defRPr/>
            </a:pPr>
            <a:r>
              <a:rPr lang="cs-CZ" altLang="cs-CZ" sz="1600" dirty="0"/>
              <a:t>Dopady na odolnost sítě</a:t>
            </a:r>
          </a:p>
          <a:p>
            <a:pPr>
              <a:defRPr/>
            </a:pPr>
            <a:r>
              <a:rPr lang="cs-CZ" altLang="cs-CZ" sz="1600" dirty="0"/>
              <a:t>Sledování efektivity a kvality</a:t>
            </a:r>
          </a:p>
          <a:p>
            <a:pPr>
              <a:defRPr/>
            </a:pPr>
            <a:r>
              <a:rPr lang="cs-CZ" altLang="cs-CZ" sz="1600" dirty="0"/>
              <a:t>Nové metody údržby</a:t>
            </a:r>
          </a:p>
          <a:p>
            <a:pPr marL="0" indent="0">
              <a:buNone/>
              <a:defRPr/>
            </a:pPr>
            <a:endParaRPr lang="cs-CZ" altLang="cs-CZ" sz="1600" dirty="0"/>
          </a:p>
          <a:p>
            <a:pPr marL="0" indent="0">
              <a:buFontTx/>
              <a:buNone/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458597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altLang="cs-CZ" sz="1800" b="1" dirty="0" err="1">
                <a:solidFill>
                  <a:srgbClr val="003399"/>
                </a:solidFill>
              </a:rPr>
              <a:t>Vize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budouc</a:t>
            </a:r>
            <a:r>
              <a:rPr lang="cs-CZ" altLang="cs-CZ" sz="1800" b="1" dirty="0" err="1">
                <a:solidFill>
                  <a:srgbClr val="003399"/>
                </a:solidFill>
              </a:rPr>
              <a:t>ího</a:t>
            </a:r>
            <a:r>
              <a:rPr lang="cs-CZ" altLang="cs-CZ" sz="1800" b="1" dirty="0">
                <a:solidFill>
                  <a:srgbClr val="003399"/>
                </a:solidFill>
              </a:rPr>
              <a:t> stavu</a:t>
            </a:r>
            <a:r>
              <a:rPr lang="en-US" altLang="cs-CZ" sz="1800" b="1" dirty="0">
                <a:solidFill>
                  <a:srgbClr val="003399"/>
                </a:solidFill>
              </a:rPr>
              <a:t> (v </a:t>
            </a:r>
            <a:r>
              <a:rPr lang="en-US" altLang="cs-CZ" sz="1800" b="1" dirty="0" err="1">
                <a:solidFill>
                  <a:srgbClr val="003399"/>
                </a:solidFill>
              </a:rPr>
              <a:t>oblasti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silni</a:t>
            </a:r>
            <a:r>
              <a:rPr lang="cs-CZ" altLang="cs-CZ" sz="1800" b="1" dirty="0">
                <a:solidFill>
                  <a:srgbClr val="003399"/>
                </a:solidFill>
              </a:rPr>
              <a:t>ční infrastruktury) v letech 2030</a:t>
            </a:r>
            <a:r>
              <a:rPr lang="en-US" altLang="cs-CZ" sz="1800" b="1" dirty="0">
                <a:solidFill>
                  <a:srgbClr val="003399"/>
                </a:solidFill>
              </a:rPr>
              <a:t>+</a:t>
            </a: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Monitorování infrastruktury</a:t>
            </a:r>
            <a:endParaRPr lang="en-US" altLang="cs-CZ" sz="1800" b="1" u="sng" dirty="0"/>
          </a:p>
          <a:p>
            <a:pPr>
              <a:defRPr/>
            </a:pPr>
            <a:endParaRPr lang="cs-CZ" altLang="cs-CZ" sz="1600" dirty="0"/>
          </a:p>
          <a:p>
            <a:pPr>
              <a:defRPr/>
            </a:pPr>
            <a:r>
              <a:rPr lang="cs-CZ" altLang="cs-CZ" sz="1600" dirty="0"/>
              <a:t>Inteligentní infrastruktura</a:t>
            </a:r>
          </a:p>
          <a:p>
            <a:pPr lvl="1">
              <a:defRPr/>
            </a:pPr>
            <a:r>
              <a:rPr lang="cs-CZ" altLang="cs-CZ" sz="1200" dirty="0"/>
              <a:t>Rozsáhlé sběry dat</a:t>
            </a:r>
          </a:p>
          <a:p>
            <a:pPr lvl="1">
              <a:defRPr/>
            </a:pPr>
            <a:r>
              <a:rPr lang="cs-CZ" altLang="cs-CZ" sz="1200" dirty="0" err="1"/>
              <a:t>IoT</a:t>
            </a:r>
            <a:r>
              <a:rPr lang="cs-CZ" altLang="cs-CZ" sz="1200" dirty="0"/>
              <a:t> čidla</a:t>
            </a:r>
          </a:p>
          <a:p>
            <a:pPr lvl="1">
              <a:defRPr/>
            </a:pPr>
            <a:r>
              <a:rPr lang="cs-CZ" altLang="cs-CZ" sz="1200" dirty="0"/>
              <a:t>Mýto</a:t>
            </a:r>
          </a:p>
          <a:p>
            <a:pPr>
              <a:defRPr/>
            </a:pPr>
            <a:r>
              <a:rPr lang="cs-CZ" altLang="cs-CZ" sz="1600" dirty="0"/>
              <a:t>Komunitní zdroje dat</a:t>
            </a:r>
          </a:p>
          <a:p>
            <a:pPr lvl="1">
              <a:defRPr/>
            </a:pPr>
            <a:r>
              <a:rPr lang="cs-CZ" altLang="cs-CZ" sz="1200" dirty="0"/>
              <a:t>Mobilní telefony</a:t>
            </a:r>
          </a:p>
          <a:p>
            <a:pPr lvl="1">
              <a:defRPr/>
            </a:pPr>
            <a:r>
              <a:rPr lang="cs-CZ" altLang="cs-CZ" sz="1200" dirty="0"/>
              <a:t>C-ITS, vozidla jako senzory</a:t>
            </a:r>
          </a:p>
          <a:p>
            <a:pPr>
              <a:defRPr/>
            </a:pPr>
            <a:r>
              <a:rPr lang="cs-CZ" altLang="cs-CZ" sz="1600" dirty="0"/>
              <a:t>Dálkový průzkum země</a:t>
            </a:r>
          </a:p>
          <a:p>
            <a:pPr lvl="1">
              <a:defRPr/>
            </a:pPr>
            <a:r>
              <a:rPr lang="cs-CZ" altLang="cs-CZ" sz="1200" dirty="0"/>
              <a:t>Satelity</a:t>
            </a:r>
          </a:p>
          <a:p>
            <a:pPr lvl="1">
              <a:defRPr/>
            </a:pPr>
            <a:r>
              <a:rPr lang="cs-CZ" altLang="cs-CZ" sz="1200" dirty="0" err="1"/>
              <a:t>Drony</a:t>
            </a:r>
            <a:endParaRPr lang="cs-CZ" altLang="cs-CZ" sz="1200" dirty="0"/>
          </a:p>
          <a:p>
            <a:pPr>
              <a:defRPr/>
            </a:pPr>
            <a:r>
              <a:rPr lang="cs-CZ" altLang="cs-CZ" sz="1600" dirty="0"/>
              <a:t>Nástroje pro podporu rozhodování</a:t>
            </a:r>
          </a:p>
          <a:p>
            <a:pPr lvl="1">
              <a:defRPr/>
            </a:pPr>
            <a:r>
              <a:rPr lang="cs-CZ" altLang="cs-CZ" sz="1200" dirty="0"/>
              <a:t>Analýza a propojení dat</a:t>
            </a:r>
          </a:p>
          <a:p>
            <a:pPr lvl="1">
              <a:defRPr/>
            </a:pPr>
            <a:r>
              <a:rPr lang="cs-CZ" altLang="cs-CZ" sz="1200" dirty="0"/>
              <a:t>Umělá inteligence</a:t>
            </a:r>
          </a:p>
          <a:p>
            <a:pPr marL="0" indent="0">
              <a:buFontTx/>
              <a:buNone/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356992"/>
            <a:ext cx="5239528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57234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altLang="cs-CZ" sz="1800" b="1" dirty="0" err="1">
                <a:solidFill>
                  <a:srgbClr val="003399"/>
                </a:solidFill>
              </a:rPr>
              <a:t>Vize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budouc</a:t>
            </a:r>
            <a:r>
              <a:rPr lang="cs-CZ" altLang="cs-CZ" sz="1800" b="1" dirty="0" err="1">
                <a:solidFill>
                  <a:srgbClr val="003399"/>
                </a:solidFill>
              </a:rPr>
              <a:t>ího</a:t>
            </a:r>
            <a:r>
              <a:rPr lang="cs-CZ" altLang="cs-CZ" sz="1800" b="1" dirty="0">
                <a:solidFill>
                  <a:srgbClr val="003399"/>
                </a:solidFill>
              </a:rPr>
              <a:t> stavu</a:t>
            </a:r>
            <a:r>
              <a:rPr lang="en-US" altLang="cs-CZ" sz="1800" b="1" dirty="0">
                <a:solidFill>
                  <a:srgbClr val="003399"/>
                </a:solidFill>
              </a:rPr>
              <a:t> (v </a:t>
            </a:r>
            <a:r>
              <a:rPr lang="en-US" altLang="cs-CZ" sz="1800" b="1" dirty="0" err="1">
                <a:solidFill>
                  <a:srgbClr val="003399"/>
                </a:solidFill>
              </a:rPr>
              <a:t>oblasti</a:t>
            </a:r>
            <a:r>
              <a:rPr lang="en-US" altLang="cs-CZ" sz="1800" b="1" dirty="0">
                <a:solidFill>
                  <a:srgbClr val="003399"/>
                </a:solidFill>
              </a:rPr>
              <a:t> </a:t>
            </a:r>
            <a:r>
              <a:rPr lang="en-US" altLang="cs-CZ" sz="1800" b="1" dirty="0" err="1">
                <a:solidFill>
                  <a:srgbClr val="003399"/>
                </a:solidFill>
              </a:rPr>
              <a:t>silni</a:t>
            </a:r>
            <a:r>
              <a:rPr lang="cs-CZ" altLang="cs-CZ" sz="1800" b="1" dirty="0">
                <a:solidFill>
                  <a:srgbClr val="003399"/>
                </a:solidFill>
              </a:rPr>
              <a:t>ční infrastruktury) v letech 2030</a:t>
            </a:r>
            <a:r>
              <a:rPr lang="en-US" altLang="cs-CZ" sz="1800" b="1" dirty="0">
                <a:solidFill>
                  <a:srgbClr val="003399"/>
                </a:solidFill>
              </a:rPr>
              <a:t>+</a:t>
            </a: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Kybernetická bezpečnost</a:t>
            </a:r>
            <a:endParaRPr lang="en-US" altLang="cs-CZ" sz="1800" b="1" u="sng" dirty="0"/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r>
              <a:rPr lang="cs-CZ" altLang="cs-CZ" sz="1600" dirty="0"/>
              <a:t>Bezpečnost IT systémů je stejně důležitá jako bezpečnost na silnicích</a:t>
            </a:r>
          </a:p>
          <a:p>
            <a:pPr>
              <a:defRPr/>
            </a:pPr>
            <a:r>
              <a:rPr lang="cs-CZ" altLang="cs-CZ" sz="1600" dirty="0"/>
              <a:t>Poučení z aktuální situace na ŘSD</a:t>
            </a:r>
          </a:p>
          <a:p>
            <a:pPr>
              <a:defRPr/>
            </a:pPr>
            <a:r>
              <a:rPr lang="cs-CZ" altLang="cs-CZ" sz="1600" dirty="0"/>
              <a:t>Bezpečná komunikační infrastruktura</a:t>
            </a:r>
          </a:p>
          <a:p>
            <a:pPr>
              <a:defRPr/>
            </a:pPr>
            <a:r>
              <a:rPr lang="cs-CZ" altLang="cs-CZ" sz="1600" dirty="0"/>
              <a:t>Zamezení narušení soukromí</a:t>
            </a:r>
          </a:p>
          <a:p>
            <a:pPr>
              <a:defRPr/>
            </a:pPr>
            <a:r>
              <a:rPr lang="cs-CZ" altLang="cs-CZ" sz="1600" dirty="0"/>
              <a:t>Evropská spolupráce</a:t>
            </a:r>
          </a:p>
          <a:p>
            <a:pPr marL="0" indent="0">
              <a:buFontTx/>
              <a:buNone/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048623"/>
            <a:ext cx="3165074" cy="3245875"/>
          </a:xfrm>
          <a:prstGeom prst="rect">
            <a:avLst/>
          </a:prstGeom>
          <a:ln w="9525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042039297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Problémy a bariéry výzkumu a vývoje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Strategie výstavby a údržby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r>
              <a:rPr lang="cs-CZ" altLang="cs-CZ" sz="1800" dirty="0"/>
              <a:t>Soutěžení veřejných zakázek pouze na nejnižší cenu</a:t>
            </a:r>
          </a:p>
          <a:p>
            <a:pPr>
              <a:defRPr/>
            </a:pPr>
            <a:r>
              <a:rPr lang="cs-CZ" altLang="cs-CZ" sz="1800" dirty="0"/>
              <a:t>Vyhrocené vztahy mezi zhotoviteli a objednateli v procesu VŘ</a:t>
            </a:r>
          </a:p>
          <a:p>
            <a:pPr>
              <a:defRPr/>
            </a:pPr>
            <a:r>
              <a:rPr lang="cs-CZ" altLang="cs-CZ" sz="1800" dirty="0"/>
              <a:t>Nízké investice do R</a:t>
            </a:r>
            <a:r>
              <a:rPr lang="en-US" altLang="cs-CZ" sz="1800" dirty="0"/>
              <a:t>&amp;D v </a:t>
            </a:r>
            <a:r>
              <a:rPr lang="cs-CZ" altLang="cs-CZ" sz="1800" dirty="0"/>
              <a:t>soukromé sféře i státu</a:t>
            </a:r>
          </a:p>
          <a:p>
            <a:pPr>
              <a:defRPr/>
            </a:pPr>
            <a:r>
              <a:rPr lang="cs-CZ" altLang="cs-CZ" sz="1800" dirty="0"/>
              <a:t>Nedostatečný multimodální přístup při plánování</a:t>
            </a:r>
          </a:p>
          <a:p>
            <a:pPr>
              <a:defRPr/>
            </a:pPr>
            <a:r>
              <a:rPr lang="cs-CZ" altLang="cs-CZ" sz="1800" dirty="0"/>
              <a:t>Nejasná strategie po omezení zdrojů EU</a:t>
            </a:r>
          </a:p>
          <a:p>
            <a:pPr>
              <a:defRPr/>
            </a:pPr>
            <a:r>
              <a:rPr lang="cs-CZ" altLang="cs-CZ" sz="1800" dirty="0"/>
              <a:t>Krize - covid, válka, inflace</a:t>
            </a:r>
          </a:p>
          <a:p>
            <a:pPr>
              <a:defRPr/>
            </a:pPr>
            <a:r>
              <a:rPr lang="cs-CZ" altLang="cs-CZ" sz="1800" dirty="0"/>
              <a:t>Nárůst cen stavebních materiálů</a:t>
            </a:r>
          </a:p>
          <a:p>
            <a:pPr>
              <a:defRPr/>
            </a:pPr>
            <a:r>
              <a:rPr lang="cs-CZ" altLang="cs-CZ" sz="1800" dirty="0"/>
              <a:t>Omezování investic</a:t>
            </a:r>
          </a:p>
          <a:p>
            <a:pPr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Strategie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67963"/>
            <a:ext cx="3167982" cy="2227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74295BC-883D-4ADA-ADCC-47447571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solidFill>
                <a:srgbClr val="000000"/>
              </a:solidFill>
            </a:endParaRPr>
          </a:p>
        </p:txBody>
      </p:sp>
      <p:sp>
        <p:nvSpPr>
          <p:cNvPr id="6147" name="Text Box 6">
            <a:extLst>
              <a:ext uri="{FF2B5EF4-FFF2-40B4-BE49-F238E27FC236}">
                <a16:creationId xmlns:a16="http://schemas.microsoft.com/office/drawing/2014/main" id="{249060FD-F237-43B0-B156-8F09C1F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453188"/>
            <a:ext cx="89646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1600" dirty="0">
                <a:solidFill>
                  <a:srgbClr val="FFFFFF"/>
                </a:solidFill>
              </a:rPr>
              <a:t>Závěrečná konference  projektu Cestovní mapa modernizace silniční dopravy, Praha, 27.5.2022</a:t>
            </a:r>
          </a:p>
        </p:txBody>
      </p:sp>
      <p:sp>
        <p:nvSpPr>
          <p:cNvPr id="6148" name="Podnadpis 2">
            <a:extLst>
              <a:ext uri="{FF2B5EF4-FFF2-40B4-BE49-F238E27FC236}">
                <a16:creationId xmlns:a16="http://schemas.microsoft.com/office/drawing/2014/main" id="{A9C31C6A-4510-4257-9FFC-627E295C689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852488" y="1344613"/>
            <a:ext cx="8291512" cy="4829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800" b="1" dirty="0">
                <a:solidFill>
                  <a:srgbClr val="003399"/>
                </a:solidFill>
              </a:rPr>
              <a:t>Problémy a bariéry výzkumu a vývoje</a:t>
            </a:r>
          </a:p>
          <a:p>
            <a:pPr marL="0" indent="0">
              <a:buFontTx/>
              <a:buNone/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altLang="cs-CZ" sz="1800" b="1" u="sng" dirty="0"/>
              <a:t>Pomalá digitalizace</a:t>
            </a:r>
          </a:p>
          <a:p>
            <a:pPr>
              <a:defRPr/>
            </a:pPr>
            <a:endParaRPr lang="cs-CZ" altLang="cs-CZ" sz="1800" dirty="0" err="1"/>
          </a:p>
          <a:p>
            <a:pPr>
              <a:defRPr/>
            </a:pPr>
            <a:r>
              <a:rPr lang="cs-CZ" altLang="cs-CZ" sz="1800" dirty="0"/>
              <a:t>Pomalý vznik BIM standardů pro stavby (IFC-</a:t>
            </a:r>
            <a:r>
              <a:rPr lang="cs-CZ" altLang="cs-CZ" sz="1800" dirty="0" err="1"/>
              <a:t>Industry</a:t>
            </a:r>
            <a:r>
              <a:rPr lang="cs-CZ" altLang="cs-CZ" sz="1800" dirty="0"/>
              <a:t> </a:t>
            </a:r>
            <a:r>
              <a:rPr lang="cs-CZ" altLang="cs-CZ" sz="1800" dirty="0" err="1"/>
              <a:t>Foundation</a:t>
            </a:r>
            <a:r>
              <a:rPr lang="cs-CZ" altLang="cs-CZ" sz="1800" dirty="0"/>
              <a:t> </a:t>
            </a:r>
            <a:r>
              <a:rPr lang="cs-CZ" altLang="cs-CZ" sz="1800" dirty="0" err="1"/>
              <a:t>Classes</a:t>
            </a:r>
            <a:r>
              <a:rPr lang="cs-CZ" altLang="cs-CZ" sz="1800" dirty="0"/>
              <a:t>)</a:t>
            </a:r>
          </a:p>
          <a:p>
            <a:pPr>
              <a:defRPr/>
            </a:pPr>
            <a:r>
              <a:rPr lang="cs-CZ" altLang="cs-CZ" sz="1800" dirty="0"/>
              <a:t>Neschopnost digitalizovat oběh dokladů během výstavby</a:t>
            </a:r>
          </a:p>
          <a:p>
            <a:pPr>
              <a:defRPr/>
            </a:pPr>
            <a:r>
              <a:rPr lang="cs-CZ" altLang="cs-CZ" sz="1800" dirty="0"/>
              <a:t>Neexistence jednotných metod „hospodaření“ napříč mody dopravy</a:t>
            </a:r>
          </a:p>
          <a:p>
            <a:pPr>
              <a:defRPr/>
            </a:pPr>
            <a:r>
              <a:rPr lang="cs-CZ" altLang="cs-CZ" sz="1800" dirty="0"/>
              <a:t>Neschopnost jednotné interpretace / analýzy dat</a:t>
            </a:r>
          </a:p>
          <a:p>
            <a:pPr>
              <a:defRPr/>
            </a:pPr>
            <a:r>
              <a:rPr lang="cs-CZ" altLang="cs-CZ" sz="1800" dirty="0"/>
              <a:t>Okrajové zapojení projektu Digitální technická mapa ČR</a:t>
            </a:r>
          </a:p>
          <a:p>
            <a:pPr>
              <a:defRPr/>
            </a:pPr>
            <a:endParaRPr lang="cs-CZ" altLang="cs-CZ" sz="1800" dirty="0"/>
          </a:p>
          <a:p>
            <a:pPr>
              <a:defRPr/>
            </a:pPr>
            <a:endParaRPr lang="cs-CZ" altLang="cs-CZ" sz="1600" b="1" dirty="0"/>
          </a:p>
          <a:p>
            <a:pPr>
              <a:defRPr/>
            </a:pPr>
            <a:endParaRPr lang="cs-CZ" altLang="cs-CZ" sz="1800" b="1" dirty="0">
              <a:solidFill>
                <a:srgbClr val="003399"/>
              </a:solidFill>
            </a:endParaRPr>
          </a:p>
          <a:p>
            <a:pPr>
              <a:defRPr/>
            </a:pPr>
            <a:endParaRPr lang="cs-CZ" altLang="cs-CZ" sz="2000" dirty="0"/>
          </a:p>
        </p:txBody>
      </p:sp>
      <p:pic>
        <p:nvPicPr>
          <p:cNvPr id="6150" name="Obrázek 6">
            <a:extLst>
              <a:ext uri="{FF2B5EF4-FFF2-40B4-BE49-F238E27FC236}">
                <a16:creationId xmlns:a16="http://schemas.microsoft.com/office/drawing/2014/main" id="{9AD2E8EE-64FB-4A14-8800-BB0AC9A6C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81" y="552592"/>
            <a:ext cx="11382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Obrázek 10">
            <a:extLst>
              <a:ext uri="{FF2B5EF4-FFF2-40B4-BE49-F238E27FC236}">
                <a16:creationId xmlns:a16="http://schemas.microsoft.com/office/drawing/2014/main" id="{0129ACDB-78E9-45D4-B33B-BB521B054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56419"/>
            <a:ext cx="698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Users\Janosikova\Desktop\logo-eu-op-pi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4" y="432888"/>
            <a:ext cx="2927424" cy="8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326" y="4221088"/>
            <a:ext cx="3760093" cy="184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473868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Prezentace_ertrac_1">
  <a:themeElements>
    <a:clrScheme name="Prezentace_ertrac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e_ertrac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zentace_ertrac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ertrac_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ertrac_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2212</TotalTime>
  <Words>867</Words>
  <Application>Microsoft Office PowerPoint</Application>
  <PresentationFormat>Předvádění na obrazovce (4:3)</PresentationFormat>
  <Paragraphs>219</Paragraphs>
  <Slides>16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Arial Black</vt:lpstr>
      <vt:lpstr>Calibri</vt:lpstr>
      <vt:lpstr>Prezentace_ertrac_1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vám za pozornost.</vt:lpstr>
    </vt:vector>
  </TitlesOfParts>
  <Company>CDV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Zedkova</dc:creator>
  <cp:lastModifiedBy>Fencl</cp:lastModifiedBy>
  <cp:revision>136</cp:revision>
  <dcterms:created xsi:type="dcterms:W3CDTF">2010-04-28T12:39:36Z</dcterms:created>
  <dcterms:modified xsi:type="dcterms:W3CDTF">2022-05-25T11:21:21Z</dcterms:modified>
</cp:coreProperties>
</file>