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19" r:id="rId3"/>
    <p:sldId id="303" r:id="rId4"/>
    <p:sldId id="314" r:id="rId5"/>
    <p:sldId id="305" r:id="rId6"/>
    <p:sldId id="306" r:id="rId7"/>
    <p:sldId id="320" r:id="rId8"/>
    <p:sldId id="315" r:id="rId9"/>
    <p:sldId id="310" r:id="rId10"/>
    <p:sldId id="312" r:id="rId11"/>
    <p:sldId id="283" r:id="rId12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5088" autoAdjust="0"/>
  </p:normalViewPr>
  <p:slideViewPr>
    <p:cSldViewPr>
      <p:cViewPr varScale="1">
        <p:scale>
          <a:sx n="103" d="100"/>
          <a:sy n="103" d="100"/>
        </p:scale>
        <p:origin x="186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82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A19718A-D775-4157-AB2A-18CEFFE75D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DF2F7BC4-102B-4F83-B458-C306A008ABA4}" type="datetimeFigureOut">
              <a:rPr lang="cs-CZ"/>
              <a:pPr>
                <a:defRPr/>
              </a:pPr>
              <a:t>13.05.2022</a:t>
            </a:fld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11C08EE-96A4-4975-AE41-FD1595B4CC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84127E5-A46A-457E-BCD5-B552013EE28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36F8004-E7E4-448B-AB75-5082AD10B4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záhlaví 6">
            <a:extLst>
              <a:ext uri="{FF2B5EF4-FFF2-40B4-BE49-F238E27FC236}">
                <a16:creationId xmlns:a16="http://schemas.microsoft.com/office/drawing/2014/main" id="{F27073F3-1EB5-4A2C-9336-447DF04017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1563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15B2C8F9-279F-4861-8827-3DF41F9048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0949DB3-D697-4559-BE06-F6DD1DCC7EC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C01B9A0-8F40-4A32-BE2E-62F6EB5807A1}" type="datetimeFigureOut">
              <a:rPr lang="cs-CZ"/>
              <a:pPr>
                <a:defRPr/>
              </a:pPr>
              <a:t>13.05.2022</a:t>
            </a:fld>
            <a:endParaRPr lang="cs-CZ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71178FD9-5857-40ED-BD1A-9723E5BDE06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A7B90182-B7CD-4BC9-B03D-784FECC45A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57CB58B-A5C8-473F-85CF-DBAC7687507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4D63220-A671-4179-9309-6214DFD0E3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6259D90-4472-49C2-AEEE-068705C29AE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929670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29953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cs-CZ" alt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229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cs-CZ" alt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52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00229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cs-CZ" alt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229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cs-CZ" alt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229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cs-CZ" alt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229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cs-CZ" alt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3573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cs-CZ" alt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229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cs-CZ" alt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229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ozadi_prezentace3">
            <a:extLst>
              <a:ext uri="{FF2B5EF4-FFF2-40B4-BE49-F238E27FC236}">
                <a16:creationId xmlns:a16="http://schemas.microsoft.com/office/drawing/2014/main" id="{AB959850-C0C2-41F4-9F8A-F547632F656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47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B1EA2D6D-3EB9-40A5-AAD7-1459DDF7FAFB}"/>
              </a:ext>
            </a:extLst>
          </p:cNvPr>
          <p:cNvSpPr/>
          <p:nvPr userDrawn="1"/>
        </p:nvSpPr>
        <p:spPr>
          <a:xfrm>
            <a:off x="2966195" y="379413"/>
            <a:ext cx="4824413" cy="574675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s-CZ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C21A4CB-DF41-4D4C-BBC4-07D1BD0725D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6AC7F9F-BE41-43C7-AC2B-9667C45A4E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AE9E05A3-DACC-4DA2-89EB-2B774EE64E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 dirty="0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A694450E-132E-42C6-B5A1-73F0F54BE5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C2273-8CD6-494B-BD45-7A63820AB24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54321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6B67B13-8BCF-4FB3-A1FE-668A06DEE2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BA9334-5D22-4A7D-80D9-ACA920EB60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1D1142-CAEB-4CF7-8222-76C34D0A37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0BA69-EF4E-4EAB-92A9-761D5C0ADE3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19159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B8DB277-44A8-49F7-AD68-A186595E64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6131853-0924-4F08-B5EE-2445DDABCF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F5F25DB-8ED2-427A-ACDA-1893F4C406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A9661-F08F-4F72-900C-C27355383F9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4513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077EC5B-E088-4E4F-8822-05C20B6DF6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95FB158-C703-42F1-A8C2-14CAC81B7F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C9A8006-A866-4D99-B502-EC3B555891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AA34E-B5D5-45A7-99B4-6F97E354C19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22585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AF83C10-2B05-4802-A9A0-23722607C2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E7CEFEE-E655-425B-A460-B19F07CC98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EB27966-EC4B-48EF-8095-F9E2A8207C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BE136-FCFD-477E-A664-CD5A5F7B3C0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6611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4A76B-4590-4358-87DE-3C96435940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29A14B-98E4-4E65-B627-BB94FB0EAC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B64732-CD25-475A-A3FB-078CBEE82F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0D0DA-60AF-40A2-BB12-2E714FA07A3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29160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9A7410B-3BCB-469E-A6A0-3CD6EBEB6A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990C15F-86D2-48AD-A382-A9EE61DDB3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6582057-DBCC-45D1-9E28-201B69B294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DC4B4-E07F-4BD6-B31C-91592E779D7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00523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2843561-A3F7-4885-A61B-AB9AF6E2EB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339E9F8-6921-4706-8C35-31E6EC3B0E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3C5AA1F-04D0-4256-B894-836BC875AE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E2856-1768-437F-9E37-32F7C1C9B6F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083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9FEDDAD-4DF8-47A9-B044-91A48ADB51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B58959D-7381-4339-A060-513060B38A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8782619-9C14-4A2F-AE57-CDB3FA61BF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6C583-586D-468F-A676-962D3524842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66776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2D924B-8559-46CE-89D8-1E9F967511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C814FA-46B1-497D-8F2C-1F776AA728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CA888D-9EB8-4AAC-BB30-28B378C600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8EDEA-EAEF-4270-B474-BE42BC0D690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09684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C4EA-15E0-49E9-BAE4-9A47B73336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D522AC-740D-48F4-A3FD-07D4A263BA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FC0E79-686A-44C8-9AA8-AD452BEBCE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E41C3-7BF1-4E9F-BD6B-E30F0188B9C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0275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BFD1EDC-1C6D-4E05-87FC-E1BD7ADF94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EF93CE2-26C1-43DF-8A7E-6C5A7CBA23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FBF6C28-EDA7-4AAA-BA2C-1B3E2DE2F0D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6EB57F1-65F4-44CC-92AD-CC2D9544827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F4B6366-04EE-42B2-B228-A79602858B3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F5ADC34E-726D-4C20-86E2-F9A08E60EFF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ozadi_prezentace">
            <a:extLst>
              <a:ext uri="{FF2B5EF4-FFF2-40B4-BE49-F238E27FC236}">
                <a16:creationId xmlns:a16="http://schemas.microsoft.com/office/drawing/2014/main" id="{20F6DE5E-10DD-46FF-BA33-AAA8132F8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378"/>
            <a:ext cx="9144000" cy="673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5">
            <a:extLst>
              <a:ext uri="{FF2B5EF4-FFF2-40B4-BE49-F238E27FC236}">
                <a16:creationId xmlns:a16="http://schemas.microsoft.com/office/drawing/2014/main" id="{C2EF8F6C-5EB1-4C8D-9BD4-389339BC7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29351"/>
            <a:ext cx="9144000" cy="306438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ts val="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projektu Cestovní mapa modernizace silniční dopravy, Praha, 27.5.2022</a:t>
            </a:r>
          </a:p>
        </p:txBody>
      </p:sp>
      <p:sp>
        <p:nvSpPr>
          <p:cNvPr id="5124" name="Rectangle 6">
            <a:extLst>
              <a:ext uri="{FF2B5EF4-FFF2-40B4-BE49-F238E27FC236}">
                <a16:creationId xmlns:a16="http://schemas.microsoft.com/office/drawing/2014/main" id="{35BB0C44-65F2-42F6-A579-560A7F92C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2055" name="Text Box 7">
            <a:extLst>
              <a:ext uri="{FF2B5EF4-FFF2-40B4-BE49-F238E27FC236}">
                <a16:creationId xmlns:a16="http://schemas.microsoft.com/office/drawing/2014/main" id="{6838568E-2C36-4B5B-9D09-2B14F93384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696" y="1685097"/>
            <a:ext cx="6335713" cy="2179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cs-CZ" altLang="cs-CZ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Technologická platforma silniční doprava</a:t>
            </a:r>
          </a:p>
          <a:p>
            <a:pPr algn="ctr" eaLnBrk="1" hangingPunct="1">
              <a:lnSpc>
                <a:spcPct val="150000"/>
              </a:lnSpc>
              <a:spcBef>
                <a:spcPct val="50000"/>
              </a:spcBef>
              <a:defRPr/>
            </a:pPr>
            <a:endParaRPr lang="cs-CZ" altLang="cs-CZ" sz="2800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5126" name="Text Box 8">
            <a:extLst>
              <a:ext uri="{FF2B5EF4-FFF2-40B4-BE49-F238E27FC236}">
                <a16:creationId xmlns:a16="http://schemas.microsoft.com/office/drawing/2014/main" id="{3E1A0F2D-16E8-425A-9B50-89FEE8A86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558" y="2882110"/>
            <a:ext cx="345598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2000" b="1" dirty="0">
              <a:solidFill>
                <a:srgbClr val="CC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000" b="1" dirty="0">
                <a:solidFill>
                  <a:srgbClr val="CC0000"/>
                </a:solidFill>
              </a:rPr>
              <a:t>Ing. Václav Fencl, CSc.</a:t>
            </a:r>
          </a:p>
        </p:txBody>
      </p:sp>
      <p:grpSp>
        <p:nvGrpSpPr>
          <p:cNvPr id="5127" name="Skupina 1">
            <a:extLst>
              <a:ext uri="{FF2B5EF4-FFF2-40B4-BE49-F238E27FC236}">
                <a16:creationId xmlns:a16="http://schemas.microsoft.com/office/drawing/2014/main" id="{43CDDFD8-9B21-4981-8125-B6C901D361FB}"/>
              </a:ext>
            </a:extLst>
          </p:cNvPr>
          <p:cNvGrpSpPr>
            <a:grpSpLocks/>
          </p:cNvGrpSpPr>
          <p:nvPr/>
        </p:nvGrpSpPr>
        <p:grpSpPr bwMode="auto">
          <a:xfrm>
            <a:off x="2699792" y="204788"/>
            <a:ext cx="5905500" cy="789960"/>
            <a:chOff x="2483751" y="190538"/>
            <a:chExt cx="6048308" cy="803749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AE5EE852-0FA5-4160-AD08-A76CB2681DDC}"/>
                </a:ext>
              </a:extLst>
            </p:cNvPr>
            <p:cNvSpPr/>
            <p:nvPr/>
          </p:nvSpPr>
          <p:spPr>
            <a:xfrm>
              <a:off x="3708045" y="190538"/>
              <a:ext cx="4824014" cy="573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cs-CZ"/>
            </a:p>
          </p:txBody>
        </p:sp>
        <p:pic>
          <p:nvPicPr>
            <p:cNvPr id="5129" name="Picture 2" descr="D:\Users\Janosikova\Desktop\logo-eu-op-pik.png">
              <a:extLst>
                <a:ext uri="{FF2B5EF4-FFF2-40B4-BE49-F238E27FC236}">
                  <a16:creationId xmlns:a16="http://schemas.microsoft.com/office/drawing/2014/main" id="{E9705B82-4143-415A-90B6-999BDC35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51" y="190676"/>
              <a:ext cx="2876223" cy="803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0" name="Picture 3" descr="D:\Users\Janosikova\Desktop\logo-mpo.png">
              <a:extLst>
                <a:ext uri="{FF2B5EF4-FFF2-40B4-BE49-F238E27FC236}">
                  <a16:creationId xmlns:a16="http://schemas.microsoft.com/office/drawing/2014/main" id="{5E5AF9F2-B629-41FF-950F-64B01B3E92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865" y="307313"/>
              <a:ext cx="1152445" cy="552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71309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projektu  Cestovní mapa modernizace silniční dopravy Praha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Technologická platforma silniční doprava</a:t>
            </a:r>
          </a:p>
          <a:p>
            <a:pPr marL="0" indent="0">
              <a:buNone/>
              <a:defRPr/>
            </a:pPr>
            <a:endParaRPr lang="cs-CZ" altLang="cs-CZ" sz="1800" dirty="0"/>
          </a:p>
          <a:p>
            <a:pPr marL="0" indent="0">
              <a:buNone/>
              <a:defRPr/>
            </a:pPr>
            <a:r>
              <a:rPr lang="cs-CZ" altLang="cs-CZ" sz="1800" dirty="0"/>
              <a:t>Výhled činnosti po ukončení projektu Cestovní mapa modernizace silniční dopravy:</a:t>
            </a:r>
          </a:p>
          <a:p>
            <a:pPr marL="0" indent="0">
              <a:buNone/>
              <a:defRPr/>
            </a:pPr>
            <a:endParaRPr lang="cs-CZ" altLang="cs-CZ" sz="1800" dirty="0"/>
          </a:p>
          <a:p>
            <a:pPr marL="0" indent="0">
              <a:buNone/>
              <a:defRPr/>
            </a:pPr>
            <a:r>
              <a:rPr lang="cs-CZ" altLang="cs-CZ" sz="1800" dirty="0"/>
              <a:t>Po ukončení projektu bude činnost naší  platformy pokračovat bez dotace a tedy v omezeném rozsahu.</a:t>
            </a:r>
          </a:p>
          <a:p>
            <a:pPr marL="0" indent="0">
              <a:buNone/>
              <a:defRPr/>
            </a:pPr>
            <a:endParaRPr lang="cs-CZ" altLang="cs-CZ" sz="1800" dirty="0"/>
          </a:p>
          <a:p>
            <a:pPr marL="0" indent="0">
              <a:buNone/>
              <a:defRPr/>
            </a:pPr>
            <a:r>
              <a:rPr lang="cs-CZ" altLang="cs-CZ" sz="1800" dirty="0"/>
              <a:t>Věříme, že nejbližší době se dočkáme první  výzvy v novém operačním programu TAK. </a:t>
            </a:r>
          </a:p>
          <a:p>
            <a:pPr marL="0" indent="0">
              <a:buNone/>
              <a:defRPr/>
            </a:pPr>
            <a:endParaRPr lang="cs-CZ" altLang="cs-CZ" sz="1800" dirty="0"/>
          </a:p>
          <a:p>
            <a:pPr marL="0" indent="0">
              <a:buNone/>
              <a:defRPr/>
            </a:pPr>
            <a:r>
              <a:rPr lang="cs-CZ" altLang="cs-CZ" sz="1800" dirty="0"/>
              <a:t>Zahájení řešení předpokládáme  počátkem roku 2023.</a:t>
            </a:r>
          </a:p>
          <a:p>
            <a:pPr marL="0" indent="0">
              <a:buNone/>
              <a:defRPr/>
            </a:pPr>
            <a:endParaRPr lang="cs-CZ" altLang="cs-CZ" sz="1800" dirty="0"/>
          </a:p>
          <a:p>
            <a:pPr marL="0" indent="0">
              <a:buNone/>
              <a:defRPr/>
            </a:pPr>
            <a:r>
              <a:rPr lang="cs-CZ" altLang="cs-CZ" sz="1800" dirty="0"/>
              <a:t>Vítáme  organizace, které mají zájem o členství v naší platformě a chtějí se zapojit do řešení nového projektu.  </a:t>
            </a:r>
          </a:p>
          <a:p>
            <a:pPr marL="0" indent="0">
              <a:buNone/>
              <a:defRPr/>
            </a:pPr>
            <a:endParaRPr lang="cs-CZ" altLang="cs-CZ" sz="1600" dirty="0"/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7422814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:a16="http://schemas.microsoft.com/office/drawing/2014/main" id="{EA4BC04C-D8C6-4AAE-A6F5-E8AF54033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7171" name="Text Box 6">
            <a:extLst>
              <a:ext uri="{FF2B5EF4-FFF2-40B4-BE49-F238E27FC236}">
                <a16:creationId xmlns:a16="http://schemas.microsoft.com/office/drawing/2014/main" id="{A1ACD362-FBF0-4D58-B16E-237E2ED3E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516" y="6428941"/>
            <a:ext cx="871296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projektu  Cestovní mapa modernizace silniční dopravy Praha 27.5.2022</a:t>
            </a:r>
          </a:p>
        </p:txBody>
      </p:sp>
      <p:sp>
        <p:nvSpPr>
          <p:cNvPr id="7172" name="Nadpis 1">
            <a:extLst>
              <a:ext uri="{FF2B5EF4-FFF2-40B4-BE49-F238E27FC236}">
                <a16:creationId xmlns:a16="http://schemas.microsoft.com/office/drawing/2014/main" id="{89377211-C82D-4229-8D4D-7B651E13329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619672" y="1988724"/>
            <a:ext cx="6908825" cy="1584325"/>
          </a:xfrm>
        </p:spPr>
        <p:txBody>
          <a:bodyPr/>
          <a:lstStyle/>
          <a:p>
            <a:r>
              <a:rPr lang="cs-CZ" altLang="cs-CZ" sz="2000" b="1" dirty="0"/>
              <a:t>Děkuji vám za pozornost</a:t>
            </a:r>
          </a:p>
        </p:txBody>
      </p:sp>
      <p:sp>
        <p:nvSpPr>
          <p:cNvPr id="7173" name="Podnadpis 2">
            <a:extLst>
              <a:ext uri="{FF2B5EF4-FFF2-40B4-BE49-F238E27FC236}">
                <a16:creationId xmlns:a16="http://schemas.microsoft.com/office/drawing/2014/main" id="{0DE35E6F-AFE1-45A6-A3B2-04AF64E15E2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763688" y="3604878"/>
            <a:ext cx="6400800" cy="1990725"/>
          </a:xfrm>
        </p:spPr>
        <p:txBody>
          <a:bodyPr/>
          <a:lstStyle/>
          <a:p>
            <a:r>
              <a:rPr lang="cs-CZ" altLang="cs-CZ" sz="2000" b="1" dirty="0"/>
              <a:t>Kontaktní údaje:</a:t>
            </a:r>
          </a:p>
          <a:p>
            <a:r>
              <a:rPr lang="cs-CZ" altLang="cs-CZ" sz="2000" b="1" dirty="0"/>
              <a:t>Ing. Václav Fencl, CSc.</a:t>
            </a:r>
          </a:p>
          <a:p>
            <a:r>
              <a:rPr lang="cs-CZ" altLang="cs-CZ" sz="2000" b="1" dirty="0"/>
              <a:t>Technologická platforma silniční doprava</a:t>
            </a:r>
          </a:p>
          <a:p>
            <a:r>
              <a:rPr lang="cs-CZ" altLang="cs-CZ" sz="2000" b="1" dirty="0"/>
              <a:t>vaclav.fencl@tpsd-ertrac.cz</a:t>
            </a:r>
          </a:p>
          <a:p>
            <a:r>
              <a:rPr lang="cs-CZ" altLang="cs-CZ" sz="2000" b="1" dirty="0"/>
              <a:t>Telefon 731 197 364</a:t>
            </a:r>
          </a:p>
          <a:p>
            <a:endParaRPr lang="cs-CZ" altLang="cs-CZ" sz="2000" dirty="0"/>
          </a:p>
        </p:txBody>
      </p:sp>
      <p:grpSp>
        <p:nvGrpSpPr>
          <p:cNvPr id="7" name="Skupina 1"/>
          <p:cNvGrpSpPr>
            <a:grpSpLocks/>
          </p:cNvGrpSpPr>
          <p:nvPr/>
        </p:nvGrpSpPr>
        <p:grpSpPr bwMode="auto">
          <a:xfrm>
            <a:off x="2699792" y="260648"/>
            <a:ext cx="5905500" cy="789960"/>
            <a:chOff x="2483751" y="190538"/>
            <a:chExt cx="6048308" cy="803749"/>
          </a:xfrm>
        </p:grpSpPr>
        <p:sp>
          <p:nvSpPr>
            <p:cNvPr id="8" name="Obdélník 7"/>
            <p:cNvSpPr/>
            <p:nvPr/>
          </p:nvSpPr>
          <p:spPr>
            <a:xfrm>
              <a:off x="3708045" y="190538"/>
              <a:ext cx="4824014" cy="573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cs-CZ"/>
            </a:p>
          </p:txBody>
        </p:sp>
        <p:pic>
          <p:nvPicPr>
            <p:cNvPr id="9" name="Picture 2" descr="D:\Users\Janosikova\Desktop\logo-eu-op-pik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51" y="190676"/>
              <a:ext cx="2876223" cy="803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" descr="D:\Users\Janosikova\Desktop\logo-mpo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865" y="307313"/>
              <a:ext cx="1152445" cy="552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71309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</a:t>
            </a:r>
            <a:r>
              <a:rPr lang="cs-CZ" altLang="cs-CZ" sz="1600" dirty="0" err="1">
                <a:solidFill>
                  <a:srgbClr val="FFFFFF"/>
                </a:solidFill>
              </a:rPr>
              <a:t>Cestoní</a:t>
            </a:r>
            <a:r>
              <a:rPr lang="cs-CZ" altLang="cs-CZ" sz="1600" dirty="0">
                <a:solidFill>
                  <a:srgbClr val="FFFFFF"/>
                </a:solidFill>
              </a:rPr>
              <a:t> mapa modernizace silniční dopravy Praha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>
              <a:defRPr/>
            </a:pPr>
            <a:endParaRPr lang="cs-CZ" altLang="cs-CZ" sz="1800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755576" y="363546"/>
            <a:ext cx="7560840" cy="624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endParaRPr lang="pl-PL" altLang="cs-CZ" b="1" kern="0" dirty="0">
              <a:solidFill>
                <a:srgbClr val="003399"/>
              </a:solidFill>
              <a:latin typeface="Arial"/>
            </a:endParaRPr>
          </a:p>
          <a:p>
            <a:pPr lvl="0">
              <a:spcBef>
                <a:spcPct val="20000"/>
              </a:spcBef>
              <a:defRPr/>
            </a:pPr>
            <a:endParaRPr lang="pl-PL" altLang="cs-CZ" b="1" kern="0" dirty="0">
              <a:solidFill>
                <a:srgbClr val="003399"/>
              </a:solidFill>
              <a:latin typeface="Arial"/>
            </a:endParaRPr>
          </a:p>
          <a:p>
            <a:pPr lvl="0">
              <a:spcBef>
                <a:spcPct val="20000"/>
              </a:spcBef>
              <a:defRPr/>
            </a:pPr>
            <a:endParaRPr lang="pl-PL" altLang="cs-CZ" b="1" kern="0" dirty="0">
              <a:solidFill>
                <a:srgbClr val="003399"/>
              </a:solidFill>
              <a:latin typeface="Arial"/>
            </a:endParaRPr>
          </a:p>
          <a:p>
            <a:pPr lvl="0">
              <a:spcBef>
                <a:spcPct val="20000"/>
              </a:spcBef>
              <a:defRPr/>
            </a:pPr>
            <a:r>
              <a:rPr lang="pl-PL" altLang="cs-CZ" b="1" kern="0" dirty="0">
                <a:solidFill>
                  <a:srgbClr val="003399"/>
                </a:solidFill>
                <a:latin typeface="Arial"/>
              </a:rPr>
              <a:t>Technologická platforma silniční doprava  (14 členů)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Centrum dopravního výzkumu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Ředitelství silnic a dálnic ČR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ČVUT Praha, Fakulta dopravní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VUT v Brně, FAST a FEKT/CEITEC 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Univerzita Pardubice, Dopravní fakulta Jana </a:t>
            </a:r>
            <a:r>
              <a:rPr lang="cs-CZ" altLang="cs-CZ" kern="0" dirty="0" err="1">
                <a:solidFill>
                  <a:srgbClr val="000000"/>
                </a:solidFill>
                <a:latin typeface="Arial"/>
              </a:rPr>
              <a:t>Pernera</a:t>
            </a:r>
            <a:endParaRPr lang="cs-CZ" altLang="cs-CZ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VŠ technická a ekonomická v Českých Budějovicích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Západočeská univerzita v Plzni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Univerzita J. E. Purkyně v Ústí nad Labem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Vysoká škola logistiky v Přerově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HBH Projekt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KYBERTEC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VARS Brno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sz="1600" kern="0" dirty="0">
                <a:solidFill>
                  <a:srgbClr val="000000"/>
                </a:solidFill>
                <a:latin typeface="Arial"/>
              </a:rPr>
              <a:t>ARTIN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r>
              <a:rPr lang="cs-CZ" altLang="cs-CZ" sz="1600" kern="0" dirty="0">
                <a:solidFill>
                  <a:srgbClr val="000000"/>
                </a:solidFill>
                <a:latin typeface="Arial"/>
              </a:rPr>
              <a:t>Asociace elektromobilového průmyslu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endParaRPr lang="cs-CZ" altLang="cs-CZ" sz="160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6089960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71309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 Praha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Technologická platforma silniční doprava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dirty="0"/>
              <a:t>Založena na ustavujícím zasedání dne 11. září 2009 v Brně,</a:t>
            </a:r>
          </a:p>
          <a:p>
            <a:pPr marL="0" indent="0">
              <a:buFontTx/>
              <a:buNone/>
              <a:defRPr/>
            </a:pPr>
            <a:r>
              <a:rPr lang="cs-CZ" altLang="cs-CZ" sz="1800" dirty="0"/>
              <a:t>15 zakládajících členů.</a:t>
            </a:r>
          </a:p>
          <a:p>
            <a:pPr marL="0" indent="0">
              <a:buFontTx/>
              <a:buNone/>
              <a:defRPr/>
            </a:pPr>
            <a:endParaRPr lang="cs-CZ" altLang="cs-CZ" sz="1800" dirty="0"/>
          </a:p>
          <a:p>
            <a:pPr marL="0" indent="0">
              <a:buFontTx/>
              <a:buNone/>
              <a:defRPr/>
            </a:pPr>
            <a:r>
              <a:rPr lang="cs-CZ" altLang="cs-CZ" sz="1800" dirty="0"/>
              <a:t>První projekt podporovaný z OP  Podnikání a inovace - spolupráce – technologické platformy, výzva II,</a:t>
            </a:r>
          </a:p>
          <a:p>
            <a:pPr marL="0" indent="0">
              <a:buFontTx/>
              <a:buNone/>
              <a:defRPr/>
            </a:pPr>
            <a:r>
              <a:rPr lang="cs-CZ" altLang="cs-CZ" sz="1800" dirty="0"/>
              <a:t>řešen v období 1.3.2010 – 28.2.2013, rozdělen do 6 etap.</a:t>
            </a:r>
          </a:p>
          <a:p>
            <a:pPr marL="0" indent="0">
              <a:buFontTx/>
              <a:buNone/>
              <a:defRPr/>
            </a:pPr>
            <a:endParaRPr lang="cs-CZ" altLang="cs-CZ" sz="1800" dirty="0"/>
          </a:p>
          <a:p>
            <a:pPr marL="0" indent="0">
              <a:buFontTx/>
              <a:buNone/>
              <a:defRPr/>
            </a:pPr>
            <a:r>
              <a:rPr lang="cs-CZ" altLang="cs-CZ" sz="1800" dirty="0"/>
              <a:t>Hlavní výstupy:</a:t>
            </a:r>
          </a:p>
          <a:p>
            <a:pPr marL="0" indent="0">
              <a:buFontTx/>
              <a:buNone/>
              <a:defRPr/>
            </a:pPr>
            <a:r>
              <a:rPr lang="cs-CZ" altLang="cs-CZ" sz="1800" dirty="0"/>
              <a:t>Vypracování strategické výzkumné agendy a implementačního akčního plánu.</a:t>
            </a:r>
          </a:p>
          <a:p>
            <a:pPr marL="0" indent="0">
              <a:buFontTx/>
              <a:buNone/>
              <a:defRPr/>
            </a:pPr>
            <a:endParaRPr lang="cs-CZ" altLang="cs-CZ" sz="1800" dirty="0"/>
          </a:p>
          <a:p>
            <a:pPr marL="0" indent="0">
              <a:buFontTx/>
              <a:buNone/>
              <a:defRPr/>
            </a:pPr>
            <a:endParaRPr lang="cs-CZ" altLang="cs-CZ" sz="1800" dirty="0"/>
          </a:p>
          <a:p>
            <a:pPr marL="0" indent="0">
              <a:buFontTx/>
              <a:buNone/>
              <a:defRPr/>
            </a:pPr>
            <a:endParaRPr lang="cs-CZ" altLang="cs-CZ" sz="1600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71309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 Praha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endParaRPr lang="cs-CZ" altLang="cs-CZ" sz="1800" dirty="0"/>
          </a:p>
          <a:p>
            <a:pPr marL="0" indent="0">
              <a:buFontTx/>
              <a:buNone/>
              <a:defRPr/>
            </a:pPr>
            <a:endParaRPr lang="cs-CZ" altLang="cs-CZ" sz="1800" dirty="0"/>
          </a:p>
          <a:p>
            <a:pPr marL="0" indent="0">
              <a:buFontTx/>
              <a:buNone/>
              <a:defRPr/>
            </a:pPr>
            <a:endParaRPr lang="cs-CZ" altLang="cs-CZ" sz="1600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100" y="1209675"/>
            <a:ext cx="8092338" cy="409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593532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71309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projektu Cestovní mapa modernizace silniční dopravy Praha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Mezinárodní projekt ERA-NET TRANSPORT III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None/>
              <a:defRPr/>
            </a:pPr>
            <a:r>
              <a:rPr lang="cs-CZ" altLang="cs-CZ" sz="1800" dirty="0"/>
              <a:t>V období 1.11.2012- 30.4.2016  platforma zapojena do projektu  7RP</a:t>
            </a:r>
          </a:p>
          <a:p>
            <a:pPr marL="0" indent="0">
              <a:buNone/>
              <a:defRPr/>
            </a:pPr>
            <a:r>
              <a:rPr lang="cs-CZ" altLang="cs-CZ" sz="1800" dirty="0"/>
              <a:t>ERA-NET TRANSPORT III jako člen konsorcia vedeném nizozemskou organizací </a:t>
            </a:r>
            <a:r>
              <a:rPr lang="cs-CZ" altLang="cs-CZ" sz="1800" dirty="0" err="1"/>
              <a:t>Rijkswaterstaat</a:t>
            </a:r>
            <a:endParaRPr lang="cs-CZ" altLang="cs-CZ" sz="1800" dirty="0"/>
          </a:p>
          <a:p>
            <a:pPr marL="0" indent="0">
              <a:buNone/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Konsorcium zahrnovalo celkem 23 organizací. </a:t>
            </a:r>
          </a:p>
          <a:p>
            <a:pPr>
              <a:defRPr/>
            </a:pPr>
            <a:r>
              <a:rPr lang="cs-CZ" altLang="cs-CZ" sz="1800" dirty="0"/>
              <a:t>Cílem projektu bylo podpořit spolupráci evropských poskytovatelů prostředků na dopravní výzkum. V rámci řešení projektu byly vypsány dvě velké výzvy na výzkumná  témata v oblasti dopravy. </a:t>
            </a:r>
          </a:p>
          <a:p>
            <a:pPr>
              <a:defRPr/>
            </a:pPr>
            <a:endParaRPr lang="cs-CZ" altLang="cs-CZ" sz="1600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964776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71309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 Praha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38864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l-PL" altLang="cs-CZ" sz="1800" b="1" dirty="0">
                <a:solidFill>
                  <a:srgbClr val="003399"/>
                </a:solidFill>
              </a:rPr>
              <a:t>Projekt  Technologické trendy v silniční dopravě</a:t>
            </a:r>
            <a:endParaRPr lang="cs-CZ" altLang="cs-CZ" sz="1800" dirty="0"/>
          </a:p>
          <a:p>
            <a:pPr marL="0" indent="0">
              <a:buNone/>
              <a:defRPr/>
            </a:pPr>
            <a:r>
              <a:rPr lang="cs-CZ" altLang="cs-CZ" sz="1800" dirty="0"/>
              <a:t>Operační program  Podnikání a inovace pro konkurenceschopnost - spolupráce – technologické platformy II, zahájení řešení 1.7.2017,  ukončení 30.6.2020</a:t>
            </a:r>
          </a:p>
          <a:p>
            <a:pPr marL="0" indent="0">
              <a:buNone/>
              <a:defRPr/>
            </a:pPr>
            <a:r>
              <a:rPr lang="cs-CZ" altLang="cs-CZ" sz="1800" dirty="0"/>
              <a:t>Hlavní cíle projektu:</a:t>
            </a:r>
          </a:p>
          <a:p>
            <a:pPr marL="0" indent="0">
              <a:buNone/>
              <a:defRPr/>
            </a:pPr>
            <a:r>
              <a:rPr lang="cs-CZ" altLang="cs-CZ" sz="1800" dirty="0"/>
              <a:t>- vypracování technologického </a:t>
            </a:r>
            <a:r>
              <a:rPr lang="cs-CZ" altLang="cs-CZ" sz="1800" dirty="0" err="1"/>
              <a:t>foresightu</a:t>
            </a:r>
            <a:r>
              <a:rPr lang="cs-CZ" altLang="cs-CZ" sz="1800" dirty="0"/>
              <a:t> s názvem Technologické trendy v</a:t>
            </a:r>
          </a:p>
          <a:p>
            <a:pPr marL="0" indent="0">
              <a:buNone/>
              <a:defRPr/>
            </a:pPr>
            <a:r>
              <a:rPr lang="cs-CZ" altLang="cs-CZ" sz="1800" dirty="0"/>
              <a:t>   silniční dopravě, </a:t>
            </a:r>
          </a:p>
          <a:p>
            <a:pPr marL="0" indent="0">
              <a:buNone/>
              <a:defRPr/>
            </a:pPr>
            <a:r>
              <a:rPr lang="cs-CZ" altLang="cs-CZ" sz="1800" dirty="0"/>
              <a:t>-  aktualizace strategických dokumentů – SVA a IAP,</a:t>
            </a:r>
          </a:p>
          <a:p>
            <a:pPr marL="0" indent="0">
              <a:buNone/>
              <a:defRPr/>
            </a:pPr>
            <a:r>
              <a:rPr lang="cs-CZ" altLang="cs-CZ" sz="1800" dirty="0"/>
              <a:t>-  zapojení členů platformy do činnosti evropské technologické platformy        </a:t>
            </a:r>
          </a:p>
          <a:p>
            <a:pPr marL="0" indent="0">
              <a:buNone/>
              <a:defRPr/>
            </a:pPr>
            <a:r>
              <a:rPr lang="cs-CZ" altLang="cs-CZ" sz="1800" dirty="0"/>
              <a:t>   ERTRAC,</a:t>
            </a:r>
          </a:p>
          <a:p>
            <a:pPr>
              <a:buFontTx/>
              <a:buChar char="-"/>
              <a:defRPr/>
            </a:pPr>
            <a:r>
              <a:rPr lang="cs-CZ" altLang="cs-CZ" sz="1800" dirty="0"/>
              <a:t>zapojení členů do evropských a národních výzkumných programů.</a:t>
            </a: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r>
              <a:rPr lang="cs-CZ" altLang="cs-CZ" sz="1800" dirty="0"/>
              <a:t>Naše platforma uspořádala   setkání zástupců národních technologických platforem a členských zemí v ERTRAC ve dnech 25.-26. června 2019  v Brně</a:t>
            </a: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9304370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71309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 Praha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556792"/>
            <a:ext cx="6671840" cy="4616996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827584" y="141946"/>
            <a:ext cx="7992888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endParaRPr lang="pl-PL" altLang="cs-CZ" b="1" kern="0" dirty="0">
              <a:solidFill>
                <a:srgbClr val="003399"/>
              </a:solidFill>
              <a:latin typeface="Arial"/>
            </a:endParaRPr>
          </a:p>
          <a:p>
            <a:pPr>
              <a:spcBef>
                <a:spcPct val="20000"/>
              </a:spcBef>
              <a:defRPr/>
            </a:pPr>
            <a:endParaRPr lang="pl-PL" altLang="cs-CZ" b="1" kern="0" dirty="0">
              <a:solidFill>
                <a:srgbClr val="003399"/>
              </a:solidFill>
              <a:latin typeface="Arial"/>
            </a:endParaRPr>
          </a:p>
          <a:p>
            <a:pPr>
              <a:spcBef>
                <a:spcPct val="20000"/>
              </a:spcBef>
              <a:defRPr/>
            </a:pPr>
            <a:endParaRPr lang="pl-PL" altLang="cs-CZ" b="1" kern="0" dirty="0">
              <a:solidFill>
                <a:srgbClr val="003399"/>
              </a:solidFill>
              <a:latin typeface="Arial"/>
            </a:endParaRPr>
          </a:p>
          <a:p>
            <a:pPr>
              <a:spcBef>
                <a:spcPct val="20000"/>
              </a:spcBef>
              <a:defRPr/>
            </a:pPr>
            <a:endParaRPr lang="pl-PL" altLang="cs-CZ" b="1" kern="0" dirty="0">
              <a:solidFill>
                <a:srgbClr val="003399"/>
              </a:solidFill>
              <a:latin typeface="Arial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971600" y="1256212"/>
            <a:ext cx="7200800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pl-PL" altLang="cs-CZ" b="1" kern="0" dirty="0">
                <a:solidFill>
                  <a:srgbClr val="003399"/>
                </a:solidFill>
                <a:latin typeface="Arial"/>
              </a:rPr>
              <a:t>Projekt  Cestovní mapa modernizace silniční dopravy </a:t>
            </a:r>
          </a:p>
          <a:p>
            <a:pPr lvl="0">
              <a:spcBef>
                <a:spcPct val="20000"/>
              </a:spcBef>
              <a:defRPr/>
            </a:pPr>
            <a:endParaRPr lang="cs-CZ" altLang="cs-CZ" kern="0" dirty="0">
              <a:solidFill>
                <a:srgbClr val="000000"/>
              </a:solidFill>
              <a:latin typeface="Arial"/>
            </a:endParaRPr>
          </a:p>
          <a:p>
            <a:pPr lvl="0">
              <a:spcBef>
                <a:spcPct val="20000"/>
              </a:spcBef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Od 29.6. 2020 do 28.6.2022 je řešen nový projekt s názvem </a:t>
            </a:r>
          </a:p>
          <a:p>
            <a:pPr lvl="0">
              <a:spcBef>
                <a:spcPct val="20000"/>
              </a:spcBef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Cestovní mapa modernizace silniční dopravy</a:t>
            </a:r>
          </a:p>
          <a:p>
            <a:pPr lvl="0">
              <a:spcBef>
                <a:spcPct val="20000"/>
              </a:spcBef>
              <a:defRPr/>
            </a:pPr>
            <a:endParaRPr lang="cs-CZ" altLang="cs-CZ" kern="0" dirty="0">
              <a:solidFill>
                <a:srgbClr val="000000"/>
              </a:solidFill>
              <a:latin typeface="Arial"/>
            </a:endParaRPr>
          </a:p>
          <a:p>
            <a:pPr lvl="0">
              <a:spcBef>
                <a:spcPct val="20000"/>
              </a:spcBef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Projekt  je řešen ve 4 etapách: </a:t>
            </a:r>
          </a:p>
          <a:p>
            <a:pPr lvl="0">
              <a:spcBef>
                <a:spcPct val="20000"/>
              </a:spcBef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První tři etapy zahrnovaly zpracování návrhu Cestovní mapy modernizace silniční dopravy  </a:t>
            </a:r>
          </a:p>
          <a:p>
            <a:pPr lvl="0">
              <a:spcBef>
                <a:spcPct val="20000"/>
              </a:spcBef>
              <a:defRPr/>
            </a:pPr>
            <a:endParaRPr lang="cs-CZ" altLang="cs-CZ" kern="0" dirty="0">
              <a:solidFill>
                <a:srgbClr val="000000"/>
              </a:solidFill>
              <a:latin typeface="Arial"/>
            </a:endParaRPr>
          </a:p>
          <a:p>
            <a:pPr lvl="0">
              <a:spcBef>
                <a:spcPct val="20000"/>
              </a:spcBef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1. Hloubková analýza současného stavu </a:t>
            </a:r>
          </a:p>
          <a:p>
            <a:pPr lvl="0">
              <a:spcBef>
                <a:spcPct val="20000"/>
              </a:spcBef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2. Návrh strategie zavádění pokročilých technologií </a:t>
            </a:r>
          </a:p>
          <a:p>
            <a:pPr lvl="0">
              <a:spcBef>
                <a:spcPct val="20000"/>
              </a:spcBef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3. Návrh akčního plánu zavádění pokročilých technologií</a:t>
            </a:r>
          </a:p>
          <a:p>
            <a:pPr lvl="0">
              <a:spcBef>
                <a:spcPct val="20000"/>
              </a:spcBef>
              <a:defRPr/>
            </a:pPr>
            <a:endParaRPr lang="cs-CZ" altLang="cs-CZ" kern="0" dirty="0">
              <a:solidFill>
                <a:srgbClr val="000000"/>
              </a:solidFill>
              <a:latin typeface="Arial"/>
            </a:endParaRPr>
          </a:p>
          <a:p>
            <a:pPr lvl="0">
              <a:spcBef>
                <a:spcPct val="20000"/>
              </a:spcBef>
              <a:defRPr/>
            </a:pPr>
            <a:r>
              <a:rPr lang="cs-CZ" altLang="cs-CZ" kern="0" dirty="0">
                <a:solidFill>
                  <a:srgbClr val="000000"/>
                </a:solidFill>
                <a:latin typeface="Arial"/>
              </a:rPr>
              <a:t>Etapa   4  zahrnuje aktualizaci Strategické výzkumné agendy oboru silniční dopravy a zpracování konečného návrhu Cestovní mapy modernizace silniční dopravy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  <a:defRPr/>
            </a:pPr>
            <a:endParaRPr lang="cs-CZ" altLang="cs-CZ" kern="0" dirty="0">
              <a:solidFill>
                <a:srgbClr val="000000"/>
              </a:solidFill>
              <a:latin typeface="Arial"/>
            </a:endParaRPr>
          </a:p>
          <a:p>
            <a:pPr lvl="0">
              <a:spcBef>
                <a:spcPct val="20000"/>
              </a:spcBef>
              <a:defRPr/>
            </a:pPr>
            <a:endParaRPr lang="cs-CZ" altLang="cs-CZ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0642164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71309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projektu Cestovní mapa modernizace silniční dopravy Praha 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lvl="0" indent="0">
              <a:buNone/>
              <a:defRPr/>
            </a:pPr>
            <a:r>
              <a:rPr lang="pl-PL" altLang="cs-CZ" sz="1800" b="1" dirty="0">
                <a:solidFill>
                  <a:srgbClr val="003399"/>
                </a:solidFill>
              </a:rPr>
              <a:t>Projekt  Cestovní mapa modernizace silniční dopravy </a:t>
            </a:r>
          </a:p>
          <a:p>
            <a:pPr marL="0" lvl="0" indent="0">
              <a:buNone/>
              <a:defRPr/>
            </a:pPr>
            <a:r>
              <a:rPr lang="cs-CZ" altLang="cs-CZ" sz="1800" dirty="0">
                <a:solidFill>
                  <a:srgbClr val="000000"/>
                </a:solidFill>
              </a:rPr>
              <a:t>Spolupráce s evropskou technologickou platformou pro silniční dopravu ERTRAC</a:t>
            </a:r>
          </a:p>
          <a:p>
            <a:pPr marL="0" lvl="0" indent="0"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 marL="0" lvl="0" indent="0">
              <a:buNone/>
              <a:defRPr/>
            </a:pPr>
            <a:r>
              <a:rPr lang="cs-CZ" altLang="cs-CZ" sz="1800" dirty="0">
                <a:solidFill>
                  <a:srgbClr val="000000"/>
                </a:solidFill>
              </a:rPr>
              <a:t>Platforma ERTRAC pracuje v těchto tematických okruzích:</a:t>
            </a:r>
          </a:p>
          <a:p>
            <a:pPr lvl="0">
              <a:defRPr/>
            </a:pPr>
            <a:r>
              <a:rPr lang="cs-CZ" altLang="cs-CZ" sz="1800" dirty="0">
                <a:solidFill>
                  <a:srgbClr val="000000"/>
                </a:solidFill>
              </a:rPr>
              <a:t>Městská mobilita</a:t>
            </a:r>
          </a:p>
          <a:p>
            <a:pPr lvl="0">
              <a:defRPr/>
            </a:pPr>
            <a:r>
              <a:rPr lang="cs-CZ" altLang="cs-CZ" sz="1800" dirty="0">
                <a:solidFill>
                  <a:srgbClr val="000000"/>
                </a:solidFill>
              </a:rPr>
              <a:t>Silniční nákladní doprava na velké vzdálenosti</a:t>
            </a:r>
          </a:p>
          <a:p>
            <a:pPr lvl="0">
              <a:defRPr/>
            </a:pPr>
            <a:r>
              <a:rPr lang="cs-CZ" altLang="cs-CZ" sz="1800" dirty="0">
                <a:solidFill>
                  <a:srgbClr val="000000"/>
                </a:solidFill>
              </a:rPr>
              <a:t>Energie a životní prostředí</a:t>
            </a:r>
          </a:p>
          <a:p>
            <a:pPr lvl="0">
              <a:defRPr/>
            </a:pPr>
            <a:r>
              <a:rPr lang="cs-CZ" altLang="cs-CZ" sz="1800" dirty="0">
                <a:solidFill>
                  <a:srgbClr val="000000"/>
                </a:solidFill>
              </a:rPr>
              <a:t>Bezpečnost silničního provozu</a:t>
            </a:r>
          </a:p>
          <a:p>
            <a:pPr lvl="0">
              <a:defRPr/>
            </a:pPr>
            <a:r>
              <a:rPr lang="cs-CZ" altLang="cs-CZ" sz="1800" dirty="0">
                <a:solidFill>
                  <a:srgbClr val="000000"/>
                </a:solidFill>
              </a:rPr>
              <a:t>Globální konkurenceschopnost </a:t>
            </a:r>
          </a:p>
          <a:p>
            <a:pPr lvl="0">
              <a:defRPr/>
            </a:pPr>
            <a:r>
              <a:rPr lang="cs-CZ" altLang="cs-CZ" sz="1800" dirty="0">
                <a:solidFill>
                  <a:srgbClr val="000000"/>
                </a:solidFill>
              </a:rPr>
              <a:t>Konektivita a autonomní vozidla</a:t>
            </a:r>
          </a:p>
          <a:p>
            <a:pPr marL="0" lvl="0" indent="0"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 marL="0" lvl="0" indent="0">
              <a:buNone/>
              <a:defRPr/>
            </a:pPr>
            <a:r>
              <a:rPr lang="cs-CZ" altLang="cs-CZ" sz="1800" dirty="0">
                <a:solidFill>
                  <a:srgbClr val="000000"/>
                </a:solidFill>
              </a:rPr>
              <a:t>Spolupráce s ERTRAC zahrnovala účast  na zasedáních ERTRAC a  zapojení do činnosti tří pracovních skupin ERTRAC.</a:t>
            </a:r>
          </a:p>
          <a:p>
            <a:pPr marL="0" lvl="0" indent="0"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310933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71309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projektu Cestovní mapa modernizace silniční dopravy Praha 27.5.2022 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pl-PL" altLang="cs-CZ" sz="1800" b="1" dirty="0">
                <a:solidFill>
                  <a:srgbClr val="003399"/>
                </a:solidFill>
              </a:rPr>
              <a:t>Projekt  Cestovní mapa modernizace silniční dopravy 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None/>
              <a:defRPr/>
            </a:pPr>
            <a:r>
              <a:rPr lang="cs-CZ" altLang="cs-CZ" sz="1800" dirty="0"/>
              <a:t>Zapojení členů do evropských a národních výzkumných programů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Tato aktivita zahrnuje podporu členů platformy při zapojování do evropských a národních programů </a:t>
            </a:r>
            <a:r>
              <a:rPr lang="cs-CZ" altLang="cs-CZ" sz="1800" dirty="0" err="1"/>
              <a:t>VaV</a:t>
            </a:r>
            <a:r>
              <a:rPr lang="cs-CZ" altLang="cs-CZ" sz="1800" dirty="0"/>
              <a:t>.</a:t>
            </a:r>
          </a:p>
          <a:p>
            <a:pPr>
              <a:defRPr/>
            </a:pPr>
            <a:r>
              <a:rPr lang="cs-CZ" altLang="cs-CZ" sz="1800" dirty="0"/>
              <a:t>Indikátorem povinným k naplnění je podání dvou projektů s účastí členů platformy do programů mezinárodní spolupráce ve </a:t>
            </a:r>
            <a:r>
              <a:rPr lang="cs-CZ" altLang="cs-CZ" sz="1800" dirty="0" err="1"/>
              <a:t>VaV</a:t>
            </a:r>
            <a:r>
              <a:rPr lang="cs-CZ" altLang="cs-CZ" sz="1800" dirty="0"/>
              <a:t>. </a:t>
            </a:r>
          </a:p>
          <a:p>
            <a:pPr>
              <a:defRPr/>
            </a:pPr>
            <a:r>
              <a:rPr lang="cs-CZ" altLang="cs-CZ" sz="1800" dirty="0"/>
              <a:t>V rámci řešení projektu byl připraven jeden informační seminář k obsahu programu Horizont Evropa  na roky 2023-24. </a:t>
            </a:r>
            <a:endParaRPr lang="cs-CZ" altLang="cs-CZ" sz="1600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0423732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Prezentace_ertrac_1">
  <a:themeElements>
    <a:clrScheme name="Prezentace_ertrac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zentace_ertrac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zentace_ertrac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964</TotalTime>
  <Words>730</Words>
  <Application>Microsoft Office PowerPoint</Application>
  <PresentationFormat>Předvádění na obrazovce (4:3)</PresentationFormat>
  <Paragraphs>132</Paragraphs>
  <Slides>11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5" baseType="lpstr">
      <vt:lpstr>Arial</vt:lpstr>
      <vt:lpstr>Arial Black</vt:lpstr>
      <vt:lpstr>Calibri</vt:lpstr>
      <vt:lpstr>Prezentace_ertrac_1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vám za pozornost</vt:lpstr>
    </vt:vector>
  </TitlesOfParts>
  <Company>CDV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Zedkova</dc:creator>
  <cp:lastModifiedBy>Fencl</cp:lastModifiedBy>
  <cp:revision>125</cp:revision>
  <dcterms:created xsi:type="dcterms:W3CDTF">2010-04-28T12:39:36Z</dcterms:created>
  <dcterms:modified xsi:type="dcterms:W3CDTF">2022-05-13T13:21:53Z</dcterms:modified>
</cp:coreProperties>
</file>