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9"/>
  </p:notesMasterIdLst>
  <p:sldIdLst>
    <p:sldId id="547" r:id="rId5"/>
    <p:sldId id="258" r:id="rId6"/>
    <p:sldId id="259" r:id="rId7"/>
    <p:sldId id="541" r:id="rId8"/>
    <p:sldId id="260" r:id="rId9"/>
    <p:sldId id="543" r:id="rId10"/>
    <p:sldId id="544" r:id="rId11"/>
    <p:sldId id="545" r:id="rId12"/>
    <p:sldId id="261" r:id="rId13"/>
    <p:sldId id="546" r:id="rId14"/>
    <p:sldId id="542" r:id="rId15"/>
    <p:sldId id="317" r:id="rId16"/>
    <p:sldId id="540" r:id="rId17"/>
    <p:sldId id="304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3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USD / kWh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1046237652986575"/>
          <c:y val="6.3627597151366733E-2"/>
          <c:w val="0.85765028067623705"/>
          <c:h val="0.85809552477271411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6005893566361084E-2"/>
                  <c:y val="-3.30165441111613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AF7-455E-A267-B66DA8A33DF2}"/>
                </c:ext>
              </c:extLst>
            </c:dLbl>
            <c:dLbl>
              <c:idx val="1"/>
              <c:layout>
                <c:manualLayout>
                  <c:x val="-5.6005893566361084E-2"/>
                  <c:y val="-5.65997899048481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AF7-455E-A267-B66DA8A33DF2}"/>
                </c:ext>
              </c:extLst>
            </c:dLbl>
            <c:dLbl>
              <c:idx val="2"/>
              <c:layout>
                <c:manualLayout>
                  <c:x val="-5.6005893566361084E-2"/>
                  <c:y val="-4.95248161667421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AF7-455E-A267-B66DA8A33DF2}"/>
                </c:ext>
              </c:extLst>
            </c:dLbl>
            <c:dLbl>
              <c:idx val="3"/>
              <c:layout>
                <c:manualLayout>
                  <c:x val="-5.6005893566361084E-2"/>
                  <c:y val="-4.48081670080047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AF7-455E-A267-B66DA8A33DF2}"/>
                </c:ext>
              </c:extLst>
            </c:dLbl>
            <c:dLbl>
              <c:idx val="4"/>
              <c:layout>
                <c:manualLayout>
                  <c:x val="-5.6005893566361084E-2"/>
                  <c:y val="-2.82998949524241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AF7-455E-A267-B66DA8A33DF2}"/>
                </c:ext>
              </c:extLst>
            </c:dLbl>
            <c:dLbl>
              <c:idx val="5"/>
              <c:layout>
                <c:manualLayout>
                  <c:x val="-5.6005893566361084E-2"/>
                  <c:y val="-3.53748686905300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AF7-455E-A267-B66DA8A33DF2}"/>
                </c:ext>
              </c:extLst>
            </c:dLbl>
            <c:dLbl>
              <c:idx val="6"/>
              <c:layout>
                <c:manualLayout>
                  <c:x val="-5.9435525750461585E-2"/>
                  <c:y val="-3.53748686905300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AF7-455E-A267-B66DA8A33D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List1!$E$2:$E$8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List1!$F$2:$F$8</c:f>
              <c:numCache>
                <c:formatCode>General</c:formatCode>
                <c:ptCount val="7"/>
                <c:pt idx="0">
                  <c:v>240</c:v>
                </c:pt>
                <c:pt idx="1">
                  <c:v>200</c:v>
                </c:pt>
                <c:pt idx="2">
                  <c:v>181</c:v>
                </c:pt>
                <c:pt idx="3">
                  <c:v>165</c:v>
                </c:pt>
                <c:pt idx="4">
                  <c:v>150</c:v>
                </c:pt>
                <c:pt idx="5">
                  <c:v>136</c:v>
                </c:pt>
                <c:pt idx="6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F7-455E-A267-B66DA8A33DF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09732496"/>
        <c:axId val="1109727920"/>
      </c:lineChart>
      <c:catAx>
        <c:axId val="110973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09727920"/>
        <c:crosses val="autoZero"/>
        <c:auto val="1"/>
        <c:lblAlgn val="ctr"/>
        <c:lblOffset val="100"/>
        <c:noMultiLvlLbl val="0"/>
      </c:catAx>
      <c:valAx>
        <c:axId val="110972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0973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032B27-1762-6242-A6FB-1A3F5D4B0976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A871DE46-A198-F247-8135-CDDAB46AC7B3}">
      <dgm:prSet phldrT="[Text]"/>
      <dgm:spPr/>
      <dgm:t>
        <a:bodyPr/>
        <a:lstStyle/>
        <a:p>
          <a:r>
            <a:rPr lang="cs-CZ" dirty="0"/>
            <a:t>Zkratování ve vodivé lázni</a:t>
          </a:r>
        </a:p>
      </dgm:t>
    </dgm:pt>
    <dgm:pt modelId="{7CE1379E-DC40-B24B-A9F5-F4C1E86F3815}" type="parTrans" cxnId="{684DAD7E-2296-9F4E-9707-D893E0952605}">
      <dgm:prSet/>
      <dgm:spPr/>
      <dgm:t>
        <a:bodyPr/>
        <a:lstStyle/>
        <a:p>
          <a:endParaRPr lang="cs-CZ"/>
        </a:p>
      </dgm:t>
    </dgm:pt>
    <dgm:pt modelId="{0337F48C-966E-ED47-9EF5-C73A5B6B1315}" type="sibTrans" cxnId="{684DAD7E-2296-9F4E-9707-D893E0952605}">
      <dgm:prSet/>
      <dgm:spPr/>
      <dgm:t>
        <a:bodyPr/>
        <a:lstStyle/>
        <a:p>
          <a:endParaRPr lang="cs-CZ"/>
        </a:p>
      </dgm:t>
    </dgm:pt>
    <dgm:pt modelId="{746DD8E4-CFA7-DA48-B4A0-1BF7BD64BC1C}">
      <dgm:prSet phldrT="[Text]"/>
      <dgm:spPr/>
      <dgm:t>
        <a:bodyPr/>
        <a:lstStyle/>
        <a:p>
          <a:r>
            <a:rPr lang="cs-CZ" dirty="0"/>
            <a:t>Drcení	</a:t>
          </a:r>
        </a:p>
      </dgm:t>
    </dgm:pt>
    <dgm:pt modelId="{C73A0779-48AB-9642-AD3F-C4485A88EB14}" type="parTrans" cxnId="{49551244-4832-DA4D-B65A-2B831DA9338C}">
      <dgm:prSet/>
      <dgm:spPr/>
      <dgm:t>
        <a:bodyPr/>
        <a:lstStyle/>
        <a:p>
          <a:endParaRPr lang="cs-CZ"/>
        </a:p>
      </dgm:t>
    </dgm:pt>
    <dgm:pt modelId="{E31FCC22-5FD6-7A45-8243-09A4B496166F}" type="sibTrans" cxnId="{49551244-4832-DA4D-B65A-2B831DA9338C}">
      <dgm:prSet/>
      <dgm:spPr/>
      <dgm:t>
        <a:bodyPr/>
        <a:lstStyle/>
        <a:p>
          <a:endParaRPr lang="cs-CZ"/>
        </a:p>
      </dgm:t>
    </dgm:pt>
    <dgm:pt modelId="{ABCA14C2-6A5F-524C-9F10-EC591701B1C6}">
      <dgm:prSet/>
      <dgm:spPr/>
      <dgm:t>
        <a:bodyPr/>
        <a:lstStyle/>
        <a:p>
          <a:r>
            <a:rPr lang="cs-CZ" dirty="0"/>
            <a:t>Separace</a:t>
          </a:r>
        </a:p>
      </dgm:t>
    </dgm:pt>
    <dgm:pt modelId="{ACA62873-421F-634C-8079-7BCC5556D05F}" type="parTrans" cxnId="{FA8178F7-EC85-4449-95D8-186F169190D5}">
      <dgm:prSet/>
      <dgm:spPr/>
      <dgm:t>
        <a:bodyPr/>
        <a:lstStyle/>
        <a:p>
          <a:endParaRPr lang="cs-CZ"/>
        </a:p>
      </dgm:t>
    </dgm:pt>
    <dgm:pt modelId="{B5F3D8AB-2BC9-A44F-B1DB-4987AF78B8E5}" type="sibTrans" cxnId="{FA8178F7-EC85-4449-95D8-186F169190D5}">
      <dgm:prSet/>
      <dgm:spPr/>
      <dgm:t>
        <a:bodyPr/>
        <a:lstStyle/>
        <a:p>
          <a:endParaRPr lang="cs-CZ"/>
        </a:p>
      </dgm:t>
    </dgm:pt>
    <dgm:pt modelId="{691CEF08-1698-A542-A395-1B3BA8F75F27}">
      <dgm:prSet phldrT="[Text]"/>
      <dgm:spPr/>
      <dgm:t>
        <a:bodyPr/>
        <a:lstStyle/>
        <a:p>
          <a:r>
            <a:rPr lang="cs-CZ" dirty="0"/>
            <a:t>Sušení</a:t>
          </a:r>
        </a:p>
      </dgm:t>
    </dgm:pt>
    <dgm:pt modelId="{ABD957B5-7741-C84F-A71A-5B035FFF8DEF}" type="parTrans" cxnId="{17A4921F-E6AB-FE46-AAD9-A340ADD82C2C}">
      <dgm:prSet/>
      <dgm:spPr/>
      <dgm:t>
        <a:bodyPr/>
        <a:lstStyle/>
        <a:p>
          <a:endParaRPr lang="cs-CZ"/>
        </a:p>
      </dgm:t>
    </dgm:pt>
    <dgm:pt modelId="{C5A94086-44F6-5547-9ABA-95DAB81759B8}" type="sibTrans" cxnId="{17A4921F-E6AB-FE46-AAD9-A340ADD82C2C}">
      <dgm:prSet/>
      <dgm:spPr/>
      <dgm:t>
        <a:bodyPr/>
        <a:lstStyle/>
        <a:p>
          <a:endParaRPr lang="cs-CZ"/>
        </a:p>
      </dgm:t>
    </dgm:pt>
    <dgm:pt modelId="{0EEED082-295A-CC4B-BBB2-48D8614F7461}" type="pres">
      <dgm:prSet presAssocID="{00032B27-1762-6242-A6FB-1A3F5D4B0976}" presName="Name0" presStyleCnt="0">
        <dgm:presLayoutVars>
          <dgm:dir/>
          <dgm:animLvl val="lvl"/>
          <dgm:resizeHandles val="exact"/>
        </dgm:presLayoutVars>
      </dgm:prSet>
      <dgm:spPr/>
    </dgm:pt>
    <dgm:pt modelId="{777A8F84-C2B3-F041-8650-28D7E9E8C009}" type="pres">
      <dgm:prSet presAssocID="{A871DE46-A198-F247-8135-CDDAB46AC7B3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C585320-18F9-3243-B8E2-4256454B0ECA}" type="pres">
      <dgm:prSet presAssocID="{0337F48C-966E-ED47-9EF5-C73A5B6B1315}" presName="parTxOnlySpace" presStyleCnt="0"/>
      <dgm:spPr/>
    </dgm:pt>
    <dgm:pt modelId="{102DC6CE-BA17-ED45-9791-301B63458F02}" type="pres">
      <dgm:prSet presAssocID="{746DD8E4-CFA7-DA48-B4A0-1BF7BD64BC1C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02700B8-F634-4449-8325-F87BE4B6DD10}" type="pres">
      <dgm:prSet presAssocID="{E31FCC22-5FD6-7A45-8243-09A4B496166F}" presName="parTxOnlySpace" presStyleCnt="0"/>
      <dgm:spPr/>
    </dgm:pt>
    <dgm:pt modelId="{5C559D26-D864-844A-B39C-E2DC0AA71D2C}" type="pres">
      <dgm:prSet presAssocID="{691CEF08-1698-A542-A395-1B3BA8F75F27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2568E647-6351-AC48-A038-62E153C17509}" type="pres">
      <dgm:prSet presAssocID="{C5A94086-44F6-5547-9ABA-95DAB81759B8}" presName="parTxOnlySpace" presStyleCnt="0"/>
      <dgm:spPr/>
    </dgm:pt>
    <dgm:pt modelId="{E2CC44F8-7BB4-3244-878D-7FF2118B74F0}" type="pres">
      <dgm:prSet presAssocID="{ABCA14C2-6A5F-524C-9F10-EC591701B1C6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7A4921F-E6AB-FE46-AAD9-A340ADD82C2C}" srcId="{00032B27-1762-6242-A6FB-1A3F5D4B0976}" destId="{691CEF08-1698-A542-A395-1B3BA8F75F27}" srcOrd="2" destOrd="0" parTransId="{ABD957B5-7741-C84F-A71A-5B035FFF8DEF}" sibTransId="{C5A94086-44F6-5547-9ABA-95DAB81759B8}"/>
    <dgm:cxn modelId="{A9D1BA36-976C-234F-A767-F9F1D5364FA3}" type="presOf" srcId="{ABCA14C2-6A5F-524C-9F10-EC591701B1C6}" destId="{E2CC44F8-7BB4-3244-878D-7FF2118B74F0}" srcOrd="0" destOrd="0" presId="urn:microsoft.com/office/officeart/2005/8/layout/chevron1"/>
    <dgm:cxn modelId="{49551244-4832-DA4D-B65A-2B831DA9338C}" srcId="{00032B27-1762-6242-A6FB-1A3F5D4B0976}" destId="{746DD8E4-CFA7-DA48-B4A0-1BF7BD64BC1C}" srcOrd="1" destOrd="0" parTransId="{C73A0779-48AB-9642-AD3F-C4485A88EB14}" sibTransId="{E31FCC22-5FD6-7A45-8243-09A4B496166F}"/>
    <dgm:cxn modelId="{684DAD7E-2296-9F4E-9707-D893E0952605}" srcId="{00032B27-1762-6242-A6FB-1A3F5D4B0976}" destId="{A871DE46-A198-F247-8135-CDDAB46AC7B3}" srcOrd="0" destOrd="0" parTransId="{7CE1379E-DC40-B24B-A9F5-F4C1E86F3815}" sibTransId="{0337F48C-966E-ED47-9EF5-C73A5B6B1315}"/>
    <dgm:cxn modelId="{ECAB2899-6339-E145-AF3B-67A6CE1A89CF}" type="presOf" srcId="{746DD8E4-CFA7-DA48-B4A0-1BF7BD64BC1C}" destId="{102DC6CE-BA17-ED45-9791-301B63458F02}" srcOrd="0" destOrd="0" presId="urn:microsoft.com/office/officeart/2005/8/layout/chevron1"/>
    <dgm:cxn modelId="{5ACD6AB9-C823-1247-B41B-65EB461B49FC}" type="presOf" srcId="{691CEF08-1698-A542-A395-1B3BA8F75F27}" destId="{5C559D26-D864-844A-B39C-E2DC0AA71D2C}" srcOrd="0" destOrd="0" presId="urn:microsoft.com/office/officeart/2005/8/layout/chevron1"/>
    <dgm:cxn modelId="{E81006C7-134C-2349-9754-0B4668262AA1}" type="presOf" srcId="{00032B27-1762-6242-A6FB-1A3F5D4B0976}" destId="{0EEED082-295A-CC4B-BBB2-48D8614F7461}" srcOrd="0" destOrd="0" presId="urn:microsoft.com/office/officeart/2005/8/layout/chevron1"/>
    <dgm:cxn modelId="{EEF130DD-C230-8248-A366-4FB58D17EFB9}" type="presOf" srcId="{A871DE46-A198-F247-8135-CDDAB46AC7B3}" destId="{777A8F84-C2B3-F041-8650-28D7E9E8C009}" srcOrd="0" destOrd="0" presId="urn:microsoft.com/office/officeart/2005/8/layout/chevron1"/>
    <dgm:cxn modelId="{FA8178F7-EC85-4449-95D8-186F169190D5}" srcId="{00032B27-1762-6242-A6FB-1A3F5D4B0976}" destId="{ABCA14C2-6A5F-524C-9F10-EC591701B1C6}" srcOrd="3" destOrd="0" parTransId="{ACA62873-421F-634C-8079-7BCC5556D05F}" sibTransId="{B5F3D8AB-2BC9-A44F-B1DB-4987AF78B8E5}"/>
    <dgm:cxn modelId="{797E026B-75E7-5140-B231-5099D723A89C}" type="presParOf" srcId="{0EEED082-295A-CC4B-BBB2-48D8614F7461}" destId="{777A8F84-C2B3-F041-8650-28D7E9E8C009}" srcOrd="0" destOrd="0" presId="urn:microsoft.com/office/officeart/2005/8/layout/chevron1"/>
    <dgm:cxn modelId="{0F20B844-1109-7043-9810-695439156FDF}" type="presParOf" srcId="{0EEED082-295A-CC4B-BBB2-48D8614F7461}" destId="{2C585320-18F9-3243-B8E2-4256454B0ECA}" srcOrd="1" destOrd="0" presId="urn:microsoft.com/office/officeart/2005/8/layout/chevron1"/>
    <dgm:cxn modelId="{1D013ED3-E46F-004A-B62D-DD3F38F6EC50}" type="presParOf" srcId="{0EEED082-295A-CC4B-BBB2-48D8614F7461}" destId="{102DC6CE-BA17-ED45-9791-301B63458F02}" srcOrd="2" destOrd="0" presId="urn:microsoft.com/office/officeart/2005/8/layout/chevron1"/>
    <dgm:cxn modelId="{ABFB7404-F15D-5A40-8A04-AEEDCD997331}" type="presParOf" srcId="{0EEED082-295A-CC4B-BBB2-48D8614F7461}" destId="{B02700B8-F634-4449-8325-F87BE4B6DD10}" srcOrd="3" destOrd="0" presId="urn:microsoft.com/office/officeart/2005/8/layout/chevron1"/>
    <dgm:cxn modelId="{F5641E7B-58F9-664F-88EA-95E34E3F7C19}" type="presParOf" srcId="{0EEED082-295A-CC4B-BBB2-48D8614F7461}" destId="{5C559D26-D864-844A-B39C-E2DC0AA71D2C}" srcOrd="4" destOrd="0" presId="urn:microsoft.com/office/officeart/2005/8/layout/chevron1"/>
    <dgm:cxn modelId="{0D82C204-1DE8-064A-818B-BD1539462084}" type="presParOf" srcId="{0EEED082-295A-CC4B-BBB2-48D8614F7461}" destId="{2568E647-6351-AC48-A038-62E153C17509}" srcOrd="5" destOrd="0" presId="urn:microsoft.com/office/officeart/2005/8/layout/chevron1"/>
    <dgm:cxn modelId="{792B129A-EEA3-2C4D-852F-B316B1DBA7A7}" type="presParOf" srcId="{0EEED082-295A-CC4B-BBB2-48D8614F7461}" destId="{E2CC44F8-7BB4-3244-878D-7FF2118B74F0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7A8F84-C2B3-F041-8650-28D7E9E8C009}">
      <dsp:nvSpPr>
        <dsp:cNvPr id="0" name=""/>
        <dsp:cNvSpPr/>
      </dsp:nvSpPr>
      <dsp:spPr>
        <a:xfrm>
          <a:off x="4161" y="552166"/>
          <a:ext cx="2422241" cy="9688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Zkratování ve vodivé lázni</a:t>
          </a:r>
        </a:p>
      </dsp:txBody>
      <dsp:txXfrm>
        <a:off x="488609" y="552166"/>
        <a:ext cx="1453345" cy="968896"/>
      </dsp:txXfrm>
    </dsp:sp>
    <dsp:sp modelId="{102DC6CE-BA17-ED45-9791-301B63458F02}">
      <dsp:nvSpPr>
        <dsp:cNvPr id="0" name=""/>
        <dsp:cNvSpPr/>
      </dsp:nvSpPr>
      <dsp:spPr>
        <a:xfrm>
          <a:off x="2184178" y="552166"/>
          <a:ext cx="2422241" cy="9688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Drcení	</a:t>
          </a:r>
        </a:p>
      </dsp:txBody>
      <dsp:txXfrm>
        <a:off x="2668626" y="552166"/>
        <a:ext cx="1453345" cy="968896"/>
      </dsp:txXfrm>
    </dsp:sp>
    <dsp:sp modelId="{5C559D26-D864-844A-B39C-E2DC0AA71D2C}">
      <dsp:nvSpPr>
        <dsp:cNvPr id="0" name=""/>
        <dsp:cNvSpPr/>
      </dsp:nvSpPr>
      <dsp:spPr>
        <a:xfrm>
          <a:off x="4364196" y="552166"/>
          <a:ext cx="2422241" cy="9688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Sušení</a:t>
          </a:r>
        </a:p>
      </dsp:txBody>
      <dsp:txXfrm>
        <a:off x="4848644" y="552166"/>
        <a:ext cx="1453345" cy="968896"/>
      </dsp:txXfrm>
    </dsp:sp>
    <dsp:sp modelId="{E2CC44F8-7BB4-3244-878D-7FF2118B74F0}">
      <dsp:nvSpPr>
        <dsp:cNvPr id="0" name=""/>
        <dsp:cNvSpPr/>
      </dsp:nvSpPr>
      <dsp:spPr>
        <a:xfrm>
          <a:off x="6544214" y="552166"/>
          <a:ext cx="2422241" cy="9688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Separace</a:t>
          </a:r>
        </a:p>
      </dsp:txBody>
      <dsp:txXfrm>
        <a:off x="7028662" y="552166"/>
        <a:ext cx="1453345" cy="9688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9EE-E8F5-4763-87C0-3CA76E713516}" type="datetimeFigureOut">
              <a:rPr lang="cs-CZ" smtClean="0"/>
              <a:t>30.05.2022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C444C-B9AC-4769-8D41-F745D3B65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873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259D90-4472-49C2-AEEE-068705C29AEA}" type="slidenum">
              <a:rPr lang="cs-CZ" altLang="cs-CZ" smtClean="0"/>
              <a:pPr>
                <a:defRPr/>
              </a:pPr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29953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 těžších aplikacích nahradí lithium jiné prvky: sodík, draslík, hořčík, vápník.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97204-979F-C644-9D6E-0CD8A943CB05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3036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  <a:defRPr/>
            </a:pPr>
            <a:endParaRPr lang="cs-CZ" sz="12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3673C-47C5-4499-8E31-4257050CAD9C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478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9EA1E-98C4-4A2E-AAC3-800E357DC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7904" y="1517904"/>
            <a:ext cx="9144000" cy="279806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96B1FA-5AE6-4D57-B37B-4AA02160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7904" y="4572000"/>
            <a:ext cx="9144000" cy="15270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F49B66-DBC3-45EE-A6E1-DE10A6C18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3F9AFA87-1417-4992-ABD9-27C3BC8CC883}" type="datetimeFigureOut">
              <a:rPr lang="en-US" smtClean="0"/>
              <a:pPr algn="r"/>
              <a:t>5/30/2022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1085F0-1967-4B4F-9824-58E9F2E0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0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EDEE5-31B5-4868-8C16-47FF43E2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27690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F9454-6F74-46A8-B299-4AF451BFB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F55CA9-A0BD-4609-9307-BAF987B26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E4293-851E-4FA2-BFF2-B646A4236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907F5-F26D-4A91-8D70-AB54F8B43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ACBD8-D942-449E-A2B8-358CD136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42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A50897-0C2E-420B-9A38-A8D5C1D72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50317" y="1517904"/>
            <a:ext cx="2220731" cy="454678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DB2173-32A5-4677-A08F-DAB8FD430D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17904" y="1517904"/>
            <a:ext cx="6562553" cy="454678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DB124D-B801-4A6A-9DAF-EBC1B98FE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AF8DF-2544-45A5-B62B-BB7948FC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C232D-131E-4BE6-8E2E-BAF5A3084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78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C5BB2-C09C-49B0-BAFA-DE1801CD3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47C21-944D-47FE-9519-A25518837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CE36D-6B7B-4D5E-831E-34A4286D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AD668-6E19-425C-88F7-AF4220662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05C53-CF7C-4936-9E35-1BEBD683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4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46C78-A717-4E1F-A742-FD5AECA03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2852737"/>
          </a:xfrm>
        </p:spPr>
        <p:txBody>
          <a:bodyPr anchor="b"/>
          <a:lstStyle>
            <a:lvl1pPr>
              <a:defRPr sz="600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1270D-CCAE-4437-A0C0-052D111DF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4572000"/>
            <a:ext cx="91440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F006A-7EEE-4DB0-8F92-D34C0D46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3F2ED-2B0E-44A9-8603-286CA0634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4D801C-6B4E-40B6-9D6E-55819226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77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446AA-9418-4C3E-901B-8E2806122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97482-2CA6-4707-976E-6FD4B57BFE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17904" y="2980944"/>
            <a:ext cx="4334256" cy="3118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909652-DD12-479C-B639-9452CBA8C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6792" y="2980944"/>
            <a:ext cx="4334256" cy="3118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EC7A6-AFB1-4989-A0B4-B422D5B2C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D2117C-B497-4647-A66B-1887750FB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8C7AF-5092-416B-B61C-F41D3C573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675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0CDE0-3FEB-42A0-8BCC-7DADE7D4A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5" y="2944368"/>
            <a:ext cx="4334256" cy="606026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778B8B-E9A3-44BE-85A6-3E316659A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17904" y="3644987"/>
            <a:ext cx="4334256" cy="2449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BF1BCA-A435-4779-A6FE-15207141F5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6792" y="2944368"/>
            <a:ext cx="4334256" cy="606026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9B1923-9749-49E3-88FA-75C326E67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6792" y="3644987"/>
            <a:ext cx="4334256" cy="2449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3A70F0-5AFA-4C5A-812B-220C6A38D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6AF721-83FE-4B57-B910-C395D23FD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6A5893-52F1-44A1-AE8E-CF094DB4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9D22302-83E3-4E22-93DF-1E5D463B6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D85A6-A4E6-4160-BE43-8146A9894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A24A80-0792-4B3B-BB5A-8B2BD9109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26116E-7A6D-485F-9FA2-25F94D4F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9ADCC-C5F2-4D90-B153-93DF55858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52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96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1F683-796D-458C-9B32-A385D604D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3145536" cy="1792224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1F0BD-641B-4148-BCB3-2704218C8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0952" y="1517904"/>
            <a:ext cx="5330952" cy="45811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8C843-B846-4456-9720-71B7D4FF4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7904" y="3483864"/>
            <a:ext cx="3145536" cy="261518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A3A03-31BD-4E7E-879A-A1C718497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A39078-7D38-4851-A363-B6BC179A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1FF25E-A25D-47AA-94EB-580A74F0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14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E83B4-9B31-4F73-9767-163636522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3145536" cy="1792224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CFC30-8163-47A0-A97F-3F2C3A3BE7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49240" y="764032"/>
            <a:ext cx="6089904" cy="533095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F1B390-0C23-466E-987C-26420A5F09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7904" y="3483864"/>
            <a:ext cx="3145536" cy="261518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C9CA7C-B9D0-4A72-8061-1E02AA15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3EFC84-C9FE-4BFA-9B4E-4516A136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1A469-3EFC-4F94-8482-378582E1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625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D84C-7934-4E5B-B6E4-A1D6EC299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A990F-40AC-447A-964A-840C94A64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2971800"/>
            <a:ext cx="9144000" cy="3127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832A1-FFBA-48B6-B2D0-E5414F1283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5672" y="6400800"/>
            <a:ext cx="18653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algn="r"/>
            <a:fld id="{3F9AFA87-1417-4992-ABD9-27C3BC8CC883}" type="datetimeFigureOut">
              <a:rPr lang="en-US" smtClean="0"/>
              <a:pPr algn="r"/>
              <a:t>5/30/2022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33EC1-4EE2-4453-841C-CFDFE7089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400800"/>
            <a:ext cx="6099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EBA78-E732-44EF-BA0B-FC42F7931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9648" y="6400800"/>
            <a:ext cx="5303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CB1E4CB7-CB13-4810-BF18-BE31AFC64F93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9306479-8C4D-4E4A-A330-DFC80A8A01BE}"/>
              </a:ext>
            </a:extLst>
          </p:cNvPr>
          <p:cNvSpPr/>
          <p:nvPr/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53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2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914400" rtl="0" eaLnBrk="1" latinLnBrk="0" hangingPunct="1">
        <a:lnSpc>
          <a:spcPct val="105000"/>
        </a:lnSpc>
        <a:spcBef>
          <a:spcPts val="900"/>
        </a:spcBef>
        <a:buClr>
          <a:schemeClr val="accent5"/>
        </a:buClr>
        <a:buFont typeface="Avenir Next LT Pro" panose="020B0504020202020204" pitchFamily="34" charset="0"/>
        <a:buChar char="+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0" algn="l" defTabSz="914400" rtl="0" eaLnBrk="1" latinLnBrk="0" hangingPunct="1">
        <a:lnSpc>
          <a:spcPct val="105000"/>
        </a:lnSpc>
        <a:spcBef>
          <a:spcPts val="900"/>
        </a:spcBef>
        <a:buFont typeface="Arial" panose="020B0604020202020204" pitchFamily="34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40080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0" algn="l" defTabSz="914400" rtl="0" eaLnBrk="1" latinLnBrk="0" hangingPunct="1">
        <a:lnSpc>
          <a:spcPct val="105000"/>
        </a:lnSpc>
        <a:spcBef>
          <a:spcPts val="600"/>
        </a:spcBef>
        <a:buFontTx/>
        <a:buNone/>
        <a:defRPr sz="1800" i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886968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ozadi_prezentace">
            <a:extLst>
              <a:ext uri="{FF2B5EF4-FFF2-40B4-BE49-F238E27FC236}">
                <a16:creationId xmlns:a16="http://schemas.microsoft.com/office/drawing/2014/main" id="{20F6DE5E-10DD-46FF-BA33-AAA8132F8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056"/>
            <a:ext cx="9408160" cy="692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>
            <a:extLst>
              <a:ext uri="{FF2B5EF4-FFF2-40B4-BE49-F238E27FC236}">
                <a16:creationId xmlns:a16="http://schemas.microsoft.com/office/drawing/2014/main" id="{C2EF8F6C-5EB1-4C8D-9BD4-389339BC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760" y="6815598"/>
            <a:ext cx="9144000" cy="306438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ts val="0"/>
              </a:spcBef>
              <a:buNone/>
            </a:pPr>
            <a:r>
              <a:rPr lang="cs-CZ" altLang="cs-CZ" sz="1600" dirty="0">
                <a:solidFill>
                  <a:srgbClr val="FFFFFF"/>
                </a:solidFill>
              </a:rPr>
              <a:t>Závěrečná konference  projektu Cestovní mapa modernizace silniční dopravy, Praha, 27.5.2022</a:t>
            </a:r>
          </a:p>
        </p:txBody>
      </p:sp>
      <p:sp>
        <p:nvSpPr>
          <p:cNvPr id="2055" name="Text Box 7">
            <a:extLst>
              <a:ext uri="{FF2B5EF4-FFF2-40B4-BE49-F238E27FC236}">
                <a16:creationId xmlns:a16="http://schemas.microsoft.com/office/drawing/2014/main" id="{6838568E-2C36-4B5B-9D09-2B14F9338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697" y="1685097"/>
            <a:ext cx="6335713" cy="67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cs-CZ" altLang="cs-CZ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Elektromobilita</a:t>
            </a:r>
          </a:p>
        </p:txBody>
      </p:sp>
      <p:sp>
        <p:nvSpPr>
          <p:cNvPr id="5126" name="Text Box 8">
            <a:extLst>
              <a:ext uri="{FF2B5EF4-FFF2-40B4-BE49-F238E27FC236}">
                <a16:creationId xmlns:a16="http://schemas.microsoft.com/office/drawing/2014/main" id="{3E1A0F2D-16E8-425A-9B50-89FEE8A86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6358" y="2754712"/>
            <a:ext cx="34559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cs-CZ" altLang="cs-CZ" sz="2000" b="1" dirty="0">
                <a:solidFill>
                  <a:srgbClr val="CC0000"/>
                </a:solidFill>
              </a:rPr>
              <a:t>Jaromír Marušinec</a:t>
            </a:r>
          </a:p>
        </p:txBody>
      </p:sp>
      <p:grpSp>
        <p:nvGrpSpPr>
          <p:cNvPr id="5127" name="Skupina 1">
            <a:extLst>
              <a:ext uri="{FF2B5EF4-FFF2-40B4-BE49-F238E27FC236}">
                <a16:creationId xmlns:a16="http://schemas.microsoft.com/office/drawing/2014/main" id="{43CDDFD8-9B21-4981-8125-B6C901D361FB}"/>
              </a:ext>
            </a:extLst>
          </p:cNvPr>
          <p:cNvGrpSpPr>
            <a:grpSpLocks/>
          </p:cNvGrpSpPr>
          <p:nvPr/>
        </p:nvGrpSpPr>
        <p:grpSpPr bwMode="auto">
          <a:xfrm>
            <a:off x="2718259" y="176734"/>
            <a:ext cx="3756197" cy="789824"/>
            <a:chOff x="2483751" y="190676"/>
            <a:chExt cx="3847030" cy="803611"/>
          </a:xfrm>
        </p:grpSpPr>
        <p:pic>
          <p:nvPicPr>
            <p:cNvPr id="5129" name="Picture 2" descr="D:\Users\Janosikova\Desktop\logo-eu-op-pik.png">
              <a:extLst>
                <a:ext uri="{FF2B5EF4-FFF2-40B4-BE49-F238E27FC236}">
                  <a16:creationId xmlns:a16="http://schemas.microsoft.com/office/drawing/2014/main" id="{E9705B82-4143-415A-90B6-999BDC3502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51" y="190676"/>
              <a:ext cx="2876223" cy="803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Picture 3" descr="D:\Users\Janosikova\Desktop\logo-mpo.png">
              <a:extLst>
                <a:ext uri="{FF2B5EF4-FFF2-40B4-BE49-F238E27FC236}">
                  <a16:creationId xmlns:a16="http://schemas.microsoft.com/office/drawing/2014/main" id="{5E5AF9F2-B629-41FF-950F-64B01B3E92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8336" y="316318"/>
              <a:ext cx="1152445" cy="552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Obdélník 1">
            <a:extLst>
              <a:ext uri="{FF2B5EF4-FFF2-40B4-BE49-F238E27FC236}">
                <a16:creationId xmlns:a16="http://schemas.microsoft.com/office/drawing/2014/main" id="{D895A9F7-2BF6-A574-7C64-91421CC147A3}"/>
              </a:ext>
            </a:extLst>
          </p:cNvPr>
          <p:cNvSpPr/>
          <p:nvPr/>
        </p:nvSpPr>
        <p:spPr>
          <a:xfrm>
            <a:off x="6474456" y="270463"/>
            <a:ext cx="2418080" cy="741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21A9121-9026-0266-634A-CFE0DD8F3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686" y="86868"/>
            <a:ext cx="10273761" cy="1344168"/>
          </a:xfrm>
        </p:spPr>
        <p:txBody>
          <a:bodyPr/>
          <a:lstStyle/>
          <a:p>
            <a:r>
              <a:rPr lang="cs-CZ" dirty="0"/>
              <a:t>Emisní faktor CO2 z výroby elektřiny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C7BC2E-B564-3695-82C9-AA14D3D6A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EAF7580-CE01-6D8E-B4D3-95B4A0897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85" y="2189988"/>
            <a:ext cx="12192577" cy="504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82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3CC7BC-286C-FDC1-49D4-39501ED2D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956" y="70662"/>
            <a:ext cx="9144000" cy="1344168"/>
          </a:xfrm>
        </p:spPr>
        <p:txBody>
          <a:bodyPr/>
          <a:lstStyle/>
          <a:p>
            <a:r>
              <a:rPr lang="cs-CZ" dirty="0"/>
              <a:t>Recyklace baterií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5120802-DD59-B47F-B8EE-ADFCF5256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0" y="961292"/>
            <a:ext cx="9144000" cy="4001647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REPASE, SECOND LIFE </a:t>
            </a:r>
          </a:p>
          <a:p>
            <a:r>
              <a:rPr lang="cs-CZ" dirty="0"/>
              <a:t>kontejnerové úložiště </a:t>
            </a:r>
            <a:br>
              <a:rPr lang="cs-CZ" dirty="0"/>
            </a:br>
            <a:r>
              <a:rPr lang="cs-CZ" dirty="0"/>
              <a:t>stejných typů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Kovohutě Příbram nástupnická a.s.</a:t>
            </a:r>
          </a:p>
          <a:p>
            <a:pPr lvl="1"/>
            <a:r>
              <a:rPr lang="cs-CZ" dirty="0"/>
              <a:t>2.10.2022 spustí recyklační linku v pilotním projektu</a:t>
            </a:r>
          </a:p>
          <a:p>
            <a:pPr lvl="1"/>
            <a:r>
              <a:rPr lang="cs-CZ" dirty="0"/>
              <a:t>200tun lithiových baterií ročně</a:t>
            </a:r>
          </a:p>
          <a:p>
            <a:endParaRPr lang="cs-CZ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68E8BFB-ACED-CEE8-7031-144F1B0230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287842"/>
              </p:ext>
            </p:extLst>
          </p:nvPr>
        </p:nvGraphicFramePr>
        <p:xfrm>
          <a:off x="1610691" y="5270965"/>
          <a:ext cx="8970617" cy="2073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Kovohutě Příbram">
            <a:extLst>
              <a:ext uri="{FF2B5EF4-FFF2-40B4-BE49-F238E27FC236}">
                <a16:creationId xmlns:a16="http://schemas.microsoft.com/office/drawing/2014/main" id="{D78898FB-7E2A-F7DD-A753-AC3F9570F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2979211"/>
            <a:ext cx="2667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9D137B1-A91B-64F2-F54B-8DE59EAF7F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4431" y="-16259"/>
            <a:ext cx="6482862" cy="305075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3291163-7F9D-8FE4-71CF-BABC14B238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2738" y="2711540"/>
            <a:ext cx="4288693" cy="302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51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Zástupný symbol pro obsah 2"/>
          <p:cNvSpPr txBox="1">
            <a:spLocks/>
          </p:cNvSpPr>
          <p:nvPr/>
        </p:nvSpPr>
        <p:spPr bwMode="auto">
          <a:xfrm>
            <a:off x="2286000" y="6477000"/>
            <a:ext cx="79184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x-none" sz="1900" baseline="30000">
                <a:solidFill>
                  <a:schemeClr val="bg1"/>
                </a:solidFill>
                <a:latin typeface="Futura T OT Book" charset="0"/>
              </a:rPr>
              <a:t>Lithium–sulphur batteries</a:t>
            </a:r>
            <a:endParaRPr lang="en-GB" altLang="x-none" sz="1900" baseline="30000">
              <a:solidFill>
                <a:schemeClr val="bg1"/>
              </a:solidFill>
              <a:latin typeface="Futura T OT Light" charset="0"/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03" y="673690"/>
            <a:ext cx="10154212" cy="623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144966" y="2"/>
            <a:ext cx="9694773" cy="627062"/>
          </a:xfrm>
          <a:prstGeom prst="rect">
            <a:avLst/>
          </a:prstGeom>
        </p:spPr>
        <p:txBody>
          <a:bodyPr anchor="b">
            <a:normAutofit fontScale="62500" lnSpcReduction="20000"/>
          </a:bodyPr>
          <a:lstStyle/>
          <a:p>
            <a:pPr algn="ctr">
              <a:defRPr/>
            </a:pPr>
            <a:r>
              <a:rPr lang="en-GB" sz="4200" b="1" spc="-50" dirty="0">
                <a:ea typeface="+mj-ea"/>
                <a:cs typeface="+mj-cs"/>
              </a:rPr>
              <a:t>Patent VUT - </a:t>
            </a:r>
            <a:r>
              <a:rPr lang="en-GB" sz="4200" b="1" spc="-50" dirty="0" err="1">
                <a:ea typeface="+mj-ea"/>
                <a:cs typeface="+mj-cs"/>
              </a:rPr>
              <a:t>nové</a:t>
            </a:r>
            <a:r>
              <a:rPr lang="en-GB" sz="4200" b="1" spc="-50" dirty="0">
                <a:ea typeface="+mj-ea"/>
                <a:cs typeface="+mj-cs"/>
              </a:rPr>
              <a:t> </a:t>
            </a:r>
            <a:r>
              <a:rPr lang="en-GB" sz="4200" b="1" spc="-50" dirty="0" err="1">
                <a:ea typeface="+mj-ea"/>
                <a:cs typeface="+mj-cs"/>
              </a:rPr>
              <a:t>baterie</a:t>
            </a:r>
            <a:r>
              <a:rPr lang="en-GB" sz="4200" b="1" spc="-50" dirty="0">
                <a:ea typeface="+mj-ea"/>
                <a:cs typeface="+mj-cs"/>
              </a:rPr>
              <a:t> </a:t>
            </a:r>
            <a:r>
              <a:rPr lang="en-GB" sz="4200" b="1" spc="-50" dirty="0" err="1">
                <a:ea typeface="+mj-ea"/>
                <a:cs typeface="+mj-cs"/>
              </a:rPr>
              <a:t>lihtium-síra</a:t>
            </a:r>
            <a:r>
              <a:rPr lang="en-GB" sz="4200" b="1" spc="-50" dirty="0">
                <a:ea typeface="+mj-ea"/>
                <a:cs typeface="+mj-cs"/>
              </a:rPr>
              <a:t> s </a:t>
            </a:r>
            <a:r>
              <a:rPr lang="en-GB" sz="4200" b="1" spc="-50" dirty="0" err="1">
                <a:ea typeface="+mj-ea"/>
                <a:cs typeface="+mj-cs"/>
              </a:rPr>
              <a:t>dlouhou</a:t>
            </a:r>
            <a:r>
              <a:rPr lang="en-GB" sz="4200" b="1" spc="-50" dirty="0">
                <a:ea typeface="+mj-ea"/>
                <a:cs typeface="+mj-cs"/>
              </a:rPr>
              <a:t> </a:t>
            </a:r>
            <a:r>
              <a:rPr lang="en-GB" sz="4200" b="1" spc="-50" dirty="0" err="1">
                <a:ea typeface="+mj-ea"/>
                <a:cs typeface="+mj-cs"/>
              </a:rPr>
              <a:t>životností</a:t>
            </a:r>
            <a:endParaRPr lang="en-GB" sz="4200" b="1" spc="-50" dirty="0">
              <a:ea typeface="+mj-ea"/>
              <a:cs typeface="+mj-cs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0428500" y="279516"/>
            <a:ext cx="1042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/>
              <a:t>Kapacita </a:t>
            </a:r>
          </a:p>
          <a:p>
            <a:r>
              <a:rPr lang="cs-CZ" sz="1600" b="1" dirty="0"/>
              <a:t>kWh </a:t>
            </a:r>
          </a:p>
          <a:p>
            <a:r>
              <a:rPr lang="cs-CZ" sz="1600" b="1" dirty="0"/>
              <a:t>500kg</a:t>
            </a:r>
          </a:p>
          <a:p>
            <a:r>
              <a:rPr lang="cs-CZ" sz="1600" b="1" dirty="0"/>
              <a:t>baterie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11247352" y="510139"/>
            <a:ext cx="1056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/>
              <a:t>Dojezd s</a:t>
            </a:r>
          </a:p>
          <a:p>
            <a:r>
              <a:rPr lang="cs-CZ" sz="1600" b="1" dirty="0"/>
              <a:t>500kg</a:t>
            </a:r>
          </a:p>
          <a:p>
            <a:r>
              <a:rPr lang="cs-CZ" sz="1600" b="1" dirty="0"/>
              <a:t>baterií</a:t>
            </a:r>
          </a:p>
        </p:txBody>
      </p:sp>
      <p:cxnSp>
        <p:nvCxnSpPr>
          <p:cNvPr id="5" name="Přímá spojnice 4"/>
          <p:cNvCxnSpPr/>
          <p:nvPr/>
        </p:nvCxnSpPr>
        <p:spPr>
          <a:xfrm flipH="1" flipV="1">
            <a:off x="11146055" y="510139"/>
            <a:ext cx="9625" cy="62399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ovéPole 5"/>
          <p:cNvSpPr txBox="1"/>
          <p:nvPr/>
        </p:nvSpPr>
        <p:spPr>
          <a:xfrm>
            <a:off x="10437727" y="5060562"/>
            <a:ext cx="1619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50         250 km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10443138" y="4506564"/>
            <a:ext cx="1774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100       500 km</a:t>
            </a:r>
          </a:p>
        </p:txBody>
      </p:sp>
      <p:cxnSp>
        <p:nvCxnSpPr>
          <p:cNvPr id="18" name="Přímá spojnice se šipkou 17"/>
          <p:cNvCxnSpPr>
            <a:stCxn id="14" idx="1"/>
          </p:cNvCxnSpPr>
          <p:nvPr/>
        </p:nvCxnSpPr>
        <p:spPr>
          <a:xfrm flipH="1">
            <a:off x="10132502" y="4691230"/>
            <a:ext cx="310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 flipH="1">
            <a:off x="10139343" y="5245228"/>
            <a:ext cx="310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10417163" y="3490408"/>
            <a:ext cx="1800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200       1 000 km</a:t>
            </a:r>
          </a:p>
        </p:txBody>
      </p:sp>
      <p:cxnSp>
        <p:nvCxnSpPr>
          <p:cNvPr id="23" name="Přímá spojnice se šipkou 22"/>
          <p:cNvCxnSpPr>
            <a:stCxn id="22" idx="1"/>
          </p:cNvCxnSpPr>
          <p:nvPr/>
        </p:nvCxnSpPr>
        <p:spPr>
          <a:xfrm flipH="1">
            <a:off x="10106527" y="3675074"/>
            <a:ext cx="310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/>
          <p:nvPr/>
        </p:nvSpPr>
        <p:spPr>
          <a:xfrm>
            <a:off x="10437727" y="1449067"/>
            <a:ext cx="178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400       2 000 km</a:t>
            </a:r>
          </a:p>
        </p:txBody>
      </p:sp>
      <p:cxnSp>
        <p:nvCxnSpPr>
          <p:cNvPr id="27" name="Přímá spojnice se šipkou 26"/>
          <p:cNvCxnSpPr>
            <a:stCxn id="26" idx="1"/>
          </p:cNvCxnSpPr>
          <p:nvPr/>
        </p:nvCxnSpPr>
        <p:spPr>
          <a:xfrm flipH="1">
            <a:off x="10127091" y="1633733"/>
            <a:ext cx="310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ovéPole 28"/>
          <p:cNvSpPr txBox="1"/>
          <p:nvPr/>
        </p:nvSpPr>
        <p:spPr>
          <a:xfrm>
            <a:off x="10417163" y="2445461"/>
            <a:ext cx="1774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300       1 500 km</a:t>
            </a:r>
          </a:p>
        </p:txBody>
      </p:sp>
      <p:cxnSp>
        <p:nvCxnSpPr>
          <p:cNvPr id="30" name="Přímá spojnice se šipkou 29"/>
          <p:cNvCxnSpPr>
            <a:stCxn id="29" idx="1"/>
          </p:cNvCxnSpPr>
          <p:nvPr/>
        </p:nvCxnSpPr>
        <p:spPr>
          <a:xfrm flipH="1">
            <a:off x="10106527" y="2630127"/>
            <a:ext cx="310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ovéPole 1">
            <a:extLst>
              <a:ext uri="{FF2B5EF4-FFF2-40B4-BE49-F238E27FC236}">
                <a16:creationId xmlns:a16="http://schemas.microsoft.com/office/drawing/2014/main" id="{B4B945F0-757B-BE42-846F-DB53DC487AA0}"/>
              </a:ext>
            </a:extLst>
          </p:cNvPr>
          <p:cNvSpPr txBox="1"/>
          <p:nvPr/>
        </p:nvSpPr>
        <p:spPr>
          <a:xfrm>
            <a:off x="1621184" y="1916364"/>
            <a:ext cx="670177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/>
              <a:t>Li</a:t>
            </a:r>
            <a:r>
              <a:rPr lang="cs-CZ" sz="1400" dirty="0"/>
              <a:t>-S budou nové baterie pro  letadla a elektromobily s dlouhým dojezdem.</a:t>
            </a:r>
          </a:p>
          <a:p>
            <a:endParaRPr lang="cs-CZ" sz="1400" dirty="0"/>
          </a:p>
          <a:p>
            <a:r>
              <a:rPr lang="cs-CZ" sz="1400" dirty="0"/>
              <a:t>V těžších aplikacích nahradí lithium jiné prvky: sodík, draslík, hořčík nebo vápník.</a:t>
            </a:r>
          </a:p>
          <a:p>
            <a:r>
              <a:rPr lang="cs-CZ" sz="1400" dirty="0"/>
              <a:t>Tesla se vrací z NCA na LFP baterie</a:t>
            </a:r>
          </a:p>
          <a:p>
            <a:endParaRPr lang="cs-CZ" sz="1400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39FA44-8A40-1048-9B59-06AAA38E84B6}"/>
              </a:ext>
            </a:extLst>
          </p:cNvPr>
          <p:cNvSpPr txBox="1"/>
          <p:nvPr/>
        </p:nvSpPr>
        <p:spPr>
          <a:xfrm>
            <a:off x="4403713" y="3349392"/>
            <a:ext cx="4856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Produkční kapacita        Teoretická </a:t>
            </a:r>
            <a:r>
              <a:rPr lang="cs-CZ" b="1" dirty="0" err="1"/>
              <a:t>max</a:t>
            </a:r>
            <a:r>
              <a:rPr lang="cs-CZ" b="1" dirty="0"/>
              <a:t> kapacita</a:t>
            </a:r>
          </a:p>
        </p:txBody>
      </p:sp>
      <p:cxnSp>
        <p:nvCxnSpPr>
          <p:cNvPr id="9" name="Přímá spojovací šipka 8">
            <a:extLst>
              <a:ext uri="{FF2B5EF4-FFF2-40B4-BE49-F238E27FC236}">
                <a16:creationId xmlns:a16="http://schemas.microsoft.com/office/drawing/2014/main" id="{FD29D8DB-7271-B14A-8284-1B4C9B230125}"/>
              </a:ext>
            </a:extLst>
          </p:cNvPr>
          <p:cNvCxnSpPr>
            <a:cxnSpLocks/>
          </p:cNvCxnSpPr>
          <p:nvPr/>
        </p:nvCxnSpPr>
        <p:spPr>
          <a:xfrm>
            <a:off x="5375409" y="3789158"/>
            <a:ext cx="720591" cy="9020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šipka 27">
            <a:extLst>
              <a:ext uri="{FF2B5EF4-FFF2-40B4-BE49-F238E27FC236}">
                <a16:creationId xmlns:a16="http://schemas.microsoft.com/office/drawing/2014/main" id="{B481745D-4B89-EB4E-8761-002F19920230}"/>
              </a:ext>
            </a:extLst>
          </p:cNvPr>
          <p:cNvCxnSpPr>
            <a:cxnSpLocks/>
          </p:cNvCxnSpPr>
          <p:nvPr/>
        </p:nvCxnSpPr>
        <p:spPr>
          <a:xfrm flipH="1">
            <a:off x="6979920" y="3789158"/>
            <a:ext cx="774036" cy="48747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>
            <a:extLst>
              <a:ext uri="{FF2B5EF4-FFF2-40B4-BE49-F238E27FC236}">
                <a16:creationId xmlns:a16="http://schemas.microsoft.com/office/drawing/2014/main" id="{5B9232ED-5394-8B39-D9FA-D483D2D0C341}"/>
              </a:ext>
            </a:extLst>
          </p:cNvPr>
          <p:cNvSpPr txBox="1"/>
          <p:nvPr/>
        </p:nvSpPr>
        <p:spPr>
          <a:xfrm>
            <a:off x="4486388" y="6430374"/>
            <a:ext cx="1249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Tesla Čína</a:t>
            </a:r>
          </a:p>
        </p:txBody>
      </p:sp>
    </p:spTree>
    <p:extLst>
      <p:ext uri="{BB962C8B-B14F-4D97-AF65-F5344CB8AC3E}">
        <p14:creationId xmlns:p14="http://schemas.microsoft.com/office/powerpoint/2010/main" val="113207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56114" y="677604"/>
            <a:ext cx="7772400" cy="777490"/>
          </a:xfrm>
        </p:spPr>
        <p:txBody>
          <a:bodyPr>
            <a:normAutofit/>
          </a:bodyPr>
          <a:lstStyle/>
          <a:p>
            <a:pPr algn="l"/>
            <a:r>
              <a:rPr lang="cs-CZ" sz="4000" dirty="0" err="1">
                <a:solidFill>
                  <a:srgbClr val="003DA5"/>
                </a:solidFill>
              </a:rPr>
              <a:t>Morrow</a:t>
            </a:r>
            <a:r>
              <a:rPr lang="cs-CZ" sz="4000" dirty="0">
                <a:solidFill>
                  <a:srgbClr val="003DA5"/>
                </a:solidFill>
              </a:rPr>
              <a:t> </a:t>
            </a:r>
            <a:r>
              <a:rPr lang="cs-CZ" sz="4000" dirty="0" err="1">
                <a:solidFill>
                  <a:srgbClr val="003DA5"/>
                </a:solidFill>
              </a:rPr>
              <a:t>Batteries</a:t>
            </a:r>
            <a:endParaRPr lang="cs-CZ" sz="4000" dirty="0">
              <a:solidFill>
                <a:srgbClr val="003DA5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49" y="3556098"/>
            <a:ext cx="5591033" cy="372483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159" y="3556098"/>
            <a:ext cx="6185841" cy="3301902"/>
          </a:xfrm>
          <a:prstGeom prst="rect">
            <a:avLst/>
          </a:prstGeom>
        </p:spPr>
      </p:pic>
      <p:sp>
        <p:nvSpPr>
          <p:cNvPr id="10" name="Zástupný symbol pro obsah 2"/>
          <p:cNvSpPr txBox="1">
            <a:spLocks/>
          </p:cNvSpPr>
          <p:nvPr/>
        </p:nvSpPr>
        <p:spPr>
          <a:xfrm>
            <a:off x="1046328" y="1355678"/>
            <a:ext cx="9495710" cy="19622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342900" indent="-342900" eaLnBrk="1" hangingPunct="1">
              <a:buChar char="•"/>
              <a:defRPr sz="2800">
                <a:latin typeface="+mn-lt"/>
              </a:defRPr>
            </a:lvl1pPr>
            <a:lvl2pPr marL="742950" indent="-285750" eaLnBrk="1" hangingPunct="1">
              <a:buChar char="–"/>
              <a:defRPr sz="2400">
                <a:latin typeface="+mn-lt"/>
              </a:defRPr>
            </a:lvl2pPr>
            <a:lvl3pPr marL="1143000" indent="-228600" eaLnBrk="1" hangingPunct="1">
              <a:buChar char="•"/>
              <a:defRPr sz="2400">
                <a:latin typeface="+mn-lt"/>
              </a:defRPr>
            </a:lvl3pPr>
            <a:lvl4pPr marL="1600200" indent="-228600" eaLnBrk="1" hangingPunct="1">
              <a:buChar char="–"/>
              <a:defRPr sz="2000">
                <a:latin typeface="+mn-lt"/>
              </a:defRPr>
            </a:lvl4pPr>
            <a:lvl5pPr marL="2057400" indent="-228600" eaLnBrk="1" hangingPunct="1">
              <a:buChar char="»"/>
              <a:defRPr sz="2000">
                <a:latin typeface="+mn-lt"/>
              </a:defRPr>
            </a:lvl5pPr>
            <a:lvl6pPr marL="2514600" indent="-228600" eaLnBrk="1" hangingPunct="1">
              <a:buChar char="•"/>
              <a:defRPr sz="2000"/>
            </a:lvl6pPr>
            <a:lvl7pPr marL="2971800" indent="-228600" eaLnBrk="1" hangingPunct="1">
              <a:buChar char="•"/>
              <a:defRPr sz="2000"/>
            </a:lvl7pPr>
            <a:lvl8pPr marL="3429000" indent="-228600" eaLnBrk="1" hangingPunct="1">
              <a:buChar char="•"/>
              <a:defRPr sz="2000"/>
            </a:lvl8pPr>
            <a:lvl9pPr marL="3886200" indent="-228600" eaLnBrk="1" hangingPunct="1">
              <a:buChar char="•"/>
              <a:defRPr sz="2000"/>
            </a:lvl9pPr>
          </a:lstStyle>
          <a:p>
            <a:pPr marL="0" indent="0">
              <a:spcAft>
                <a:spcPts val="300"/>
              </a:spcAft>
              <a:buNone/>
            </a:pP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Norská společnost s cílem vytvořit </a:t>
            </a:r>
            <a:r>
              <a:rPr lang="cs-CZ" sz="2000" kern="0" dirty="0" err="1">
                <a:solidFill>
                  <a:sysClr val="windowText" lastClr="000000"/>
                </a:solidFill>
                <a:latin typeface="Calibri" pitchFamily="34" charset="0"/>
              </a:rPr>
              <a:t>Gigafactory</a:t>
            </a: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 na jihu Norska ve městě </a:t>
            </a:r>
            <a:r>
              <a:rPr lang="cs-CZ" sz="2000" kern="0" dirty="0" err="1">
                <a:solidFill>
                  <a:sysClr val="windowText" lastClr="000000"/>
                </a:solidFill>
                <a:latin typeface="Calibri" pitchFamily="34" charset="0"/>
              </a:rPr>
              <a:t>Arendal</a:t>
            </a: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 </a:t>
            </a:r>
          </a:p>
          <a:p>
            <a:pPr>
              <a:spcAft>
                <a:spcPts val="400"/>
              </a:spcAft>
            </a:pP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Celková kapacita produkce 42 </a:t>
            </a:r>
            <a:r>
              <a:rPr lang="cs-CZ" sz="2000" kern="0" dirty="0" err="1">
                <a:solidFill>
                  <a:sysClr val="windowText" lastClr="000000"/>
                </a:solidFill>
                <a:latin typeface="Calibri" pitchFamily="34" charset="0"/>
              </a:rPr>
              <a:t>GWh</a:t>
            </a: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 v roce 2026</a:t>
            </a:r>
          </a:p>
          <a:p>
            <a:pPr>
              <a:spcAft>
                <a:spcPts val="400"/>
              </a:spcAft>
            </a:pP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R</a:t>
            </a:r>
            <a:r>
              <a:rPr lang="en-GB" sz="2000" kern="0" dirty="0">
                <a:solidFill>
                  <a:sysClr val="windowText" lastClr="000000"/>
                </a:solidFill>
                <a:latin typeface="Calibri" pitchFamily="34" charset="0"/>
              </a:rPr>
              <a:t>&amp;D</a:t>
            </a: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 centrum v provozu od Q3 2022</a:t>
            </a:r>
          </a:p>
          <a:p>
            <a:pPr>
              <a:spcAft>
                <a:spcPts val="400"/>
              </a:spcAft>
            </a:pP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Náběh výroby v </a:t>
            </a:r>
            <a:r>
              <a:rPr lang="cs-CZ" sz="2000" kern="0" dirty="0" err="1">
                <a:solidFill>
                  <a:sysClr val="windowText" lastClr="000000"/>
                </a:solidFill>
                <a:latin typeface="Calibri" pitchFamily="34" charset="0"/>
              </a:rPr>
              <a:t>Gigafactory</a:t>
            </a: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 od Q4/2024 s cílem využívat LMNO katody</a:t>
            </a:r>
          </a:p>
          <a:p>
            <a:pPr>
              <a:spcAft>
                <a:spcPts val="400"/>
              </a:spcAft>
            </a:pP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Podepsána spolupráce s ABB a Siemens</a:t>
            </a:r>
          </a:p>
          <a:p>
            <a:pPr>
              <a:spcAft>
                <a:spcPts val="400"/>
              </a:spcAft>
            </a:pP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Spoluvlastníci patentu pro </a:t>
            </a:r>
            <a:r>
              <a:rPr lang="cs-CZ" sz="2000" kern="0" dirty="0" err="1">
                <a:solidFill>
                  <a:sysClr val="windowText" lastClr="000000"/>
                </a:solidFill>
                <a:latin typeface="Calibri" pitchFamily="34" charset="0"/>
              </a:rPr>
              <a:t>Li</a:t>
            </a:r>
            <a:r>
              <a:rPr lang="cs-CZ" sz="2000" kern="0" dirty="0">
                <a:solidFill>
                  <a:sysClr val="windowText" lastClr="000000"/>
                </a:solidFill>
                <a:latin typeface="Calibri" pitchFamily="34" charset="0"/>
              </a:rPr>
              <a:t>-S akumulátory (pilotní testovaní 2026)</a:t>
            </a:r>
          </a:p>
          <a:p>
            <a:pPr marL="0" indent="0">
              <a:spcAft>
                <a:spcPts val="400"/>
              </a:spcAft>
              <a:buNone/>
            </a:pPr>
            <a:endParaRPr lang="cs-CZ" sz="2000" kern="0" dirty="0">
              <a:solidFill>
                <a:sysClr val="windowText" lastClr="000000"/>
              </a:solidFill>
              <a:latin typeface="Calibri" pitchFamily="34" charset="0"/>
            </a:endParaRPr>
          </a:p>
          <a:p>
            <a:pPr lvl="1">
              <a:buNone/>
              <a:tabLst>
                <a:tab pos="623888" algn="l"/>
              </a:tabLst>
            </a:pPr>
            <a:endParaRPr lang="cs-CZ" sz="200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1151197" y="4072625"/>
            <a:ext cx="4004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cs-CZ" dirty="0"/>
              <a:t>Battery Innovation Center</a:t>
            </a:r>
            <a:endParaRPr lang="cs-CZ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799069" y="3944265"/>
            <a:ext cx="40043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cs-CZ" dirty="0"/>
              <a:t>Gigafactory </a:t>
            </a:r>
          </a:p>
          <a:p>
            <a:pPr lvl="0" algn="ctr">
              <a:defRPr/>
            </a:pPr>
            <a:r>
              <a:rPr lang="cs-CZ" dirty="0" err="1"/>
              <a:t>Morrow</a:t>
            </a:r>
            <a:r>
              <a:rPr lang="cs-CZ" dirty="0"/>
              <a:t> </a:t>
            </a:r>
            <a:r>
              <a:rPr lang="cs-CZ" dirty="0" err="1"/>
              <a:t>Batteries</a:t>
            </a:r>
            <a:endParaRPr lang="cs-CZ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39E00513-1376-5DB8-07AA-3E05DC2DF3C2}"/>
              </a:ext>
            </a:extLst>
          </p:cNvPr>
          <p:cNvSpPr txBox="1">
            <a:spLocks/>
          </p:cNvSpPr>
          <p:nvPr/>
        </p:nvSpPr>
        <p:spPr>
          <a:xfrm>
            <a:off x="621701" y="43199"/>
            <a:ext cx="9144000" cy="77749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60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Budoucnost </a:t>
            </a:r>
            <a:r>
              <a:rPr lang="cs-CZ" dirty="0" err="1"/>
              <a:t>Li</a:t>
            </a:r>
            <a:r>
              <a:rPr lang="cs-CZ" dirty="0"/>
              <a:t>-S patentu VUT</a:t>
            </a:r>
          </a:p>
        </p:txBody>
      </p:sp>
    </p:spTree>
    <p:extLst>
      <p:ext uri="{BB962C8B-B14F-4D97-AF65-F5344CB8AC3E}">
        <p14:creationId xmlns:p14="http://schemas.microsoft.com/office/powerpoint/2010/main" val="1304578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A4BC04C-D8C6-4AAE-A6F5-E8AF54033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381750"/>
            <a:ext cx="9144000" cy="47625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1800">
              <a:solidFill>
                <a:srgbClr val="000000"/>
              </a:solidFill>
            </a:endParaRPr>
          </a:p>
        </p:txBody>
      </p:sp>
      <p:sp>
        <p:nvSpPr>
          <p:cNvPr id="7172" name="Nadpis 1">
            <a:extLst>
              <a:ext uri="{FF2B5EF4-FFF2-40B4-BE49-F238E27FC236}">
                <a16:creationId xmlns:a16="http://schemas.microsoft.com/office/drawing/2014/main" id="{89377211-C82D-4229-8D4D-7B651E13329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143673" y="1988725"/>
            <a:ext cx="6908825" cy="1584325"/>
          </a:xfrm>
        </p:spPr>
        <p:txBody>
          <a:bodyPr/>
          <a:lstStyle/>
          <a:p>
            <a:r>
              <a:rPr lang="cs-CZ" altLang="cs-CZ" sz="2000" b="1" dirty="0"/>
              <a:t>Děkuji vám za pozornost.</a:t>
            </a:r>
          </a:p>
        </p:txBody>
      </p:sp>
      <p:sp>
        <p:nvSpPr>
          <p:cNvPr id="7173" name="Podnadpis 2">
            <a:extLst>
              <a:ext uri="{FF2B5EF4-FFF2-40B4-BE49-F238E27FC236}">
                <a16:creationId xmlns:a16="http://schemas.microsoft.com/office/drawing/2014/main" id="{0DE35E6F-AFE1-45A6-A3B2-04AF64E15E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87688" y="3604879"/>
            <a:ext cx="6400800" cy="1990725"/>
          </a:xfrm>
        </p:spPr>
        <p:txBody>
          <a:bodyPr>
            <a:normAutofit fontScale="92500" lnSpcReduction="10000"/>
          </a:bodyPr>
          <a:lstStyle/>
          <a:p>
            <a:r>
              <a:rPr lang="cs-CZ" altLang="cs-CZ" sz="2000" b="1" dirty="0"/>
              <a:t>Kontaktní údaje</a:t>
            </a:r>
          </a:p>
          <a:p>
            <a:r>
              <a:rPr lang="cs-CZ" altLang="cs-CZ" sz="2000" b="1" dirty="0"/>
              <a:t>Jméno a příjmení</a:t>
            </a:r>
          </a:p>
          <a:p>
            <a:r>
              <a:rPr lang="cs-CZ" altLang="cs-CZ" sz="2000" b="1" dirty="0"/>
              <a:t>Organizace</a:t>
            </a:r>
          </a:p>
          <a:p>
            <a:r>
              <a:rPr lang="cs-CZ" altLang="cs-CZ" sz="2000" b="1" dirty="0"/>
              <a:t>E-mailová adresa</a:t>
            </a:r>
          </a:p>
          <a:p>
            <a:r>
              <a:rPr lang="cs-CZ" altLang="cs-CZ" sz="2000" b="1" dirty="0"/>
              <a:t>telefon</a:t>
            </a:r>
          </a:p>
          <a:p>
            <a:endParaRPr lang="cs-CZ" altLang="cs-CZ" sz="2000" dirty="0"/>
          </a:p>
        </p:txBody>
      </p:sp>
      <p:grpSp>
        <p:nvGrpSpPr>
          <p:cNvPr id="7" name="Skupina 1"/>
          <p:cNvGrpSpPr>
            <a:grpSpLocks/>
          </p:cNvGrpSpPr>
          <p:nvPr/>
        </p:nvGrpSpPr>
        <p:grpSpPr bwMode="auto">
          <a:xfrm>
            <a:off x="4223792" y="260648"/>
            <a:ext cx="5905500" cy="789960"/>
            <a:chOff x="2483751" y="190538"/>
            <a:chExt cx="6048308" cy="803749"/>
          </a:xfrm>
        </p:grpSpPr>
        <p:sp>
          <p:nvSpPr>
            <p:cNvPr id="8" name="Obdélník 7"/>
            <p:cNvSpPr/>
            <p:nvPr/>
          </p:nvSpPr>
          <p:spPr>
            <a:xfrm>
              <a:off x="3708045" y="190538"/>
              <a:ext cx="4824014" cy="57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cs-CZ">
                <a:solidFill>
                  <a:srgbClr val="FFFFFF"/>
                </a:solidFill>
              </a:endParaRPr>
            </a:p>
          </p:txBody>
        </p:sp>
        <p:pic>
          <p:nvPicPr>
            <p:cNvPr id="9" name="Picture 2" descr="D:\Users\Janosikova\Desktop\logo-eu-op-pi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51" y="190676"/>
              <a:ext cx="2876223" cy="803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" descr="D:\Users\Janosikova\Desktop\logo-mp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3865" y="307313"/>
              <a:ext cx="1152445" cy="552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Obrázek 1">
            <a:extLst>
              <a:ext uri="{FF2B5EF4-FFF2-40B4-BE49-F238E27FC236}">
                <a16:creationId xmlns:a16="http://schemas.microsoft.com/office/drawing/2014/main" id="{E280ABB5-0A45-FA46-CC94-23E0AD85B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999" y="-13199"/>
            <a:ext cx="9126469" cy="687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1225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CD55A3-A271-391E-CBC0-213A87C0D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593" y="69598"/>
            <a:ext cx="9144000" cy="768096"/>
          </a:xfrm>
        </p:spPr>
        <p:txBody>
          <a:bodyPr/>
          <a:lstStyle/>
          <a:p>
            <a:r>
              <a:rPr lang="cs-CZ" dirty="0"/>
              <a:t>Cena na uloženou 1 kWh</a:t>
            </a:r>
          </a:p>
        </p:txBody>
      </p:sp>
      <p:pic>
        <p:nvPicPr>
          <p:cNvPr id="1026" name="Picture 2" descr="Battery cost learning curve">
            <a:extLst>
              <a:ext uri="{FF2B5EF4-FFF2-40B4-BE49-F238E27FC236}">
                <a16:creationId xmlns:a16="http://schemas.microsoft.com/office/drawing/2014/main" id="{6D5313C8-4458-15E9-3ACF-AFB3FACD1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02" y="792626"/>
            <a:ext cx="5733957" cy="606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C0038948-4B7E-C88E-95E0-EF53D83C5E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7336519"/>
              </p:ext>
            </p:extLst>
          </p:nvPr>
        </p:nvGraphicFramePr>
        <p:xfrm>
          <a:off x="6805969" y="1247632"/>
          <a:ext cx="4316886" cy="5385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4283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7A5849-BE12-597A-34A5-E567538F1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235" y="38622"/>
            <a:ext cx="9144000" cy="720330"/>
          </a:xfrm>
        </p:spPr>
        <p:txBody>
          <a:bodyPr/>
          <a:lstStyle/>
          <a:p>
            <a:r>
              <a:rPr lang="cs-CZ" dirty="0"/>
              <a:t>Výroba baterií na světě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6402E0B-9A3E-EA74-5986-F3BA62641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277E75F-1FBB-F128-E4C7-86D329AFD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29" y="770819"/>
            <a:ext cx="8780869" cy="5526601"/>
          </a:xfrm>
          <a:prstGeom prst="rect">
            <a:avLst/>
          </a:prstGeom>
        </p:spPr>
      </p:pic>
      <p:sp>
        <p:nvSpPr>
          <p:cNvPr id="7" name="AutoShape 1" descr="🇨🇳">
            <a:extLst>
              <a:ext uri="{FF2B5EF4-FFF2-40B4-BE49-F238E27FC236}">
                <a16:creationId xmlns:a16="http://schemas.microsoft.com/office/drawing/2014/main" id="{DE8D3BC8-5A4C-76FE-B3B1-48D9D11C99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3514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" name="AutoShape 2" descr="🇺🇸">
            <a:extLst>
              <a:ext uri="{FF2B5EF4-FFF2-40B4-BE49-F238E27FC236}">
                <a16:creationId xmlns:a16="http://schemas.microsoft.com/office/drawing/2014/main" id="{63A1F9E9-0B8D-B226-8F70-D6BA6679A5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3714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" name="AutoShape 3" descr="🇭🇺">
            <a:extLst>
              <a:ext uri="{FF2B5EF4-FFF2-40B4-BE49-F238E27FC236}">
                <a16:creationId xmlns:a16="http://schemas.microsoft.com/office/drawing/2014/main" id="{0ADDB8F2-038C-DAF1-BF80-44E385C987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3914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" name="AutoShape 4" descr="🇵🇱">
            <a:extLst>
              <a:ext uri="{FF2B5EF4-FFF2-40B4-BE49-F238E27FC236}">
                <a16:creationId xmlns:a16="http://schemas.microsoft.com/office/drawing/2014/main" id="{3BF96EE0-B77F-21C6-BE85-46CF73FDF26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43053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1" name="AutoShape 5" descr="🇰🇷">
            <a:extLst>
              <a:ext uri="{FF2B5EF4-FFF2-40B4-BE49-F238E27FC236}">
                <a16:creationId xmlns:a16="http://schemas.microsoft.com/office/drawing/2014/main" id="{3AE3624F-5F86-541B-9EBD-91714F575D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46958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2" name="AutoShape 6" descr="🇯🇵">
            <a:extLst>
              <a:ext uri="{FF2B5EF4-FFF2-40B4-BE49-F238E27FC236}">
                <a16:creationId xmlns:a16="http://schemas.microsoft.com/office/drawing/2014/main" id="{0389FCCF-F85D-6406-81F7-0C9DBAD7DDD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5086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3" name="AutoShape 7" descr="🇩🇪">
            <a:extLst>
              <a:ext uri="{FF2B5EF4-FFF2-40B4-BE49-F238E27FC236}">
                <a16:creationId xmlns:a16="http://schemas.microsoft.com/office/drawing/2014/main" id="{2DCCB110-70A9-5362-3CB5-78C04C5AAE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52863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4" name="AutoShape 8" descr="🇸🇪">
            <a:extLst>
              <a:ext uri="{FF2B5EF4-FFF2-40B4-BE49-F238E27FC236}">
                <a16:creationId xmlns:a16="http://schemas.microsoft.com/office/drawing/2014/main" id="{6BBEA07E-E2E4-0534-0682-4BBECF35DC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56769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5" name="AutoShape 9" descr="🇬🇧">
            <a:extLst>
              <a:ext uri="{FF2B5EF4-FFF2-40B4-BE49-F238E27FC236}">
                <a16:creationId xmlns:a16="http://schemas.microsoft.com/office/drawing/2014/main" id="{EB3F8754-5948-462C-EEAE-5A530EF013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60674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6" name="AutoShape 10" descr="🇦🇺">
            <a:extLst>
              <a:ext uri="{FF2B5EF4-FFF2-40B4-BE49-F238E27FC236}">
                <a16:creationId xmlns:a16="http://schemas.microsoft.com/office/drawing/2014/main" id="{516CB45D-ED06-A033-AB1D-927A70D6CB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62674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7" name="AutoShape 11" descr="🌍">
            <a:extLst>
              <a:ext uri="{FF2B5EF4-FFF2-40B4-BE49-F238E27FC236}">
                <a16:creationId xmlns:a16="http://schemas.microsoft.com/office/drawing/2014/main" id="{8725439B-1E46-73CB-2BDD-3F4371A692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11700" y="66579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43" name="Obrázek 42">
            <a:extLst>
              <a:ext uri="{FF2B5EF4-FFF2-40B4-BE49-F238E27FC236}">
                <a16:creationId xmlns:a16="http://schemas.microsoft.com/office/drawing/2014/main" id="{E7BD457E-25B5-7DD0-FE0E-0B889A8BE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0147" y="758952"/>
            <a:ext cx="3420772" cy="5526602"/>
          </a:xfrm>
          <a:prstGeom prst="rect">
            <a:avLst/>
          </a:prstGeom>
        </p:spPr>
      </p:pic>
      <p:sp>
        <p:nvSpPr>
          <p:cNvPr id="44" name="TextovéPole 43">
            <a:extLst>
              <a:ext uri="{FF2B5EF4-FFF2-40B4-BE49-F238E27FC236}">
                <a16:creationId xmlns:a16="http://schemas.microsoft.com/office/drawing/2014/main" id="{084B8EDD-B51A-0D65-357A-76116FE0476E}"/>
              </a:ext>
            </a:extLst>
          </p:cNvPr>
          <p:cNvSpPr txBox="1"/>
          <p:nvPr/>
        </p:nvSpPr>
        <p:spPr>
          <a:xfrm>
            <a:off x="8911761" y="6419850"/>
            <a:ext cx="3175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Norsko          0/42   </a:t>
            </a:r>
            <a:r>
              <a:rPr lang="cs-CZ" dirty="0"/>
              <a:t>?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981B4AE9-BB33-C26D-641A-E91385BE6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51562"/>
            <a:ext cx="8822198" cy="306438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ts val="0"/>
              </a:spcBef>
              <a:buNone/>
            </a:pPr>
            <a:r>
              <a:rPr lang="cs-CZ" altLang="cs-CZ" sz="1600" dirty="0">
                <a:solidFill>
                  <a:srgbClr val="FFFFFF"/>
                </a:solidFill>
              </a:rPr>
              <a:t>Závěrečná konference  projektu Cestovní mapa modernizace silniční dopravy, Praha, 27.5.2022</a:t>
            </a:r>
          </a:p>
        </p:txBody>
      </p:sp>
    </p:spTree>
    <p:extLst>
      <p:ext uri="{BB962C8B-B14F-4D97-AF65-F5344CB8AC3E}">
        <p14:creationId xmlns:p14="http://schemas.microsoft.com/office/powerpoint/2010/main" val="3148173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779444-B0A6-2358-500D-890D00F5D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148" y="73004"/>
            <a:ext cx="5706129" cy="638534"/>
          </a:xfrm>
        </p:spPr>
        <p:txBody>
          <a:bodyPr>
            <a:normAutofit fontScale="90000"/>
          </a:bodyPr>
          <a:lstStyle/>
          <a:p>
            <a:r>
              <a:rPr lang="cs-CZ" dirty="0"/>
              <a:t>Výroba baterií v ČR ?</a:t>
            </a:r>
          </a:p>
        </p:txBody>
      </p:sp>
      <p:sp>
        <p:nvSpPr>
          <p:cNvPr id="4" name="AutoShape 2" descr="Výroba bateriových systémů pro platformu MEB v Mladé Boleslavi">
            <a:extLst>
              <a:ext uri="{FF2B5EF4-FFF2-40B4-BE49-F238E27FC236}">
                <a16:creationId xmlns:a16="http://schemas.microsoft.com/office/drawing/2014/main" id="{AF97BB8A-3381-CCF8-7CC1-C1FBF3C276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33C5589-49CC-413D-3E84-C4F714BF7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092" y="3977898"/>
            <a:ext cx="3544481" cy="2591242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D3099044-5B1D-C40D-B977-0999977F4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521" y="3977898"/>
            <a:ext cx="3344479" cy="253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4B950DA3-1B5B-8517-401E-B606A27E7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12" y="3977898"/>
            <a:ext cx="3824711" cy="259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451C8FCA-2BCF-D6A6-FB60-53FE002CE0DC}"/>
              </a:ext>
            </a:extLst>
          </p:cNvPr>
          <p:cNvSpPr txBox="1"/>
          <p:nvPr/>
        </p:nvSpPr>
        <p:spPr>
          <a:xfrm>
            <a:off x="1817762" y="3505200"/>
            <a:ext cx="9569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ČEZ </a:t>
            </a:r>
            <a:r>
              <a:rPr lang="cs-CZ" dirty="0" err="1"/>
              <a:t>Prunéřov</a:t>
            </a:r>
            <a:r>
              <a:rPr lang="cs-CZ" dirty="0"/>
              <a:t>			Škoda Auto				EV </a:t>
            </a:r>
            <a:r>
              <a:rPr lang="cs-CZ" dirty="0" err="1"/>
              <a:t>Battery</a:t>
            </a:r>
            <a:endParaRPr lang="cs-CZ" dirty="0"/>
          </a:p>
        </p:txBody>
      </p: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5A87DB9E-C522-C4B7-C7C4-D64E39E82FD8}"/>
              </a:ext>
            </a:extLst>
          </p:cNvPr>
          <p:cNvSpPr txBox="1">
            <a:spLocks/>
          </p:cNvSpPr>
          <p:nvPr/>
        </p:nvSpPr>
        <p:spPr>
          <a:xfrm>
            <a:off x="1013012" y="1127264"/>
            <a:ext cx="9495710" cy="19622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342900" indent="-342900" eaLnBrk="1" hangingPunct="1">
              <a:buChar char="•"/>
              <a:defRPr sz="2800">
                <a:latin typeface="+mn-lt"/>
              </a:defRPr>
            </a:lvl1pPr>
            <a:lvl2pPr marL="742950" indent="-285750" eaLnBrk="1" hangingPunct="1">
              <a:buChar char="–"/>
              <a:defRPr sz="2400">
                <a:latin typeface="+mn-lt"/>
              </a:defRPr>
            </a:lvl2pPr>
            <a:lvl3pPr marL="1143000" indent="-228600" eaLnBrk="1" hangingPunct="1">
              <a:buChar char="•"/>
              <a:defRPr sz="2400">
                <a:latin typeface="+mn-lt"/>
              </a:defRPr>
            </a:lvl3pPr>
            <a:lvl4pPr marL="1600200" indent="-228600" eaLnBrk="1" hangingPunct="1">
              <a:buChar char="–"/>
              <a:defRPr sz="2000">
                <a:latin typeface="+mn-lt"/>
              </a:defRPr>
            </a:lvl4pPr>
            <a:lvl5pPr marL="2057400" indent="-228600" eaLnBrk="1" hangingPunct="1">
              <a:buChar char="»"/>
              <a:defRPr sz="2000">
                <a:latin typeface="+mn-lt"/>
              </a:defRPr>
            </a:lvl5pPr>
            <a:lvl6pPr marL="2514600" indent="-228600" eaLnBrk="1" hangingPunct="1">
              <a:buChar char="•"/>
              <a:defRPr sz="2000"/>
            </a:lvl6pPr>
            <a:lvl7pPr marL="2971800" indent="-228600" eaLnBrk="1" hangingPunct="1">
              <a:buChar char="•"/>
              <a:defRPr sz="2000"/>
            </a:lvl7pPr>
            <a:lvl8pPr marL="3429000" indent="-228600" eaLnBrk="1" hangingPunct="1">
              <a:buChar char="•"/>
              <a:defRPr sz="2000"/>
            </a:lvl8pPr>
            <a:lvl9pPr marL="3886200" indent="-228600" eaLnBrk="1" hangingPunct="1">
              <a:buChar char="•"/>
              <a:defRPr sz="2000"/>
            </a:lvl9pPr>
          </a:lstStyle>
          <a:p>
            <a:pPr marL="0" indent="0">
              <a:spcAft>
                <a:spcPts val="300"/>
              </a:spcAft>
              <a:buNone/>
            </a:pPr>
            <a:r>
              <a:rPr lang="cs-CZ" sz="2400" kern="0" dirty="0">
                <a:solidFill>
                  <a:sysClr val="windowText" lastClr="000000"/>
                </a:solidFill>
                <a:latin typeface="Calibri" pitchFamily="34" charset="0"/>
              </a:rPr>
              <a:t>Potřebujeme dotační a jinou podporu státu pro</a:t>
            </a:r>
          </a:p>
          <a:p>
            <a:pPr>
              <a:spcAft>
                <a:spcPts val="300"/>
              </a:spcAft>
              <a:buFontTx/>
              <a:buChar char="-"/>
            </a:pPr>
            <a:r>
              <a:rPr lang="cs-CZ" sz="2400" kern="0" dirty="0">
                <a:solidFill>
                  <a:sysClr val="windowText" lastClr="000000"/>
                </a:solidFill>
                <a:latin typeface="Calibri" pitchFamily="34" charset="0"/>
              </a:rPr>
              <a:t>Zpracování lithia do katodových materiálů</a:t>
            </a:r>
          </a:p>
          <a:p>
            <a:pPr>
              <a:spcAft>
                <a:spcPts val="300"/>
              </a:spcAft>
              <a:buFontTx/>
              <a:buChar char="-"/>
            </a:pPr>
            <a:r>
              <a:rPr lang="cs-CZ" sz="2400" kern="0" dirty="0">
                <a:solidFill>
                  <a:sysClr val="windowText" lastClr="000000"/>
                </a:solidFill>
                <a:latin typeface="Calibri" pitchFamily="34" charset="0"/>
              </a:rPr>
              <a:t>výroby bateriových článků v ČR</a:t>
            </a:r>
          </a:p>
          <a:p>
            <a:pPr>
              <a:spcAft>
                <a:spcPts val="300"/>
              </a:spcAft>
              <a:buFontTx/>
              <a:buChar char="-"/>
            </a:pPr>
            <a:r>
              <a:rPr lang="cs-CZ" sz="2400" kern="0" dirty="0">
                <a:solidFill>
                  <a:sysClr val="windowText" lastClr="000000"/>
                </a:solidFill>
                <a:latin typeface="Calibri" pitchFamily="34" charset="0"/>
              </a:rPr>
              <a:t>Výroby bateriových bloků</a:t>
            </a:r>
          </a:p>
          <a:p>
            <a:pPr>
              <a:spcAft>
                <a:spcPts val="300"/>
              </a:spcAft>
              <a:buFontTx/>
              <a:buChar char="-"/>
            </a:pPr>
            <a:endParaRPr lang="cs-CZ" sz="2000" kern="0" dirty="0">
              <a:solidFill>
                <a:sysClr val="windowText" lastClr="000000"/>
              </a:solidFill>
              <a:latin typeface="Calibri" pitchFamily="34" charset="0"/>
            </a:endParaRPr>
          </a:p>
          <a:p>
            <a:pPr marL="0" indent="0">
              <a:spcAft>
                <a:spcPts val="400"/>
              </a:spcAft>
              <a:buNone/>
            </a:pPr>
            <a:endParaRPr lang="cs-CZ" sz="2000" kern="0" dirty="0">
              <a:solidFill>
                <a:sysClr val="windowText" lastClr="000000"/>
              </a:solidFill>
              <a:latin typeface="Calibri" pitchFamily="34" charset="0"/>
            </a:endParaRPr>
          </a:p>
          <a:p>
            <a:pPr lvl="1">
              <a:buNone/>
              <a:tabLst>
                <a:tab pos="623888" algn="l"/>
              </a:tabLst>
            </a:pPr>
            <a:endParaRPr lang="cs-CZ" sz="200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114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F16188-D6D5-0D80-5329-4C65BF0EA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9" y="86868"/>
            <a:ext cx="9144000" cy="1344168"/>
          </a:xfrm>
        </p:spPr>
        <p:txBody>
          <a:bodyPr/>
          <a:lstStyle/>
          <a:p>
            <a:r>
              <a:rPr lang="cs-CZ" dirty="0"/>
              <a:t>Elektromobily v Evropě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D1889D1-C8B3-624A-9930-7224D17A2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0480"/>
            <a:ext cx="5252498" cy="434581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75EA9EA-EC21-C588-3384-AA2AECA61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642" y="1642820"/>
            <a:ext cx="6917357" cy="52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39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24DA423-2143-F6CF-A0DE-71DDAE7BB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784" y="0"/>
            <a:ext cx="9144000" cy="1344168"/>
          </a:xfrm>
        </p:spPr>
        <p:txBody>
          <a:bodyPr/>
          <a:lstStyle/>
          <a:p>
            <a:r>
              <a:rPr lang="cs-CZ" dirty="0"/>
              <a:t>Nové vozidla v EU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DB953F3-C7F9-AEA8-0734-27E79ADB7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78" y="1828801"/>
            <a:ext cx="12304643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71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DFC590-CA39-23FB-4DC0-1B4770DD7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334" y="86868"/>
            <a:ext cx="9144000" cy="1344168"/>
          </a:xfrm>
        </p:spPr>
        <p:txBody>
          <a:bodyPr/>
          <a:lstStyle/>
          <a:p>
            <a:r>
              <a:rPr lang="cs-CZ" dirty="0"/>
              <a:t>Nové elektromobily v EU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C2D7A05-EAEA-02C8-9385-DC425DB61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4502"/>
            <a:ext cx="12192000" cy="591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93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46200E-FC7A-6C22-5560-089B71206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104" y="86868"/>
            <a:ext cx="9144000" cy="1344168"/>
          </a:xfrm>
        </p:spPr>
        <p:txBody>
          <a:bodyPr/>
          <a:lstStyle/>
          <a:p>
            <a:r>
              <a:rPr lang="cs-CZ" dirty="0"/>
              <a:t>Nabíjecí stanice v ČR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2C26AFA-AD8D-A8CC-78CD-B712E9EC0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6CCB2F9-66E6-3A39-B890-1519A2EFC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9868"/>
            <a:ext cx="12173699" cy="475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74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C79AEB-D96E-0347-DA8E-424878D3F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432" y="86868"/>
            <a:ext cx="11234426" cy="1344168"/>
          </a:xfrm>
        </p:spPr>
        <p:txBody>
          <a:bodyPr/>
          <a:lstStyle/>
          <a:p>
            <a:r>
              <a:rPr lang="cs-CZ" dirty="0"/>
              <a:t>Elektromobily a fotovoltaika místo plynu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E33AB6A-27F8-AC93-4B12-61FADC036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888" y="970841"/>
            <a:ext cx="11234425" cy="4634188"/>
          </a:xfrm>
        </p:spPr>
        <p:txBody>
          <a:bodyPr/>
          <a:lstStyle/>
          <a:p>
            <a:r>
              <a:rPr lang="cs-CZ" dirty="0"/>
              <a:t>4x větší poptávka po solárních elektrárnách, táhne nabíjecí stanice  </a:t>
            </a:r>
          </a:p>
          <a:p>
            <a:r>
              <a:rPr lang="cs-CZ" dirty="0"/>
              <a:t>Dražší elektřina je stále přijatelná pro dopravu, lze vyrobit doma</a:t>
            </a:r>
          </a:p>
          <a:p>
            <a:r>
              <a:rPr lang="cs-CZ" dirty="0"/>
              <a:t>Riziko odpojení ruského plynu děsí domácnosti i firmy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942D56D-C0D0-B7CD-E9AF-E7B964A3B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414" y="3054795"/>
            <a:ext cx="5279899" cy="305390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E0B2A6A-869A-408D-4D36-53EC1C7FA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9191" y="3003995"/>
            <a:ext cx="7497159" cy="376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602755"/>
      </p:ext>
    </p:extLst>
  </p:cSld>
  <p:clrMapOvr>
    <a:masterClrMapping/>
  </p:clrMapOvr>
</p:sld>
</file>

<file path=ppt/theme/theme1.xml><?xml version="1.0" encoding="utf-8"?>
<a:theme xmlns:a="http://schemas.openxmlformats.org/drawingml/2006/main" name="PrismaticVTI">
  <a:themeElements>
    <a:clrScheme name="AnalogousFromDarkSeedRightStep">
      <a:dk1>
        <a:srgbClr val="000000"/>
      </a:dk1>
      <a:lt1>
        <a:srgbClr val="FFFFFF"/>
      </a:lt1>
      <a:dk2>
        <a:srgbClr val="222F1B"/>
      </a:dk2>
      <a:lt2>
        <a:srgbClr val="F0F3F3"/>
      </a:lt2>
      <a:accent1>
        <a:srgbClr val="CA4646"/>
      </a:accent1>
      <a:accent2>
        <a:srgbClr val="B86B34"/>
      </a:accent2>
      <a:accent3>
        <a:srgbClr val="B8A33F"/>
      </a:accent3>
      <a:accent4>
        <a:srgbClr val="91B031"/>
      </a:accent4>
      <a:accent5>
        <a:srgbClr val="68B73F"/>
      </a:accent5>
      <a:accent6>
        <a:srgbClr val="34B83E"/>
      </a:accent6>
      <a:hlink>
        <a:srgbClr val="925DC9"/>
      </a:hlink>
      <a:folHlink>
        <a:srgbClr val="7F7F7F"/>
      </a:folHlink>
    </a:clrScheme>
    <a:fontScheme name="Custom 166">
      <a:majorFont>
        <a:latin typeface="Aharon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ismaticVTI" id="{DA44D624-A564-4DE8-8446-0CD5C485C979}" vid="{8B2B1550-B69C-4156-BAEC-B2E559F94BDB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175CA84BCBE1A4A90161AB65BC419CE" ma:contentTypeVersion="16" ma:contentTypeDescription="Vytvoří nový dokument" ma:contentTypeScope="" ma:versionID="2111b9d41102979781263c05a9127081">
  <xsd:schema xmlns:xsd="http://www.w3.org/2001/XMLSchema" xmlns:xs="http://www.w3.org/2001/XMLSchema" xmlns:p="http://schemas.microsoft.com/office/2006/metadata/properties" xmlns:ns3="b4b052a7-83e1-4dad-81fd-6cfd04189a61" xmlns:ns4="3407629c-56af-4d7c-adb0-153264778ff5" targetNamespace="http://schemas.microsoft.com/office/2006/metadata/properties" ma:root="true" ma:fieldsID="0b1e97806ca4e07e13298c39e8edda62" ns3:_="" ns4:_="">
    <xsd:import namespace="b4b052a7-83e1-4dad-81fd-6cfd04189a61"/>
    <xsd:import namespace="3407629c-56af-4d7c-adb0-153264778ff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052a7-83e1-4dad-81fd-6cfd04189a6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odnota hash upozornění na sdílení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Naposledy sdílel(a)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Čas posledního sdílení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07629c-56af-4d7c-adb0-153264778f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F69A61-B40D-45AA-929B-BB74A7AF69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b052a7-83e1-4dad-81fd-6cfd04189a61"/>
    <ds:schemaRef ds:uri="3407629c-56af-4d7c-adb0-153264778ff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9885570-159B-48CF-9A50-6948BD750A05}">
  <ds:schemaRefs>
    <ds:schemaRef ds:uri="3407629c-56af-4d7c-adb0-153264778ff5"/>
    <ds:schemaRef ds:uri="http://schemas.openxmlformats.org/package/2006/metadata/core-properties"/>
    <ds:schemaRef ds:uri="b4b052a7-83e1-4dad-81fd-6cfd04189a61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D59CA86-C0A2-4337-B9A9-6BD8B73EE6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1568</TotalTime>
  <Words>355</Words>
  <Application>Microsoft Office PowerPoint</Application>
  <PresentationFormat>Širokoúhlá obrazovka</PresentationFormat>
  <Paragraphs>78</Paragraphs>
  <Slides>14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22" baseType="lpstr">
      <vt:lpstr>Aharoni</vt:lpstr>
      <vt:lpstr>Arial</vt:lpstr>
      <vt:lpstr>Arial Black</vt:lpstr>
      <vt:lpstr>Avenir Next LT Pro</vt:lpstr>
      <vt:lpstr>Calibri</vt:lpstr>
      <vt:lpstr>Futura T OT Book</vt:lpstr>
      <vt:lpstr>Futura T OT Light</vt:lpstr>
      <vt:lpstr>PrismaticVTI</vt:lpstr>
      <vt:lpstr>Prezentace aplikace PowerPoint</vt:lpstr>
      <vt:lpstr>Cena na uloženou 1 kWh</vt:lpstr>
      <vt:lpstr>Výroba baterií na světě</vt:lpstr>
      <vt:lpstr>Výroba baterií v ČR ?</vt:lpstr>
      <vt:lpstr>Elektromobily v Evropě</vt:lpstr>
      <vt:lpstr>Nové vozidla v EU</vt:lpstr>
      <vt:lpstr>Nové elektromobily v EU</vt:lpstr>
      <vt:lpstr>Nabíjecí stanice v ČR</vt:lpstr>
      <vt:lpstr>Elektromobily a fotovoltaika místo plynu</vt:lpstr>
      <vt:lpstr>Emisní faktor CO2 z výroby elektřiny</vt:lpstr>
      <vt:lpstr>Recyklace baterií</vt:lpstr>
      <vt:lpstr>Prezentace aplikace PowerPoint</vt:lpstr>
      <vt:lpstr>Morrow Batteries</vt:lpstr>
      <vt:lpstr>Děkuji vám za pozornost.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Baterie pro elektromobilitu</dc:title>
  <dc:creator>Jaromír Marušinec</dc:creator>
  <cp:lastModifiedBy>Fencl</cp:lastModifiedBy>
  <cp:revision>7</cp:revision>
  <dcterms:created xsi:type="dcterms:W3CDTF">2022-05-18T08:50:15Z</dcterms:created>
  <dcterms:modified xsi:type="dcterms:W3CDTF">2022-05-30T08:19:04Z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0x0101008175CA84BCBE1A4A90161AB65BC419CE</vt:lpwstr>
  </property>
</Properties>
</file>