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303" r:id="rId3"/>
    <p:sldId id="305" r:id="rId4"/>
    <p:sldId id="317" r:id="rId5"/>
    <p:sldId id="318" r:id="rId6"/>
    <p:sldId id="319" r:id="rId7"/>
    <p:sldId id="320" r:id="rId8"/>
    <p:sldId id="306" r:id="rId9"/>
    <p:sldId id="321" r:id="rId10"/>
    <p:sldId id="322" r:id="rId11"/>
    <p:sldId id="332" r:id="rId12"/>
    <p:sldId id="323" r:id="rId13"/>
    <p:sldId id="331" r:id="rId14"/>
    <p:sldId id="324" r:id="rId15"/>
    <p:sldId id="326" r:id="rId16"/>
    <p:sldId id="313" r:id="rId17"/>
    <p:sldId id="314" r:id="rId18"/>
    <p:sldId id="315" r:id="rId19"/>
    <p:sldId id="325" r:id="rId20"/>
    <p:sldId id="327" r:id="rId21"/>
    <p:sldId id="328" r:id="rId22"/>
    <p:sldId id="309" r:id="rId23"/>
    <p:sldId id="310" r:id="rId24"/>
    <p:sldId id="329" r:id="rId25"/>
    <p:sldId id="311" r:id="rId26"/>
    <p:sldId id="312" r:id="rId27"/>
    <p:sldId id="316" r:id="rId28"/>
    <p:sldId id="304" r:id="rId29"/>
  </p:sldIdLst>
  <p:sldSz cx="9144000" cy="6858000" type="screen4x3"/>
  <p:notesSz cx="6858000" cy="9144000"/>
  <p:defaultTextStyle>
    <a:defPPr>
      <a:defRPr lang="cs-CZ"/>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CC"/>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088" autoAdjust="0"/>
  </p:normalViewPr>
  <p:slideViewPr>
    <p:cSldViewPr>
      <p:cViewPr varScale="1">
        <p:scale>
          <a:sx n="103" d="100"/>
          <a:sy n="103" d="100"/>
        </p:scale>
        <p:origin x="185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531"/>
    </p:cViewPr>
  </p:sorterViewPr>
  <p:notesViewPr>
    <p:cSldViewPr>
      <p:cViewPr varScale="1">
        <p:scale>
          <a:sx n="98" d="100"/>
          <a:sy n="98" d="100"/>
        </p:scale>
        <p:origin x="351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Zástupný symbol pro datum 2">
            <a:extLst>
              <a:ext uri="{FF2B5EF4-FFF2-40B4-BE49-F238E27FC236}">
                <a16:creationId xmlns:a16="http://schemas.microsoft.com/office/drawing/2014/main" id="{3A19718A-D775-4157-AB2A-18CEFFE75D13}"/>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DF2F7BC4-102B-4F83-B458-C306A008ABA4}" type="datetimeFigureOut">
              <a:rPr lang="cs-CZ"/>
              <a:pPr>
                <a:defRPr/>
              </a:pPr>
              <a:t>30.05.2022</a:t>
            </a:fld>
            <a:endParaRPr lang="cs-CZ"/>
          </a:p>
        </p:txBody>
      </p:sp>
      <p:sp>
        <p:nvSpPr>
          <p:cNvPr id="5" name="Zástupný symbol pro číslo snímku 4">
            <a:extLst>
              <a:ext uri="{FF2B5EF4-FFF2-40B4-BE49-F238E27FC236}">
                <a16:creationId xmlns:a16="http://schemas.microsoft.com/office/drawing/2014/main" id="{211C08EE-96A4-4975-AE41-FD1595B4CCA1}"/>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84127E5-A46A-457E-BCD5-B552013EE284}" type="slidenum">
              <a:rPr lang="cs-CZ" altLang="cs-CZ"/>
              <a:pPr>
                <a:defRPr/>
              </a:pPr>
              <a:t>‹#›</a:t>
            </a:fld>
            <a:endParaRPr lang="cs-CZ" altLang="cs-CZ"/>
          </a:p>
        </p:txBody>
      </p:sp>
      <p:sp>
        <p:nvSpPr>
          <p:cNvPr id="6" name="Zástupný symbol pro zápatí 5">
            <a:extLst>
              <a:ext uri="{FF2B5EF4-FFF2-40B4-BE49-F238E27FC236}">
                <a16:creationId xmlns:a16="http://schemas.microsoft.com/office/drawing/2014/main" id="{436F8004-E7E4-448B-AB75-5082AD10B44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cs-CZ"/>
          </a:p>
        </p:txBody>
      </p:sp>
      <p:sp>
        <p:nvSpPr>
          <p:cNvPr id="7" name="Zástupný symbol pro záhlaví 6">
            <a:extLst>
              <a:ext uri="{FF2B5EF4-FFF2-40B4-BE49-F238E27FC236}">
                <a16:creationId xmlns:a16="http://schemas.microsoft.com/office/drawing/2014/main" id="{F27073F3-1EB5-4A2C-9336-447DF040175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dirty="0"/>
            </a:lvl1pPr>
          </a:lstStyle>
          <a:p>
            <a:pPr>
              <a:defRPr/>
            </a:pPr>
            <a:endParaRPr lang="cs-CZ"/>
          </a:p>
        </p:txBody>
      </p:sp>
    </p:spTree>
    <p:extLst>
      <p:ext uri="{BB962C8B-B14F-4D97-AF65-F5344CB8AC3E}">
        <p14:creationId xmlns:p14="http://schemas.microsoft.com/office/powerpoint/2010/main" val="2365100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15B2C8F9-279F-4861-8827-3DF41F90484E}"/>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cs-CZ"/>
          </a:p>
        </p:txBody>
      </p:sp>
      <p:sp>
        <p:nvSpPr>
          <p:cNvPr id="3" name="Zástupný symbol pro datum 2">
            <a:extLst>
              <a:ext uri="{FF2B5EF4-FFF2-40B4-BE49-F238E27FC236}">
                <a16:creationId xmlns:a16="http://schemas.microsoft.com/office/drawing/2014/main" id="{E0949DB3-D697-4559-BE06-F6DD1DCC7EC0}"/>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CC01B9A0-8F40-4A32-BE2E-62F6EB5807A1}" type="datetimeFigureOut">
              <a:rPr lang="cs-CZ"/>
              <a:pPr>
                <a:defRPr/>
              </a:pPr>
              <a:t>30.05.2022</a:t>
            </a:fld>
            <a:endParaRPr lang="cs-CZ"/>
          </a:p>
        </p:txBody>
      </p:sp>
      <p:sp>
        <p:nvSpPr>
          <p:cNvPr id="4" name="Zástupný symbol pro obrázek snímku 3">
            <a:extLst>
              <a:ext uri="{FF2B5EF4-FFF2-40B4-BE49-F238E27FC236}">
                <a16:creationId xmlns:a16="http://schemas.microsoft.com/office/drawing/2014/main" id="{71178FD9-5857-40ED-BD1A-9723E5BDE06D}"/>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cs-CZ" noProof="0"/>
          </a:p>
        </p:txBody>
      </p:sp>
      <p:sp>
        <p:nvSpPr>
          <p:cNvPr id="5" name="Zástupný symbol pro poznámky 4">
            <a:extLst>
              <a:ext uri="{FF2B5EF4-FFF2-40B4-BE49-F238E27FC236}">
                <a16:creationId xmlns:a16="http://schemas.microsoft.com/office/drawing/2014/main" id="{A7B90182-B7CD-4BC9-B03D-784FECC45ACD}"/>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noProof="0"/>
              <a:t>Kliknutím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a:extLst>
              <a:ext uri="{FF2B5EF4-FFF2-40B4-BE49-F238E27FC236}">
                <a16:creationId xmlns:a16="http://schemas.microsoft.com/office/drawing/2014/main" id="{057CB58B-A5C8-473F-85CF-DBAC7687507A}"/>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cs-CZ"/>
          </a:p>
        </p:txBody>
      </p:sp>
      <p:sp>
        <p:nvSpPr>
          <p:cNvPr id="7" name="Zástupný symbol pro číslo snímku 6">
            <a:extLst>
              <a:ext uri="{FF2B5EF4-FFF2-40B4-BE49-F238E27FC236}">
                <a16:creationId xmlns:a16="http://schemas.microsoft.com/office/drawing/2014/main" id="{44D63220-A671-4179-9309-6214DFD0E337}"/>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6259D90-4472-49C2-AEEE-068705C29AEA}" type="slidenum">
              <a:rPr lang="cs-CZ" altLang="cs-CZ"/>
              <a:pPr>
                <a:defRPr/>
              </a:pPr>
              <a:t>‹#›</a:t>
            </a:fld>
            <a:endParaRPr lang="cs-CZ" altLang="cs-CZ"/>
          </a:p>
        </p:txBody>
      </p:sp>
    </p:spTree>
    <p:extLst>
      <p:ext uri="{BB962C8B-B14F-4D97-AF65-F5344CB8AC3E}">
        <p14:creationId xmlns:p14="http://schemas.microsoft.com/office/powerpoint/2010/main" val="33720401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1</a:t>
            </a:fld>
            <a:endParaRPr lang="cs-CZ" altLang="cs-CZ"/>
          </a:p>
        </p:txBody>
      </p:sp>
    </p:spTree>
    <p:extLst>
      <p:ext uri="{BB962C8B-B14F-4D97-AF65-F5344CB8AC3E}">
        <p14:creationId xmlns:p14="http://schemas.microsoft.com/office/powerpoint/2010/main" val="829953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10</a:t>
            </a:fld>
            <a:endParaRPr lang="cs-CZ" altLang="cs-CZ"/>
          </a:p>
        </p:txBody>
      </p:sp>
    </p:spTree>
    <p:extLst>
      <p:ext uri="{BB962C8B-B14F-4D97-AF65-F5344CB8AC3E}">
        <p14:creationId xmlns:p14="http://schemas.microsoft.com/office/powerpoint/2010/main" val="1916252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11</a:t>
            </a:fld>
            <a:endParaRPr lang="cs-CZ" altLang="cs-CZ"/>
          </a:p>
        </p:txBody>
      </p:sp>
    </p:spTree>
    <p:extLst>
      <p:ext uri="{BB962C8B-B14F-4D97-AF65-F5344CB8AC3E}">
        <p14:creationId xmlns:p14="http://schemas.microsoft.com/office/powerpoint/2010/main" val="11939202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12</a:t>
            </a:fld>
            <a:endParaRPr lang="cs-CZ" altLang="cs-CZ"/>
          </a:p>
        </p:txBody>
      </p:sp>
    </p:spTree>
    <p:extLst>
      <p:ext uri="{BB962C8B-B14F-4D97-AF65-F5344CB8AC3E}">
        <p14:creationId xmlns:p14="http://schemas.microsoft.com/office/powerpoint/2010/main" val="329375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13</a:t>
            </a:fld>
            <a:endParaRPr lang="cs-CZ" altLang="cs-CZ"/>
          </a:p>
        </p:txBody>
      </p:sp>
    </p:spTree>
    <p:extLst>
      <p:ext uri="{BB962C8B-B14F-4D97-AF65-F5344CB8AC3E}">
        <p14:creationId xmlns:p14="http://schemas.microsoft.com/office/powerpoint/2010/main" val="32965455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14</a:t>
            </a:fld>
            <a:endParaRPr lang="cs-CZ" altLang="cs-CZ"/>
          </a:p>
        </p:txBody>
      </p:sp>
    </p:spTree>
    <p:extLst>
      <p:ext uri="{BB962C8B-B14F-4D97-AF65-F5344CB8AC3E}">
        <p14:creationId xmlns:p14="http://schemas.microsoft.com/office/powerpoint/2010/main" val="24304324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15</a:t>
            </a:fld>
            <a:endParaRPr lang="cs-CZ" altLang="cs-CZ"/>
          </a:p>
        </p:txBody>
      </p:sp>
    </p:spTree>
    <p:extLst>
      <p:ext uri="{BB962C8B-B14F-4D97-AF65-F5344CB8AC3E}">
        <p14:creationId xmlns:p14="http://schemas.microsoft.com/office/powerpoint/2010/main" val="4813285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16</a:t>
            </a:fld>
            <a:endParaRPr lang="cs-CZ" altLang="cs-CZ"/>
          </a:p>
        </p:txBody>
      </p:sp>
    </p:spTree>
    <p:extLst>
      <p:ext uri="{BB962C8B-B14F-4D97-AF65-F5344CB8AC3E}">
        <p14:creationId xmlns:p14="http://schemas.microsoft.com/office/powerpoint/2010/main" val="36135930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17</a:t>
            </a:fld>
            <a:endParaRPr lang="cs-CZ" altLang="cs-CZ"/>
          </a:p>
        </p:txBody>
      </p:sp>
    </p:spTree>
    <p:extLst>
      <p:ext uri="{BB962C8B-B14F-4D97-AF65-F5344CB8AC3E}">
        <p14:creationId xmlns:p14="http://schemas.microsoft.com/office/powerpoint/2010/main" val="39064219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18</a:t>
            </a:fld>
            <a:endParaRPr lang="cs-CZ" altLang="cs-CZ"/>
          </a:p>
        </p:txBody>
      </p:sp>
    </p:spTree>
    <p:extLst>
      <p:ext uri="{BB962C8B-B14F-4D97-AF65-F5344CB8AC3E}">
        <p14:creationId xmlns:p14="http://schemas.microsoft.com/office/powerpoint/2010/main" val="7102417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19</a:t>
            </a:fld>
            <a:endParaRPr lang="cs-CZ" altLang="cs-CZ"/>
          </a:p>
        </p:txBody>
      </p:sp>
    </p:spTree>
    <p:extLst>
      <p:ext uri="{BB962C8B-B14F-4D97-AF65-F5344CB8AC3E}">
        <p14:creationId xmlns:p14="http://schemas.microsoft.com/office/powerpoint/2010/main" val="777302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2</a:t>
            </a:fld>
            <a:endParaRPr lang="cs-CZ" altLang="cs-CZ"/>
          </a:p>
        </p:txBody>
      </p:sp>
    </p:spTree>
    <p:extLst>
      <p:ext uri="{BB962C8B-B14F-4D97-AF65-F5344CB8AC3E}">
        <p14:creationId xmlns:p14="http://schemas.microsoft.com/office/powerpoint/2010/main" val="32002290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20</a:t>
            </a:fld>
            <a:endParaRPr lang="cs-CZ" altLang="cs-CZ"/>
          </a:p>
        </p:txBody>
      </p:sp>
    </p:spTree>
    <p:extLst>
      <p:ext uri="{BB962C8B-B14F-4D97-AF65-F5344CB8AC3E}">
        <p14:creationId xmlns:p14="http://schemas.microsoft.com/office/powerpoint/2010/main" val="3121250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21</a:t>
            </a:fld>
            <a:endParaRPr lang="cs-CZ" altLang="cs-CZ"/>
          </a:p>
        </p:txBody>
      </p:sp>
    </p:spTree>
    <p:extLst>
      <p:ext uri="{BB962C8B-B14F-4D97-AF65-F5344CB8AC3E}">
        <p14:creationId xmlns:p14="http://schemas.microsoft.com/office/powerpoint/2010/main" val="15807279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22</a:t>
            </a:fld>
            <a:endParaRPr lang="cs-CZ" altLang="cs-CZ"/>
          </a:p>
        </p:txBody>
      </p:sp>
    </p:spTree>
    <p:extLst>
      <p:ext uri="{BB962C8B-B14F-4D97-AF65-F5344CB8AC3E}">
        <p14:creationId xmlns:p14="http://schemas.microsoft.com/office/powerpoint/2010/main" val="21034298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23</a:t>
            </a:fld>
            <a:endParaRPr lang="cs-CZ" altLang="cs-CZ"/>
          </a:p>
        </p:txBody>
      </p:sp>
    </p:spTree>
    <p:extLst>
      <p:ext uri="{BB962C8B-B14F-4D97-AF65-F5344CB8AC3E}">
        <p14:creationId xmlns:p14="http://schemas.microsoft.com/office/powerpoint/2010/main" val="34135662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24</a:t>
            </a:fld>
            <a:endParaRPr lang="cs-CZ" altLang="cs-CZ"/>
          </a:p>
        </p:txBody>
      </p:sp>
    </p:spTree>
    <p:extLst>
      <p:ext uri="{BB962C8B-B14F-4D97-AF65-F5344CB8AC3E}">
        <p14:creationId xmlns:p14="http://schemas.microsoft.com/office/powerpoint/2010/main" val="40666796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25</a:t>
            </a:fld>
            <a:endParaRPr lang="cs-CZ" altLang="cs-CZ"/>
          </a:p>
        </p:txBody>
      </p:sp>
    </p:spTree>
    <p:extLst>
      <p:ext uri="{BB962C8B-B14F-4D97-AF65-F5344CB8AC3E}">
        <p14:creationId xmlns:p14="http://schemas.microsoft.com/office/powerpoint/2010/main" val="31719903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26</a:t>
            </a:fld>
            <a:endParaRPr lang="cs-CZ" altLang="cs-CZ"/>
          </a:p>
        </p:txBody>
      </p:sp>
    </p:spTree>
    <p:extLst>
      <p:ext uri="{BB962C8B-B14F-4D97-AF65-F5344CB8AC3E}">
        <p14:creationId xmlns:p14="http://schemas.microsoft.com/office/powerpoint/2010/main" val="3022857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27</a:t>
            </a:fld>
            <a:endParaRPr lang="cs-CZ" altLang="cs-CZ"/>
          </a:p>
        </p:txBody>
      </p:sp>
    </p:spTree>
    <p:extLst>
      <p:ext uri="{BB962C8B-B14F-4D97-AF65-F5344CB8AC3E}">
        <p14:creationId xmlns:p14="http://schemas.microsoft.com/office/powerpoint/2010/main" val="1439466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3</a:t>
            </a:fld>
            <a:endParaRPr lang="cs-CZ" altLang="cs-CZ"/>
          </a:p>
        </p:txBody>
      </p:sp>
    </p:spTree>
    <p:extLst>
      <p:ext uri="{BB962C8B-B14F-4D97-AF65-F5344CB8AC3E}">
        <p14:creationId xmlns:p14="http://schemas.microsoft.com/office/powerpoint/2010/main" val="2487088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4</a:t>
            </a:fld>
            <a:endParaRPr lang="cs-CZ" altLang="cs-CZ"/>
          </a:p>
        </p:txBody>
      </p:sp>
    </p:spTree>
    <p:extLst>
      <p:ext uri="{BB962C8B-B14F-4D97-AF65-F5344CB8AC3E}">
        <p14:creationId xmlns:p14="http://schemas.microsoft.com/office/powerpoint/2010/main" val="3698812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5</a:t>
            </a:fld>
            <a:endParaRPr lang="cs-CZ" altLang="cs-CZ"/>
          </a:p>
        </p:txBody>
      </p:sp>
    </p:spTree>
    <p:extLst>
      <p:ext uri="{BB962C8B-B14F-4D97-AF65-F5344CB8AC3E}">
        <p14:creationId xmlns:p14="http://schemas.microsoft.com/office/powerpoint/2010/main" val="1766328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6</a:t>
            </a:fld>
            <a:endParaRPr lang="cs-CZ" altLang="cs-CZ"/>
          </a:p>
        </p:txBody>
      </p:sp>
    </p:spTree>
    <p:extLst>
      <p:ext uri="{BB962C8B-B14F-4D97-AF65-F5344CB8AC3E}">
        <p14:creationId xmlns:p14="http://schemas.microsoft.com/office/powerpoint/2010/main" val="1571474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7</a:t>
            </a:fld>
            <a:endParaRPr lang="cs-CZ" altLang="cs-CZ"/>
          </a:p>
        </p:txBody>
      </p:sp>
    </p:spTree>
    <p:extLst>
      <p:ext uri="{BB962C8B-B14F-4D97-AF65-F5344CB8AC3E}">
        <p14:creationId xmlns:p14="http://schemas.microsoft.com/office/powerpoint/2010/main" val="1670470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8</a:t>
            </a:fld>
            <a:endParaRPr lang="cs-CZ" altLang="cs-CZ"/>
          </a:p>
        </p:txBody>
      </p:sp>
    </p:spTree>
    <p:extLst>
      <p:ext uri="{BB962C8B-B14F-4D97-AF65-F5344CB8AC3E}">
        <p14:creationId xmlns:p14="http://schemas.microsoft.com/office/powerpoint/2010/main" val="2895803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5"/>
          </p:nvPr>
        </p:nvSpPr>
        <p:spPr/>
        <p:txBody>
          <a:bodyPr/>
          <a:lstStyle/>
          <a:p>
            <a:pPr>
              <a:defRPr/>
            </a:pPr>
            <a:fld id="{E6259D90-4472-49C2-AEEE-068705C29AEA}" type="slidenum">
              <a:rPr lang="cs-CZ" altLang="cs-CZ" smtClean="0"/>
              <a:pPr>
                <a:defRPr/>
              </a:pPr>
              <a:t>9</a:t>
            </a:fld>
            <a:endParaRPr lang="cs-CZ" altLang="cs-CZ"/>
          </a:p>
        </p:txBody>
      </p:sp>
    </p:spTree>
    <p:extLst>
      <p:ext uri="{BB962C8B-B14F-4D97-AF65-F5344CB8AC3E}">
        <p14:creationId xmlns:p14="http://schemas.microsoft.com/office/powerpoint/2010/main" val="40011229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pic>
        <p:nvPicPr>
          <p:cNvPr id="4" name="Picture 2" descr="pozadi_prezentace3">
            <a:extLst>
              <a:ext uri="{FF2B5EF4-FFF2-40B4-BE49-F238E27FC236}">
                <a16:creationId xmlns:a16="http://schemas.microsoft.com/office/drawing/2014/main" id="{AB959850-C0C2-41F4-9F8A-F547632F656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15888"/>
            <a:ext cx="9144000" cy="647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délník 4">
            <a:extLst>
              <a:ext uri="{FF2B5EF4-FFF2-40B4-BE49-F238E27FC236}">
                <a16:creationId xmlns:a16="http://schemas.microsoft.com/office/drawing/2014/main" id="{B1EA2D6D-3EB9-40A5-AAD7-1459DDF7FAFB}"/>
              </a:ext>
            </a:extLst>
          </p:cNvPr>
          <p:cNvSpPr/>
          <p:nvPr userDrawn="1"/>
        </p:nvSpPr>
        <p:spPr>
          <a:xfrm>
            <a:off x="2966195" y="379413"/>
            <a:ext cx="4824413" cy="574675"/>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endParaRPr lang="cs-CZ"/>
          </a:p>
        </p:txBody>
      </p:sp>
      <p:sp>
        <p:nvSpPr>
          <p:cNvPr id="6" name="Rectangle 4">
            <a:extLst>
              <a:ext uri="{FF2B5EF4-FFF2-40B4-BE49-F238E27FC236}">
                <a16:creationId xmlns:a16="http://schemas.microsoft.com/office/drawing/2014/main" id="{2C21A4CB-DF41-4D4C-BBC4-07D1BD0725D3}"/>
              </a:ext>
            </a:extLst>
          </p:cNvPr>
          <p:cNvSpPr>
            <a:spLocks noChangeArrowheads="1"/>
          </p:cNvSpPr>
          <p:nvPr userDrawn="1"/>
        </p:nvSpPr>
        <p:spPr bwMode="auto">
          <a:xfrm>
            <a:off x="0" y="0"/>
            <a:ext cx="9144000" cy="188913"/>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cs-CZ" altLang="cs-CZ" sz="1800"/>
          </a:p>
        </p:txBody>
      </p:sp>
      <p:sp>
        <p:nvSpPr>
          <p:cNvPr id="2" name="Nadpis 1"/>
          <p:cNvSpPr>
            <a:spLocks noGrp="1"/>
          </p:cNvSpPr>
          <p:nvPr>
            <p:ph type="ctrTitle"/>
          </p:nvPr>
        </p:nvSpPr>
        <p:spPr>
          <a:xfrm>
            <a:off x="685800" y="2130425"/>
            <a:ext cx="7772400" cy="1470025"/>
          </a:xfrm>
        </p:spPr>
        <p:txBody>
          <a:bodyPr/>
          <a:lstStyle/>
          <a:p>
            <a:r>
              <a:rPr lang="cs-CZ"/>
              <a:t>Kliknutím lze upravit styl.</a:t>
            </a:r>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a:t>Kliknutím lze upravit styl předlohy.</a:t>
            </a:r>
          </a:p>
        </p:txBody>
      </p:sp>
      <p:sp>
        <p:nvSpPr>
          <p:cNvPr id="9" name="Rectangle 4">
            <a:extLst>
              <a:ext uri="{FF2B5EF4-FFF2-40B4-BE49-F238E27FC236}">
                <a16:creationId xmlns:a16="http://schemas.microsoft.com/office/drawing/2014/main" id="{E6AC7F9F-BE41-43C7-AC2B-9667C45A4EAD}"/>
              </a:ext>
            </a:extLst>
          </p:cNvPr>
          <p:cNvSpPr>
            <a:spLocks noGrp="1" noChangeArrowheads="1"/>
          </p:cNvSpPr>
          <p:nvPr>
            <p:ph type="dt" sz="half" idx="10"/>
          </p:nvPr>
        </p:nvSpPr>
        <p:spPr/>
        <p:txBody>
          <a:bodyPr/>
          <a:lstStyle>
            <a:lvl1pPr>
              <a:defRPr/>
            </a:lvl1pPr>
          </a:lstStyle>
          <a:p>
            <a:pPr>
              <a:defRPr/>
            </a:pPr>
            <a:endParaRPr lang="cs-CZ" altLang="cs-CZ"/>
          </a:p>
        </p:txBody>
      </p:sp>
      <p:sp>
        <p:nvSpPr>
          <p:cNvPr id="10" name="Rectangle 5">
            <a:extLst>
              <a:ext uri="{FF2B5EF4-FFF2-40B4-BE49-F238E27FC236}">
                <a16:creationId xmlns:a16="http://schemas.microsoft.com/office/drawing/2014/main" id="{AE9E05A3-DACC-4DA2-89EB-2B774EE64E65}"/>
              </a:ext>
            </a:extLst>
          </p:cNvPr>
          <p:cNvSpPr>
            <a:spLocks noGrp="1" noChangeArrowheads="1"/>
          </p:cNvSpPr>
          <p:nvPr>
            <p:ph type="ftr" sz="quarter" idx="11"/>
          </p:nvPr>
        </p:nvSpPr>
        <p:spPr/>
        <p:txBody>
          <a:bodyPr/>
          <a:lstStyle>
            <a:lvl1pPr>
              <a:defRPr/>
            </a:lvl1pPr>
          </a:lstStyle>
          <a:p>
            <a:pPr>
              <a:defRPr/>
            </a:pPr>
            <a:endParaRPr lang="cs-CZ" altLang="cs-CZ" dirty="0"/>
          </a:p>
        </p:txBody>
      </p:sp>
      <p:sp>
        <p:nvSpPr>
          <p:cNvPr id="11" name="Rectangle 6">
            <a:extLst>
              <a:ext uri="{FF2B5EF4-FFF2-40B4-BE49-F238E27FC236}">
                <a16:creationId xmlns:a16="http://schemas.microsoft.com/office/drawing/2014/main" id="{A694450E-132E-42C6-B5A1-73F0F54BE521}"/>
              </a:ext>
            </a:extLst>
          </p:cNvPr>
          <p:cNvSpPr>
            <a:spLocks noGrp="1" noChangeArrowheads="1"/>
          </p:cNvSpPr>
          <p:nvPr>
            <p:ph type="sldNum" sz="quarter" idx="12"/>
          </p:nvPr>
        </p:nvSpPr>
        <p:spPr/>
        <p:txBody>
          <a:bodyPr/>
          <a:lstStyle>
            <a:lvl1pPr>
              <a:defRPr/>
            </a:lvl1pPr>
          </a:lstStyle>
          <a:p>
            <a:pPr>
              <a:defRPr/>
            </a:pPr>
            <a:fld id="{E1AC2273-8CD6-494B-BD45-7A63820AB24A}" type="slidenum">
              <a:rPr lang="cs-CZ" altLang="cs-CZ"/>
              <a:pPr>
                <a:defRPr/>
              </a:pPr>
              <a:t>‹#›</a:t>
            </a:fld>
            <a:endParaRPr lang="cs-CZ" altLang="cs-CZ"/>
          </a:p>
        </p:txBody>
      </p:sp>
    </p:spTree>
    <p:extLst>
      <p:ext uri="{BB962C8B-B14F-4D97-AF65-F5344CB8AC3E}">
        <p14:creationId xmlns:p14="http://schemas.microsoft.com/office/powerpoint/2010/main" val="1954321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Rectangle 4">
            <a:extLst>
              <a:ext uri="{FF2B5EF4-FFF2-40B4-BE49-F238E27FC236}">
                <a16:creationId xmlns:a16="http://schemas.microsoft.com/office/drawing/2014/main" id="{76B67B13-8BCF-4FB3-A1FE-668A06DEE20D}"/>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a:extLst>
              <a:ext uri="{FF2B5EF4-FFF2-40B4-BE49-F238E27FC236}">
                <a16:creationId xmlns:a16="http://schemas.microsoft.com/office/drawing/2014/main" id="{14BA9334-5D22-4A7D-80D9-ACA920EB600B}"/>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a:extLst>
              <a:ext uri="{FF2B5EF4-FFF2-40B4-BE49-F238E27FC236}">
                <a16:creationId xmlns:a16="http://schemas.microsoft.com/office/drawing/2014/main" id="{9E1D1142-CAEB-4CF7-8222-76C34D0A37E2}"/>
              </a:ext>
            </a:extLst>
          </p:cNvPr>
          <p:cNvSpPr>
            <a:spLocks noGrp="1" noChangeArrowheads="1"/>
          </p:cNvSpPr>
          <p:nvPr>
            <p:ph type="sldNum" sz="quarter" idx="12"/>
          </p:nvPr>
        </p:nvSpPr>
        <p:spPr>
          <a:ln/>
        </p:spPr>
        <p:txBody>
          <a:bodyPr/>
          <a:lstStyle>
            <a:lvl1pPr>
              <a:defRPr/>
            </a:lvl1pPr>
          </a:lstStyle>
          <a:p>
            <a:pPr>
              <a:defRPr/>
            </a:pPr>
            <a:fld id="{6020BA69-EF4E-4EAB-92A9-761D5C0ADE3C}" type="slidenum">
              <a:rPr lang="cs-CZ" altLang="cs-CZ"/>
              <a:pPr>
                <a:defRPr/>
              </a:pPr>
              <a:t>‹#›</a:t>
            </a:fld>
            <a:endParaRPr lang="cs-CZ" altLang="cs-CZ"/>
          </a:p>
        </p:txBody>
      </p:sp>
    </p:spTree>
    <p:extLst>
      <p:ext uri="{BB962C8B-B14F-4D97-AF65-F5344CB8AC3E}">
        <p14:creationId xmlns:p14="http://schemas.microsoft.com/office/powerpoint/2010/main" val="2819159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Rectangle 4">
            <a:extLst>
              <a:ext uri="{FF2B5EF4-FFF2-40B4-BE49-F238E27FC236}">
                <a16:creationId xmlns:a16="http://schemas.microsoft.com/office/drawing/2014/main" id="{5B8DB277-44A8-49F7-AD68-A186595E6435}"/>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a:extLst>
              <a:ext uri="{FF2B5EF4-FFF2-40B4-BE49-F238E27FC236}">
                <a16:creationId xmlns:a16="http://schemas.microsoft.com/office/drawing/2014/main" id="{36131853-0924-4F08-B5EE-2445DDABCF89}"/>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a:extLst>
              <a:ext uri="{FF2B5EF4-FFF2-40B4-BE49-F238E27FC236}">
                <a16:creationId xmlns:a16="http://schemas.microsoft.com/office/drawing/2014/main" id="{0F5F25DB-8ED2-427A-ACDA-1893F4C406F9}"/>
              </a:ext>
            </a:extLst>
          </p:cNvPr>
          <p:cNvSpPr>
            <a:spLocks noGrp="1" noChangeArrowheads="1"/>
          </p:cNvSpPr>
          <p:nvPr>
            <p:ph type="sldNum" sz="quarter" idx="12"/>
          </p:nvPr>
        </p:nvSpPr>
        <p:spPr>
          <a:ln/>
        </p:spPr>
        <p:txBody>
          <a:bodyPr/>
          <a:lstStyle>
            <a:lvl1pPr>
              <a:defRPr/>
            </a:lvl1pPr>
          </a:lstStyle>
          <a:p>
            <a:pPr>
              <a:defRPr/>
            </a:pPr>
            <a:fld id="{5CAA9661-F08F-4F72-900C-C27355383F94}" type="slidenum">
              <a:rPr lang="cs-CZ" altLang="cs-CZ"/>
              <a:pPr>
                <a:defRPr/>
              </a:pPr>
              <a:t>‹#›</a:t>
            </a:fld>
            <a:endParaRPr lang="cs-CZ" altLang="cs-CZ"/>
          </a:p>
        </p:txBody>
      </p:sp>
    </p:spTree>
    <p:extLst>
      <p:ext uri="{BB962C8B-B14F-4D97-AF65-F5344CB8AC3E}">
        <p14:creationId xmlns:p14="http://schemas.microsoft.com/office/powerpoint/2010/main" val="1045132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Rectangle 4">
            <a:extLst>
              <a:ext uri="{FF2B5EF4-FFF2-40B4-BE49-F238E27FC236}">
                <a16:creationId xmlns:a16="http://schemas.microsoft.com/office/drawing/2014/main" id="{0077EC5B-E088-4E4F-8822-05C20B6DF68D}"/>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a:extLst>
              <a:ext uri="{FF2B5EF4-FFF2-40B4-BE49-F238E27FC236}">
                <a16:creationId xmlns:a16="http://schemas.microsoft.com/office/drawing/2014/main" id="{895FB158-C703-42F1-A8C2-14CAC81B7FE3}"/>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a:extLst>
              <a:ext uri="{FF2B5EF4-FFF2-40B4-BE49-F238E27FC236}">
                <a16:creationId xmlns:a16="http://schemas.microsoft.com/office/drawing/2014/main" id="{2C9A8006-A866-4D99-B502-EC3B5558910A}"/>
              </a:ext>
            </a:extLst>
          </p:cNvPr>
          <p:cNvSpPr>
            <a:spLocks noGrp="1" noChangeArrowheads="1"/>
          </p:cNvSpPr>
          <p:nvPr>
            <p:ph type="sldNum" sz="quarter" idx="12"/>
          </p:nvPr>
        </p:nvSpPr>
        <p:spPr>
          <a:ln/>
        </p:spPr>
        <p:txBody>
          <a:bodyPr/>
          <a:lstStyle>
            <a:lvl1pPr>
              <a:defRPr/>
            </a:lvl1pPr>
          </a:lstStyle>
          <a:p>
            <a:pPr>
              <a:defRPr/>
            </a:pPr>
            <a:fld id="{8EAAA34E-B5D5-45A7-99B4-6F97E354C197}" type="slidenum">
              <a:rPr lang="cs-CZ" altLang="cs-CZ"/>
              <a:pPr>
                <a:defRPr/>
              </a:pPr>
              <a:t>‹#›</a:t>
            </a:fld>
            <a:endParaRPr lang="cs-CZ" altLang="cs-CZ"/>
          </a:p>
        </p:txBody>
      </p:sp>
    </p:spTree>
    <p:extLst>
      <p:ext uri="{BB962C8B-B14F-4D97-AF65-F5344CB8AC3E}">
        <p14:creationId xmlns:p14="http://schemas.microsoft.com/office/powerpoint/2010/main" val="622585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a:t>Kliknutím lze upravit styl.</a:t>
            </a:r>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a:t>Kliknutím lze upravit styly předlohy textu.</a:t>
            </a:r>
          </a:p>
        </p:txBody>
      </p:sp>
      <p:sp>
        <p:nvSpPr>
          <p:cNvPr id="4" name="Rectangle 4">
            <a:extLst>
              <a:ext uri="{FF2B5EF4-FFF2-40B4-BE49-F238E27FC236}">
                <a16:creationId xmlns:a16="http://schemas.microsoft.com/office/drawing/2014/main" id="{1AF83C10-2B05-4802-A9A0-23722607C2C9}"/>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5" name="Rectangle 5">
            <a:extLst>
              <a:ext uri="{FF2B5EF4-FFF2-40B4-BE49-F238E27FC236}">
                <a16:creationId xmlns:a16="http://schemas.microsoft.com/office/drawing/2014/main" id="{7E7CEFEE-E655-425B-A460-B19F07CC9824}"/>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6" name="Rectangle 6">
            <a:extLst>
              <a:ext uri="{FF2B5EF4-FFF2-40B4-BE49-F238E27FC236}">
                <a16:creationId xmlns:a16="http://schemas.microsoft.com/office/drawing/2014/main" id="{5EB27966-EC4B-48EF-8095-F9E2A8207CA7}"/>
              </a:ext>
            </a:extLst>
          </p:cNvPr>
          <p:cNvSpPr>
            <a:spLocks noGrp="1" noChangeArrowheads="1"/>
          </p:cNvSpPr>
          <p:nvPr>
            <p:ph type="sldNum" sz="quarter" idx="12"/>
          </p:nvPr>
        </p:nvSpPr>
        <p:spPr>
          <a:ln/>
        </p:spPr>
        <p:txBody>
          <a:bodyPr/>
          <a:lstStyle>
            <a:lvl1pPr>
              <a:defRPr/>
            </a:lvl1pPr>
          </a:lstStyle>
          <a:p>
            <a:pPr>
              <a:defRPr/>
            </a:pPr>
            <a:fld id="{8D4BE136-FCFD-477E-A664-CD5A5F7B3C0B}" type="slidenum">
              <a:rPr lang="cs-CZ" altLang="cs-CZ"/>
              <a:pPr>
                <a:defRPr/>
              </a:pPr>
              <a:t>‹#›</a:t>
            </a:fld>
            <a:endParaRPr lang="cs-CZ" altLang="cs-CZ"/>
          </a:p>
        </p:txBody>
      </p:sp>
    </p:spTree>
    <p:extLst>
      <p:ext uri="{BB962C8B-B14F-4D97-AF65-F5344CB8AC3E}">
        <p14:creationId xmlns:p14="http://schemas.microsoft.com/office/powerpoint/2010/main" val="466116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Rectangle 4">
            <a:extLst>
              <a:ext uri="{FF2B5EF4-FFF2-40B4-BE49-F238E27FC236}">
                <a16:creationId xmlns:a16="http://schemas.microsoft.com/office/drawing/2014/main" id="{FBB4A76B-4590-4358-87DE-3C964359401F}"/>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5">
            <a:extLst>
              <a:ext uri="{FF2B5EF4-FFF2-40B4-BE49-F238E27FC236}">
                <a16:creationId xmlns:a16="http://schemas.microsoft.com/office/drawing/2014/main" id="{9E29A14B-98E4-4E65-B627-BB94FB0EACBF}"/>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6">
            <a:extLst>
              <a:ext uri="{FF2B5EF4-FFF2-40B4-BE49-F238E27FC236}">
                <a16:creationId xmlns:a16="http://schemas.microsoft.com/office/drawing/2014/main" id="{43B64732-CD25-475A-A3FB-078CBEE82F1F}"/>
              </a:ext>
            </a:extLst>
          </p:cNvPr>
          <p:cNvSpPr>
            <a:spLocks noGrp="1" noChangeArrowheads="1"/>
          </p:cNvSpPr>
          <p:nvPr>
            <p:ph type="sldNum" sz="quarter" idx="12"/>
          </p:nvPr>
        </p:nvSpPr>
        <p:spPr>
          <a:ln/>
        </p:spPr>
        <p:txBody>
          <a:bodyPr/>
          <a:lstStyle>
            <a:lvl1pPr>
              <a:defRPr/>
            </a:lvl1pPr>
          </a:lstStyle>
          <a:p>
            <a:pPr>
              <a:defRPr/>
            </a:pPr>
            <a:fld id="{8610D0DA-60AF-40A2-BB12-2E714FA07A3C}" type="slidenum">
              <a:rPr lang="cs-CZ" altLang="cs-CZ"/>
              <a:pPr>
                <a:defRPr/>
              </a:pPr>
              <a:t>‹#›</a:t>
            </a:fld>
            <a:endParaRPr lang="cs-CZ" altLang="cs-CZ"/>
          </a:p>
        </p:txBody>
      </p:sp>
    </p:spTree>
    <p:extLst>
      <p:ext uri="{BB962C8B-B14F-4D97-AF65-F5344CB8AC3E}">
        <p14:creationId xmlns:p14="http://schemas.microsoft.com/office/powerpoint/2010/main" val="3129160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a:t>Kliknutím lze upravit styl.</a:t>
            </a:r>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Rectangle 4">
            <a:extLst>
              <a:ext uri="{FF2B5EF4-FFF2-40B4-BE49-F238E27FC236}">
                <a16:creationId xmlns:a16="http://schemas.microsoft.com/office/drawing/2014/main" id="{D9A7410B-3BCB-469E-A6A0-3CD6EBEB6A70}"/>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8" name="Rectangle 5">
            <a:extLst>
              <a:ext uri="{FF2B5EF4-FFF2-40B4-BE49-F238E27FC236}">
                <a16:creationId xmlns:a16="http://schemas.microsoft.com/office/drawing/2014/main" id="{A990C15F-86D2-48AD-A382-A9EE61DDB3AA}"/>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9" name="Rectangle 6">
            <a:extLst>
              <a:ext uri="{FF2B5EF4-FFF2-40B4-BE49-F238E27FC236}">
                <a16:creationId xmlns:a16="http://schemas.microsoft.com/office/drawing/2014/main" id="{F6582057-DBCC-45D1-9E28-201B69B294FF}"/>
              </a:ext>
            </a:extLst>
          </p:cNvPr>
          <p:cNvSpPr>
            <a:spLocks noGrp="1" noChangeArrowheads="1"/>
          </p:cNvSpPr>
          <p:nvPr>
            <p:ph type="sldNum" sz="quarter" idx="12"/>
          </p:nvPr>
        </p:nvSpPr>
        <p:spPr>
          <a:ln/>
        </p:spPr>
        <p:txBody>
          <a:bodyPr/>
          <a:lstStyle>
            <a:lvl1pPr>
              <a:defRPr/>
            </a:lvl1pPr>
          </a:lstStyle>
          <a:p>
            <a:pPr>
              <a:defRPr/>
            </a:pPr>
            <a:fld id="{8BBDC4B4-E07F-4BD6-B31C-91592E779D72}" type="slidenum">
              <a:rPr lang="cs-CZ" altLang="cs-CZ"/>
              <a:pPr>
                <a:defRPr/>
              </a:pPr>
              <a:t>‹#›</a:t>
            </a:fld>
            <a:endParaRPr lang="cs-CZ" altLang="cs-CZ"/>
          </a:p>
        </p:txBody>
      </p:sp>
    </p:spTree>
    <p:extLst>
      <p:ext uri="{BB962C8B-B14F-4D97-AF65-F5344CB8AC3E}">
        <p14:creationId xmlns:p14="http://schemas.microsoft.com/office/powerpoint/2010/main" val="2400523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Rectangle 4">
            <a:extLst>
              <a:ext uri="{FF2B5EF4-FFF2-40B4-BE49-F238E27FC236}">
                <a16:creationId xmlns:a16="http://schemas.microsoft.com/office/drawing/2014/main" id="{F2843561-A3F7-4885-A61B-AB9AF6E2EBE4}"/>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4" name="Rectangle 5">
            <a:extLst>
              <a:ext uri="{FF2B5EF4-FFF2-40B4-BE49-F238E27FC236}">
                <a16:creationId xmlns:a16="http://schemas.microsoft.com/office/drawing/2014/main" id="{D339E9F8-6921-4706-8C35-31E6EC3B0E6B}"/>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5" name="Rectangle 6">
            <a:extLst>
              <a:ext uri="{FF2B5EF4-FFF2-40B4-BE49-F238E27FC236}">
                <a16:creationId xmlns:a16="http://schemas.microsoft.com/office/drawing/2014/main" id="{23C5AA1F-04D0-4256-B894-836BC875AE2C}"/>
              </a:ext>
            </a:extLst>
          </p:cNvPr>
          <p:cNvSpPr>
            <a:spLocks noGrp="1" noChangeArrowheads="1"/>
          </p:cNvSpPr>
          <p:nvPr>
            <p:ph type="sldNum" sz="quarter" idx="12"/>
          </p:nvPr>
        </p:nvSpPr>
        <p:spPr>
          <a:ln/>
        </p:spPr>
        <p:txBody>
          <a:bodyPr/>
          <a:lstStyle>
            <a:lvl1pPr>
              <a:defRPr/>
            </a:lvl1pPr>
          </a:lstStyle>
          <a:p>
            <a:pPr>
              <a:defRPr/>
            </a:pPr>
            <a:fld id="{2F2E2856-1768-437F-9E37-32F7C1C9B6FB}" type="slidenum">
              <a:rPr lang="cs-CZ" altLang="cs-CZ"/>
              <a:pPr>
                <a:defRPr/>
              </a:pPr>
              <a:t>‹#›</a:t>
            </a:fld>
            <a:endParaRPr lang="cs-CZ" altLang="cs-CZ"/>
          </a:p>
        </p:txBody>
      </p:sp>
    </p:spTree>
    <p:extLst>
      <p:ext uri="{BB962C8B-B14F-4D97-AF65-F5344CB8AC3E}">
        <p14:creationId xmlns:p14="http://schemas.microsoft.com/office/powerpoint/2010/main" val="410838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9FEDDAD-4DF8-47A9-B044-91A48ADB51BE}"/>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3" name="Rectangle 5">
            <a:extLst>
              <a:ext uri="{FF2B5EF4-FFF2-40B4-BE49-F238E27FC236}">
                <a16:creationId xmlns:a16="http://schemas.microsoft.com/office/drawing/2014/main" id="{CB58959D-7381-4339-A060-513060B38A34}"/>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4" name="Rectangle 6">
            <a:extLst>
              <a:ext uri="{FF2B5EF4-FFF2-40B4-BE49-F238E27FC236}">
                <a16:creationId xmlns:a16="http://schemas.microsoft.com/office/drawing/2014/main" id="{68782619-9C14-4A2F-AE57-CDB3FA61BFD9}"/>
              </a:ext>
            </a:extLst>
          </p:cNvPr>
          <p:cNvSpPr>
            <a:spLocks noGrp="1" noChangeArrowheads="1"/>
          </p:cNvSpPr>
          <p:nvPr>
            <p:ph type="sldNum" sz="quarter" idx="12"/>
          </p:nvPr>
        </p:nvSpPr>
        <p:spPr>
          <a:ln/>
        </p:spPr>
        <p:txBody>
          <a:bodyPr/>
          <a:lstStyle>
            <a:lvl1pPr>
              <a:defRPr/>
            </a:lvl1pPr>
          </a:lstStyle>
          <a:p>
            <a:pPr>
              <a:defRPr/>
            </a:pPr>
            <a:fld id="{B556C583-586D-468F-A676-962D35248425}" type="slidenum">
              <a:rPr lang="cs-CZ" altLang="cs-CZ"/>
              <a:pPr>
                <a:defRPr/>
              </a:pPr>
              <a:t>‹#›</a:t>
            </a:fld>
            <a:endParaRPr lang="cs-CZ" altLang="cs-CZ"/>
          </a:p>
        </p:txBody>
      </p:sp>
    </p:spTree>
    <p:extLst>
      <p:ext uri="{BB962C8B-B14F-4D97-AF65-F5344CB8AC3E}">
        <p14:creationId xmlns:p14="http://schemas.microsoft.com/office/powerpoint/2010/main" val="2466776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a:t>Kliknutím lze upravit styl.</a:t>
            </a:r>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Rectangle 4">
            <a:extLst>
              <a:ext uri="{FF2B5EF4-FFF2-40B4-BE49-F238E27FC236}">
                <a16:creationId xmlns:a16="http://schemas.microsoft.com/office/drawing/2014/main" id="{D92D924B-8559-46CE-89D8-1E9F9675117C}"/>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5">
            <a:extLst>
              <a:ext uri="{FF2B5EF4-FFF2-40B4-BE49-F238E27FC236}">
                <a16:creationId xmlns:a16="http://schemas.microsoft.com/office/drawing/2014/main" id="{C3C814FA-46B1-497D-8F2C-1F776AA728F4}"/>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6">
            <a:extLst>
              <a:ext uri="{FF2B5EF4-FFF2-40B4-BE49-F238E27FC236}">
                <a16:creationId xmlns:a16="http://schemas.microsoft.com/office/drawing/2014/main" id="{73CA888D-9EB8-4AAC-BB30-28B378C6000E}"/>
              </a:ext>
            </a:extLst>
          </p:cNvPr>
          <p:cNvSpPr>
            <a:spLocks noGrp="1" noChangeArrowheads="1"/>
          </p:cNvSpPr>
          <p:nvPr>
            <p:ph type="sldNum" sz="quarter" idx="12"/>
          </p:nvPr>
        </p:nvSpPr>
        <p:spPr>
          <a:ln/>
        </p:spPr>
        <p:txBody>
          <a:bodyPr/>
          <a:lstStyle>
            <a:lvl1pPr>
              <a:defRPr/>
            </a:lvl1pPr>
          </a:lstStyle>
          <a:p>
            <a:pPr>
              <a:defRPr/>
            </a:pPr>
            <a:fld id="{3618EDEA-EAEF-4270-B474-BE42BC0D6909}" type="slidenum">
              <a:rPr lang="cs-CZ" altLang="cs-CZ"/>
              <a:pPr>
                <a:defRPr/>
              </a:pPr>
              <a:t>‹#›</a:t>
            </a:fld>
            <a:endParaRPr lang="cs-CZ" altLang="cs-CZ"/>
          </a:p>
        </p:txBody>
      </p:sp>
    </p:spTree>
    <p:extLst>
      <p:ext uri="{BB962C8B-B14F-4D97-AF65-F5344CB8AC3E}">
        <p14:creationId xmlns:p14="http://schemas.microsoft.com/office/powerpoint/2010/main" val="3809684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a:t>Kliknutím lze upravit styl.</a:t>
            </a:r>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Rectangle 4">
            <a:extLst>
              <a:ext uri="{FF2B5EF4-FFF2-40B4-BE49-F238E27FC236}">
                <a16:creationId xmlns:a16="http://schemas.microsoft.com/office/drawing/2014/main" id="{7F52C4EA-15E0-49E9-BAE4-9A47B73336A5}"/>
              </a:ext>
            </a:extLst>
          </p:cNvPr>
          <p:cNvSpPr>
            <a:spLocks noGrp="1" noChangeArrowheads="1"/>
          </p:cNvSpPr>
          <p:nvPr>
            <p:ph type="dt" sz="half" idx="10"/>
          </p:nvPr>
        </p:nvSpPr>
        <p:spPr>
          <a:ln/>
        </p:spPr>
        <p:txBody>
          <a:bodyPr/>
          <a:lstStyle>
            <a:lvl1pPr>
              <a:defRPr/>
            </a:lvl1pPr>
          </a:lstStyle>
          <a:p>
            <a:pPr>
              <a:defRPr/>
            </a:pPr>
            <a:endParaRPr lang="cs-CZ" altLang="cs-CZ"/>
          </a:p>
        </p:txBody>
      </p:sp>
      <p:sp>
        <p:nvSpPr>
          <p:cNvPr id="6" name="Rectangle 5">
            <a:extLst>
              <a:ext uri="{FF2B5EF4-FFF2-40B4-BE49-F238E27FC236}">
                <a16:creationId xmlns:a16="http://schemas.microsoft.com/office/drawing/2014/main" id="{D1D522AC-740D-48F4-A3FD-07D4A263BAE0}"/>
              </a:ext>
            </a:extLst>
          </p:cNvPr>
          <p:cNvSpPr>
            <a:spLocks noGrp="1" noChangeArrowheads="1"/>
          </p:cNvSpPr>
          <p:nvPr>
            <p:ph type="ftr" sz="quarter" idx="11"/>
          </p:nvPr>
        </p:nvSpPr>
        <p:spPr>
          <a:ln/>
        </p:spPr>
        <p:txBody>
          <a:bodyPr/>
          <a:lstStyle>
            <a:lvl1pPr>
              <a:defRPr/>
            </a:lvl1pPr>
          </a:lstStyle>
          <a:p>
            <a:pPr>
              <a:defRPr/>
            </a:pPr>
            <a:endParaRPr lang="cs-CZ" altLang="cs-CZ"/>
          </a:p>
        </p:txBody>
      </p:sp>
      <p:sp>
        <p:nvSpPr>
          <p:cNvPr id="7" name="Rectangle 6">
            <a:extLst>
              <a:ext uri="{FF2B5EF4-FFF2-40B4-BE49-F238E27FC236}">
                <a16:creationId xmlns:a16="http://schemas.microsoft.com/office/drawing/2014/main" id="{5BFC0E79-686A-44C8-9AA8-AD452BEBCEFF}"/>
              </a:ext>
            </a:extLst>
          </p:cNvPr>
          <p:cNvSpPr>
            <a:spLocks noGrp="1" noChangeArrowheads="1"/>
          </p:cNvSpPr>
          <p:nvPr>
            <p:ph type="sldNum" sz="quarter" idx="12"/>
          </p:nvPr>
        </p:nvSpPr>
        <p:spPr>
          <a:ln/>
        </p:spPr>
        <p:txBody>
          <a:bodyPr/>
          <a:lstStyle>
            <a:lvl1pPr>
              <a:defRPr/>
            </a:lvl1pPr>
          </a:lstStyle>
          <a:p>
            <a:pPr>
              <a:defRPr/>
            </a:pPr>
            <a:fld id="{EC3E41C3-7BF1-4E9F-BD6B-E30F0188B9C9}" type="slidenum">
              <a:rPr lang="cs-CZ" altLang="cs-CZ"/>
              <a:pPr>
                <a:defRPr/>
              </a:pPr>
              <a:t>‹#›</a:t>
            </a:fld>
            <a:endParaRPr lang="cs-CZ" altLang="cs-CZ"/>
          </a:p>
        </p:txBody>
      </p:sp>
    </p:spTree>
    <p:extLst>
      <p:ext uri="{BB962C8B-B14F-4D97-AF65-F5344CB8AC3E}">
        <p14:creationId xmlns:p14="http://schemas.microsoft.com/office/powerpoint/2010/main" val="2002756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BFD1EDC-1C6D-4E05-87FC-E1BD7ADF9475}"/>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cs-CZ"/>
              <a:t>Klepnutím lze upravit styl předlohy nadpisů.</a:t>
            </a:r>
          </a:p>
        </p:txBody>
      </p:sp>
      <p:sp>
        <p:nvSpPr>
          <p:cNvPr id="1027" name="Rectangle 3">
            <a:extLst>
              <a:ext uri="{FF2B5EF4-FFF2-40B4-BE49-F238E27FC236}">
                <a16:creationId xmlns:a16="http://schemas.microsoft.com/office/drawing/2014/main" id="{4EF93CE2-26C1-43DF-8A7E-6C5A7CBA2397}"/>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a:t>Klepnutím lze upravit styly předlohy textu.</a:t>
            </a:r>
          </a:p>
          <a:p>
            <a:pPr lvl="1"/>
            <a:r>
              <a:rPr lang="cs-CZ" altLang="cs-CZ"/>
              <a:t>Druhá úroveň</a:t>
            </a:r>
          </a:p>
          <a:p>
            <a:pPr lvl="2"/>
            <a:r>
              <a:rPr lang="cs-CZ" altLang="cs-CZ"/>
              <a:t>Třetí úroveň</a:t>
            </a:r>
          </a:p>
          <a:p>
            <a:pPr lvl="3"/>
            <a:r>
              <a:rPr lang="cs-CZ" altLang="cs-CZ"/>
              <a:t>Čtvrtá úroveň</a:t>
            </a:r>
          </a:p>
          <a:p>
            <a:pPr lvl="4"/>
            <a:r>
              <a:rPr lang="cs-CZ" altLang="cs-CZ"/>
              <a:t>Pátá úroveň</a:t>
            </a:r>
          </a:p>
        </p:txBody>
      </p:sp>
      <p:sp>
        <p:nvSpPr>
          <p:cNvPr id="1028" name="Rectangle 4">
            <a:extLst>
              <a:ext uri="{FF2B5EF4-FFF2-40B4-BE49-F238E27FC236}">
                <a16:creationId xmlns:a16="http://schemas.microsoft.com/office/drawing/2014/main" id="{AFBF6C28-EDA7-4AAA-BA2C-1B3E2DE2F0D7}"/>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cs-CZ" altLang="cs-CZ"/>
          </a:p>
        </p:txBody>
      </p:sp>
      <p:sp>
        <p:nvSpPr>
          <p:cNvPr id="1029" name="Rectangle 5">
            <a:extLst>
              <a:ext uri="{FF2B5EF4-FFF2-40B4-BE49-F238E27FC236}">
                <a16:creationId xmlns:a16="http://schemas.microsoft.com/office/drawing/2014/main" id="{C6EB57F1-65F4-44CC-92AD-CC2D9544827A}"/>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cs-CZ" altLang="cs-CZ"/>
          </a:p>
        </p:txBody>
      </p:sp>
      <p:sp>
        <p:nvSpPr>
          <p:cNvPr id="1030" name="Rectangle 6">
            <a:extLst>
              <a:ext uri="{FF2B5EF4-FFF2-40B4-BE49-F238E27FC236}">
                <a16:creationId xmlns:a16="http://schemas.microsoft.com/office/drawing/2014/main" id="{6F4B6366-04EE-42B2-B228-A79602858B3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F5ADC34E-726D-4C20-86E2-F9A08E60EFFF}" type="slidenum">
              <a:rPr lang="cs-CZ" altLang="cs-CZ"/>
              <a:pPr>
                <a:defRPr/>
              </a:pPr>
              <a:t>‹#›</a:t>
            </a:fld>
            <a:endParaRPr lang="cs-CZ" altLang="cs-CZ"/>
          </a:p>
        </p:txBody>
      </p:sp>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image" Target="../media/image3.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5.jpeg"/><Relationship Id="rId7"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3.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3.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3.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3.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pozadi_prezentace">
            <a:extLst>
              <a:ext uri="{FF2B5EF4-FFF2-40B4-BE49-F238E27FC236}">
                <a16:creationId xmlns:a16="http://schemas.microsoft.com/office/drawing/2014/main" id="{20F6DE5E-10DD-46FF-BA33-AAA8132F8D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4378"/>
            <a:ext cx="9144000" cy="673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5">
            <a:extLst>
              <a:ext uri="{FF2B5EF4-FFF2-40B4-BE49-F238E27FC236}">
                <a16:creationId xmlns:a16="http://schemas.microsoft.com/office/drawing/2014/main" id="{C2EF8F6C-5EB1-4C8D-9BD4-389339BC7269}"/>
              </a:ext>
            </a:extLst>
          </p:cNvPr>
          <p:cNvSpPr>
            <a:spLocks noChangeArrowheads="1"/>
          </p:cNvSpPr>
          <p:nvPr/>
        </p:nvSpPr>
        <p:spPr bwMode="auto">
          <a:xfrm>
            <a:off x="0" y="6629351"/>
            <a:ext cx="9144000" cy="30643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ts val="0"/>
              </a:spcBef>
              <a:buFontTx/>
              <a:buNone/>
            </a:pPr>
            <a:r>
              <a:rPr lang="cs-CZ" altLang="cs-CZ" sz="1600" dirty="0">
                <a:solidFill>
                  <a:srgbClr val="FFFFFF"/>
                </a:solidFill>
              </a:rPr>
              <a:t>Závěrečná konference  projektu Cestovní mapa modernizace silniční dopravy, Praha, 27.5.2022</a:t>
            </a:r>
          </a:p>
        </p:txBody>
      </p:sp>
      <p:sp>
        <p:nvSpPr>
          <p:cNvPr id="5124" name="Rectangle 6">
            <a:extLst>
              <a:ext uri="{FF2B5EF4-FFF2-40B4-BE49-F238E27FC236}">
                <a16:creationId xmlns:a16="http://schemas.microsoft.com/office/drawing/2014/main" id="{35BB0C44-65F2-42F6-A579-560A7F92CFCA}"/>
              </a:ext>
            </a:extLst>
          </p:cNvPr>
          <p:cNvSpPr>
            <a:spLocks noChangeArrowheads="1"/>
          </p:cNvSpPr>
          <p:nvPr/>
        </p:nvSpPr>
        <p:spPr bwMode="auto">
          <a:xfrm>
            <a:off x="0" y="0"/>
            <a:ext cx="9144000" cy="115888"/>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p>
        </p:txBody>
      </p:sp>
      <p:sp>
        <p:nvSpPr>
          <p:cNvPr id="2055" name="Text Box 7">
            <a:extLst>
              <a:ext uri="{FF2B5EF4-FFF2-40B4-BE49-F238E27FC236}">
                <a16:creationId xmlns:a16="http://schemas.microsoft.com/office/drawing/2014/main" id="{6838568E-2C36-4B5B-9D09-2B14F9338475}"/>
              </a:ext>
            </a:extLst>
          </p:cNvPr>
          <p:cNvSpPr txBox="1">
            <a:spLocks noChangeArrowheads="1"/>
          </p:cNvSpPr>
          <p:nvPr/>
        </p:nvSpPr>
        <p:spPr bwMode="auto">
          <a:xfrm>
            <a:off x="1835696" y="1685097"/>
            <a:ext cx="6335713"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50000"/>
              </a:lnSpc>
              <a:spcBef>
                <a:spcPct val="50000"/>
              </a:spcBef>
              <a:defRPr/>
            </a:pPr>
            <a:r>
              <a:rPr lang="cs-CZ" altLang="cs-CZ" sz="2800" dirty="0">
                <a:effectLst>
                  <a:outerShdw blurRad="38100" dist="38100" dir="2700000" algn="tl">
                    <a:srgbClr val="C0C0C0"/>
                  </a:outerShdw>
                </a:effectLst>
                <a:latin typeface="Arial Black" pitchFamily="34" charset="0"/>
              </a:rPr>
              <a:t>Aktualizace </a:t>
            </a:r>
            <a:r>
              <a:rPr lang="cs-CZ" altLang="cs-CZ" sz="2800" dirty="0" err="1">
                <a:effectLst>
                  <a:outerShdw blurRad="38100" dist="38100" dir="2700000" algn="tl">
                    <a:srgbClr val="C0C0C0"/>
                  </a:outerShdw>
                </a:effectLst>
                <a:latin typeface="Arial Black" pitchFamily="34" charset="0"/>
              </a:rPr>
              <a:t>SVA</a:t>
            </a:r>
            <a:r>
              <a:rPr lang="cs-CZ" altLang="cs-CZ" sz="2800" dirty="0">
                <a:effectLst>
                  <a:outerShdw blurRad="38100" dist="38100" dir="2700000" algn="tl">
                    <a:srgbClr val="C0C0C0"/>
                  </a:outerShdw>
                </a:effectLst>
                <a:latin typeface="Arial Black" pitchFamily="34" charset="0"/>
              </a:rPr>
              <a:t> v oblasti inteligentní dopravní systémy</a:t>
            </a:r>
          </a:p>
        </p:txBody>
      </p:sp>
      <p:sp>
        <p:nvSpPr>
          <p:cNvPr id="5126" name="Text Box 8">
            <a:extLst>
              <a:ext uri="{FF2B5EF4-FFF2-40B4-BE49-F238E27FC236}">
                <a16:creationId xmlns:a16="http://schemas.microsoft.com/office/drawing/2014/main" id="{3E1A0F2D-16E8-425A-9B50-89FEE8A86F37}"/>
              </a:ext>
            </a:extLst>
          </p:cNvPr>
          <p:cNvSpPr txBox="1">
            <a:spLocks noChangeArrowheads="1"/>
          </p:cNvSpPr>
          <p:nvPr/>
        </p:nvSpPr>
        <p:spPr bwMode="auto">
          <a:xfrm>
            <a:off x="3275558" y="3100958"/>
            <a:ext cx="3455988"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cs-CZ" altLang="cs-CZ" sz="2000" b="1" dirty="0">
                <a:solidFill>
                  <a:srgbClr val="CC0000"/>
                </a:solidFill>
              </a:rPr>
              <a:t>Ing. Oto Sládek, Ph.D.</a:t>
            </a:r>
          </a:p>
        </p:txBody>
      </p:sp>
      <p:grpSp>
        <p:nvGrpSpPr>
          <p:cNvPr id="5127" name="Skupina 1">
            <a:extLst>
              <a:ext uri="{FF2B5EF4-FFF2-40B4-BE49-F238E27FC236}">
                <a16:creationId xmlns:a16="http://schemas.microsoft.com/office/drawing/2014/main" id="{43CDDFD8-9B21-4981-8125-B6C901D361FB}"/>
              </a:ext>
            </a:extLst>
          </p:cNvPr>
          <p:cNvGrpSpPr>
            <a:grpSpLocks/>
          </p:cNvGrpSpPr>
          <p:nvPr/>
        </p:nvGrpSpPr>
        <p:grpSpPr bwMode="auto">
          <a:xfrm>
            <a:off x="2699792" y="204788"/>
            <a:ext cx="5905500" cy="789960"/>
            <a:chOff x="2483751" y="190538"/>
            <a:chExt cx="6048308" cy="803749"/>
          </a:xfrm>
        </p:grpSpPr>
        <p:sp>
          <p:nvSpPr>
            <p:cNvPr id="7" name="Obdélník 6">
              <a:extLst>
                <a:ext uri="{FF2B5EF4-FFF2-40B4-BE49-F238E27FC236}">
                  <a16:creationId xmlns:a16="http://schemas.microsoft.com/office/drawing/2014/main" id="{AE5EE852-0FA5-4160-AD08-A76CB2681DDC}"/>
                </a:ext>
              </a:extLst>
            </p:cNvPr>
            <p:cNvSpPr/>
            <p:nvPr/>
          </p:nvSpPr>
          <p:spPr>
            <a:xfrm>
              <a:off x="3708045" y="190538"/>
              <a:ext cx="4824014" cy="5734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endParaRPr lang="cs-CZ"/>
            </a:p>
          </p:txBody>
        </p:sp>
        <p:pic>
          <p:nvPicPr>
            <p:cNvPr id="5129" name="Picture 2" descr="D:\Users\Janosikova\Desktop\logo-eu-op-pik.png">
              <a:extLst>
                <a:ext uri="{FF2B5EF4-FFF2-40B4-BE49-F238E27FC236}">
                  <a16:creationId xmlns:a16="http://schemas.microsoft.com/office/drawing/2014/main" id="{E9705B82-4143-415A-90B6-999BDC3502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51" y="190676"/>
              <a:ext cx="2876223" cy="803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3" descr="D:\Users\Janosikova\Desktop\logo-mpo.png">
              <a:extLst>
                <a:ext uri="{FF2B5EF4-FFF2-40B4-BE49-F238E27FC236}">
                  <a16:creationId xmlns:a16="http://schemas.microsoft.com/office/drawing/2014/main" id="{5E5AF9F2-B629-41FF-950F-64B01B3E92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3865" y="307313"/>
              <a:ext cx="1152445" cy="55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Vize budoucího stavu oblasti v roce 2030</a:t>
            </a:r>
          </a:p>
          <a:p>
            <a:pPr marL="0" indent="0">
              <a:buFontTx/>
              <a:buNone/>
              <a:defRPr/>
            </a:pPr>
            <a:endParaRPr lang="cs-CZ" altLang="cs-CZ" sz="1800" b="1" dirty="0">
              <a:solidFill>
                <a:srgbClr val="003399"/>
              </a:solidFill>
            </a:endParaRPr>
          </a:p>
          <a:p>
            <a:pPr>
              <a:lnSpc>
                <a:spcPct val="107000"/>
              </a:lnSpc>
              <a:spcAft>
                <a:spcPts val="600"/>
              </a:spcAft>
            </a:pPr>
            <a:r>
              <a:rPr lang="cs-CZ" sz="1800" dirty="0">
                <a:effectLst/>
                <a:ea typeface="Calibri" panose="020F0502020204030204" pitchFamily="34" charset="0"/>
              </a:rPr>
              <a:t>2. Omezené oblasti</a:t>
            </a:r>
          </a:p>
          <a:p>
            <a:pPr marL="719138">
              <a:lnSpc>
                <a:spcPct val="107000"/>
              </a:lnSpc>
              <a:spcAft>
                <a:spcPts val="800"/>
              </a:spcAft>
            </a:pPr>
            <a:r>
              <a:rPr lang="cs-CZ" sz="1600" dirty="0">
                <a:effectLst/>
                <a:ea typeface="Calibri" panose="020F0502020204030204" pitchFamily="34" charset="0"/>
              </a:rPr>
              <a:t>Vozidla schopná L4 s nastavením parametrů</a:t>
            </a:r>
          </a:p>
          <a:p>
            <a:pPr marL="719138">
              <a:lnSpc>
                <a:spcPct val="107000"/>
              </a:lnSpc>
              <a:spcAft>
                <a:spcPts val="600"/>
              </a:spcAft>
            </a:pPr>
            <a:r>
              <a:rPr lang="cs-CZ" sz="1600" dirty="0">
                <a:effectLst/>
                <a:ea typeface="Calibri" panose="020F0502020204030204" pitchFamily="34" charset="0"/>
              </a:rPr>
              <a:t>Reakce v reálném čase na připojené bezpečnostní funkce</a:t>
            </a:r>
          </a:p>
          <a:p>
            <a:pPr marL="719138">
              <a:lnSpc>
                <a:spcPct val="107000"/>
              </a:lnSpc>
              <a:spcAft>
                <a:spcPts val="600"/>
              </a:spcAft>
            </a:pPr>
            <a:r>
              <a:rPr lang="cs-CZ" sz="1600" dirty="0">
                <a:effectLst/>
                <a:ea typeface="Calibri" panose="020F0502020204030204" pitchFamily="34" charset="0"/>
              </a:rPr>
              <a:t>Řízení dopravy a sledování v reálném čase na místě.</a:t>
            </a:r>
          </a:p>
          <a:p>
            <a:pPr marL="719138">
              <a:lnSpc>
                <a:spcPct val="107000"/>
              </a:lnSpc>
              <a:spcAft>
                <a:spcPts val="600"/>
              </a:spcAft>
            </a:pPr>
            <a:r>
              <a:rPr lang="cs-CZ" sz="1600" dirty="0">
                <a:effectLst/>
                <a:ea typeface="Calibri" panose="020F0502020204030204" pitchFamily="34" charset="0"/>
              </a:rPr>
              <a:t>Možnost zajištění širokopásmového připojení s nízkou latencí v doméně</a:t>
            </a:r>
          </a:p>
          <a:p>
            <a:pPr marL="719138">
              <a:lnSpc>
                <a:spcPct val="107000"/>
              </a:lnSpc>
              <a:spcAft>
                <a:spcPts val="600"/>
              </a:spcAft>
            </a:pPr>
            <a:r>
              <a:rPr lang="cs-CZ" sz="1600" dirty="0">
                <a:effectLst/>
                <a:ea typeface="Calibri" panose="020F0502020204030204" pitchFamily="34" charset="0"/>
              </a:rPr>
              <a:t>Kontrola obvodové bezpečnosti pomocí např. bran, plotů a </a:t>
            </a:r>
            <a:r>
              <a:rPr lang="cs-CZ" sz="1600" dirty="0" err="1">
                <a:effectLst/>
                <a:ea typeface="Calibri" panose="020F0502020204030204" pitchFamily="34" charset="0"/>
              </a:rPr>
              <a:t>geoplotů</a:t>
            </a:r>
            <a:endParaRPr lang="cs-CZ" sz="1600" dirty="0">
              <a:effectLst/>
              <a:ea typeface="Calibri" panose="020F0502020204030204" pitchFamily="34" charset="0"/>
            </a:endParaRPr>
          </a:p>
          <a:p>
            <a:pPr marL="719138">
              <a:lnSpc>
                <a:spcPct val="107000"/>
              </a:lnSpc>
              <a:spcAft>
                <a:spcPts val="600"/>
              </a:spcAft>
            </a:pPr>
            <a:r>
              <a:rPr lang="cs-CZ" sz="1600" dirty="0">
                <a:effectLst/>
                <a:ea typeface="Calibri" panose="020F0502020204030204" pitchFamily="34" charset="0"/>
              </a:rPr>
              <a:t>Mechanismus pro zajištění přijatelného výkonu infrastruktury i v nedokonalých podmínkách (např. redundance)</a:t>
            </a:r>
          </a:p>
          <a:p>
            <a:pPr marL="719138">
              <a:lnSpc>
                <a:spcPct val="107000"/>
              </a:lnSpc>
              <a:spcAft>
                <a:spcPts val="600"/>
              </a:spcAft>
            </a:pPr>
            <a:r>
              <a:rPr lang="cs-CZ" sz="1600" dirty="0">
                <a:effectLst/>
                <a:ea typeface="Calibri" panose="020F0502020204030204" pitchFamily="34" charset="0"/>
              </a:rPr>
              <a:t>Funkční bezpečnost celého dopravního systému</a:t>
            </a:r>
          </a:p>
          <a:p>
            <a:pPr marL="719138">
              <a:lnSpc>
                <a:spcPct val="107000"/>
              </a:lnSpc>
              <a:spcAft>
                <a:spcPts val="600"/>
              </a:spcAft>
            </a:pPr>
            <a:r>
              <a:rPr lang="cs-CZ" sz="1600" dirty="0">
                <a:effectLst/>
                <a:ea typeface="Calibri" panose="020F0502020204030204" pitchFamily="34" charset="0"/>
              </a:rPr>
              <a:t>Efektivní řetězec nástrojů pro ověřování splňující požadavky certifikace</a:t>
            </a:r>
          </a:p>
          <a:p>
            <a:pPr>
              <a:defRPr/>
            </a:pPr>
            <a:endParaRPr lang="cs-CZ" altLang="cs-CZ" sz="1800" b="1" dirty="0">
              <a:solidFill>
                <a:srgbClr val="003399"/>
              </a:solidFill>
            </a:endParaRP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1003486"/>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a:defRPr/>
            </a:pPr>
            <a:r>
              <a:rPr lang="cs-CZ" altLang="cs-CZ" sz="1800" dirty="0"/>
              <a:t>Projekt Googlu a univerzit v oblasti autonomnosti vozidel</a:t>
            </a:r>
          </a:p>
          <a:p>
            <a:pPr marL="0" indent="0">
              <a:buNone/>
              <a:defRPr/>
            </a:pPr>
            <a:endParaRPr lang="cs-CZ" altLang="cs-CZ" sz="2000" dirty="0"/>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Obrázek 1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400000">
            <a:off x="1031220" y="2865324"/>
            <a:ext cx="2980690" cy="2235835"/>
          </a:xfrm>
          <a:prstGeom prst="rect">
            <a:avLst/>
          </a:prstGeom>
          <a:noFill/>
          <a:ln>
            <a:noFill/>
          </a:ln>
        </p:spPr>
      </p:pic>
      <p:pic>
        <p:nvPicPr>
          <p:cNvPr id="13" name="Obrázek 12"/>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4418136" y="2862784"/>
            <a:ext cx="2957195" cy="2217420"/>
          </a:xfrm>
          <a:prstGeom prst="rect">
            <a:avLst/>
          </a:prstGeom>
          <a:noFill/>
          <a:ln>
            <a:noFill/>
          </a:ln>
        </p:spPr>
      </p:pic>
    </p:spTree>
    <p:extLst>
      <p:ext uri="{BB962C8B-B14F-4D97-AF65-F5344CB8AC3E}">
        <p14:creationId xmlns:p14="http://schemas.microsoft.com/office/powerpoint/2010/main" val="3098746901"/>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Vize budoucího stavu oblasti v roce 2030</a:t>
            </a:r>
          </a:p>
          <a:p>
            <a:pPr>
              <a:lnSpc>
                <a:spcPct val="107000"/>
              </a:lnSpc>
              <a:spcAft>
                <a:spcPts val="600"/>
              </a:spcAft>
            </a:pPr>
            <a:r>
              <a:rPr lang="cs-CZ" sz="1800" dirty="0">
                <a:effectLst/>
                <a:ea typeface="Calibri" panose="020F0502020204030204" pitchFamily="34" charset="0"/>
              </a:rPr>
              <a:t>3. Městská smíšená doprava</a:t>
            </a:r>
          </a:p>
          <a:p>
            <a:pPr marL="719138" lvl="0">
              <a:lnSpc>
                <a:spcPct val="107000"/>
              </a:lnSpc>
              <a:spcAft>
                <a:spcPts val="800"/>
              </a:spcAft>
              <a:buFont typeface="Calibri" panose="020F0502020204030204" pitchFamily="34" charset="0"/>
              <a:buChar char="•"/>
            </a:pPr>
            <a:endParaRPr lang="cs-CZ" sz="1400" dirty="0">
              <a:effectLst/>
              <a:ea typeface="Calibri" panose="020F0502020204030204" pitchFamily="34" charset="0"/>
            </a:endParaRPr>
          </a:p>
          <a:p>
            <a:pPr marL="719138" lvl="0" algn="just">
              <a:lnSpc>
                <a:spcPct val="107000"/>
              </a:lnSpc>
              <a:spcAft>
                <a:spcPts val="800"/>
              </a:spcAft>
              <a:buFont typeface="Calibri" panose="020F0502020204030204" pitchFamily="34" charset="0"/>
              <a:buChar char="•"/>
            </a:pPr>
            <a:r>
              <a:rPr lang="cs-CZ" sz="1400" dirty="0">
                <a:effectLst/>
                <a:ea typeface="Calibri" panose="020F0502020204030204" pitchFamily="34" charset="0"/>
              </a:rPr>
              <a:t>Schopnost snímacích a percepčních technologií vypořádat se se stále složitějšími dopravními situacemi bude nezbytná pro použití v aplikacích městského smíšeného provozu.</a:t>
            </a:r>
          </a:p>
          <a:p>
            <a:pPr marL="719138" lvl="0" algn="just">
              <a:lnSpc>
                <a:spcPct val="107000"/>
              </a:lnSpc>
              <a:spcAft>
                <a:spcPts val="600"/>
              </a:spcAft>
              <a:buFont typeface="Calibri" panose="020F0502020204030204" pitchFamily="34" charset="0"/>
              <a:buChar char="•"/>
            </a:pPr>
            <a:r>
              <a:rPr lang="cs-CZ" sz="1400" dirty="0">
                <a:effectLst/>
                <a:ea typeface="Calibri" panose="020F0502020204030204" pitchFamily="34" charset="0"/>
              </a:rPr>
              <a:t>Snímání prostředí musí být doplněno také pomocí digitálních mapových informací ověřených senzory.</a:t>
            </a:r>
          </a:p>
          <a:p>
            <a:pPr marL="719138" lvl="0" algn="just">
              <a:lnSpc>
                <a:spcPct val="107000"/>
              </a:lnSpc>
              <a:spcAft>
                <a:spcPts val="600"/>
              </a:spcAft>
              <a:buFont typeface="Calibri" panose="020F0502020204030204" pitchFamily="34" charset="0"/>
              <a:buChar char="•"/>
            </a:pPr>
            <a:r>
              <a:rPr lang="cs-CZ" sz="1400" dirty="0">
                <a:effectLst/>
                <a:ea typeface="Calibri" panose="020F0502020204030204" pitchFamily="34" charset="0"/>
              </a:rPr>
              <a:t>V2X pro správu vozového parku / řídicí centrum vozidel</a:t>
            </a:r>
          </a:p>
          <a:p>
            <a:pPr marL="719138" lvl="0" algn="just">
              <a:lnSpc>
                <a:spcPct val="107000"/>
              </a:lnSpc>
              <a:spcAft>
                <a:spcPts val="600"/>
              </a:spcAft>
              <a:buFont typeface="Calibri" panose="020F0502020204030204" pitchFamily="34" charset="0"/>
              <a:buChar char="•"/>
            </a:pPr>
            <a:r>
              <a:rPr lang="cs-CZ" sz="1400" dirty="0">
                <a:effectLst/>
                <a:ea typeface="Calibri" panose="020F0502020204030204" pitchFamily="34" charset="0"/>
              </a:rPr>
              <a:t>Dostupnost aktuálních HD map městské silniční sítě</a:t>
            </a:r>
          </a:p>
          <a:p>
            <a:pPr marL="719138" lvl="0" algn="just">
              <a:lnSpc>
                <a:spcPct val="107000"/>
              </a:lnSpc>
              <a:spcAft>
                <a:spcPts val="600"/>
              </a:spcAft>
              <a:buFont typeface="Calibri" panose="020F0502020204030204" pitchFamily="34" charset="0"/>
              <a:buChar char="•"/>
            </a:pPr>
            <a:r>
              <a:rPr lang="cs-CZ" sz="1400" dirty="0">
                <a:effectLst/>
                <a:ea typeface="Calibri" panose="020F0502020204030204" pitchFamily="34" charset="0"/>
              </a:rPr>
              <a:t>PDI konektivita, včetně dopravních informací v reálném čase</a:t>
            </a:r>
          </a:p>
          <a:p>
            <a:pPr marL="719138" lvl="0" algn="just">
              <a:lnSpc>
                <a:spcPct val="107000"/>
              </a:lnSpc>
              <a:spcAft>
                <a:spcPts val="600"/>
              </a:spcAft>
              <a:buFont typeface="Calibri" panose="020F0502020204030204" pitchFamily="34" charset="0"/>
              <a:buChar char="•"/>
            </a:pPr>
            <a:r>
              <a:rPr lang="cs-CZ" sz="1400" dirty="0">
                <a:effectLst/>
                <a:ea typeface="Calibri" panose="020F0502020204030204" pitchFamily="34" charset="0"/>
              </a:rPr>
              <a:t>Poskytování další podpory infrastruktury (správa vozového parku, centrum řízení vozidel)</a:t>
            </a:r>
          </a:p>
          <a:p>
            <a:pPr marL="719138" lvl="0" algn="just">
              <a:lnSpc>
                <a:spcPct val="107000"/>
              </a:lnSpc>
              <a:spcAft>
                <a:spcPts val="600"/>
              </a:spcAft>
              <a:buFont typeface="Calibri" panose="020F0502020204030204" pitchFamily="34" charset="0"/>
              <a:buChar char="•"/>
            </a:pPr>
            <a:r>
              <a:rPr lang="cs-CZ" sz="1400" dirty="0">
                <a:effectLst/>
                <a:ea typeface="Calibri" panose="020F0502020204030204" pitchFamily="34" charset="0"/>
              </a:rPr>
              <a:t>Efektivní řetězec nástrojů pro ověřování splňující požadavky certifikace</a:t>
            </a:r>
          </a:p>
          <a:p>
            <a:pPr marL="719138" lvl="0" algn="just">
              <a:lnSpc>
                <a:spcPct val="107000"/>
              </a:lnSpc>
              <a:spcAft>
                <a:spcPts val="600"/>
              </a:spcAft>
              <a:buFont typeface="Calibri" panose="020F0502020204030204" pitchFamily="34" charset="0"/>
              <a:buChar char="•"/>
            </a:pPr>
            <a:r>
              <a:rPr lang="cs-CZ" sz="1400" dirty="0">
                <a:effectLst/>
                <a:ea typeface="Calibri" panose="020F0502020204030204" pitchFamily="34" charset="0"/>
              </a:rPr>
              <a:t>Integrace scénářů kritických pro bezpečnost specifických pro městskou dopravu do databáze scénářů</a:t>
            </a:r>
          </a:p>
          <a:p>
            <a:pPr>
              <a:defRPr/>
            </a:pPr>
            <a:endParaRPr lang="cs-CZ" altLang="cs-CZ" sz="1800" b="1" dirty="0">
              <a:solidFill>
                <a:srgbClr val="003399"/>
              </a:solidFill>
            </a:endParaRP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2253385"/>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a:defRPr/>
            </a:pPr>
            <a:r>
              <a:rPr lang="cs-CZ" altLang="cs-CZ" sz="1800" dirty="0" err="1"/>
              <a:t>robotaxi</a:t>
            </a:r>
            <a:r>
              <a:rPr lang="cs-CZ" altLang="cs-CZ" sz="1800" dirty="0"/>
              <a:t> a systém pro zásobování ve městech</a:t>
            </a:r>
          </a:p>
          <a:p>
            <a:pPr marL="0" indent="0">
              <a:buNone/>
              <a:defRPr/>
            </a:pPr>
            <a:endParaRPr lang="cs-CZ" altLang="cs-CZ" sz="2000" dirty="0"/>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Obrázek 8"/>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400000">
            <a:off x="494080" y="2610376"/>
            <a:ext cx="3822700" cy="2867660"/>
          </a:xfrm>
          <a:prstGeom prst="rect">
            <a:avLst/>
          </a:prstGeom>
          <a:noFill/>
          <a:ln>
            <a:noFill/>
          </a:ln>
        </p:spPr>
      </p:pic>
      <p:pic>
        <p:nvPicPr>
          <p:cNvPr id="10" name="Obrázek 9"/>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56176" y="3068960"/>
            <a:ext cx="2413000" cy="180975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400000">
            <a:off x="3690501" y="3662427"/>
            <a:ext cx="2442845" cy="1831975"/>
          </a:xfrm>
          <a:prstGeom prst="rect">
            <a:avLst/>
          </a:prstGeom>
          <a:noFill/>
          <a:ln>
            <a:noFill/>
          </a:ln>
        </p:spPr>
      </p:pic>
    </p:spTree>
    <p:extLst>
      <p:ext uri="{BB962C8B-B14F-4D97-AF65-F5344CB8AC3E}">
        <p14:creationId xmlns:p14="http://schemas.microsoft.com/office/powerpoint/2010/main" val="304601193"/>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Vize budoucího stavu oblasti v roce 2030</a:t>
            </a:r>
          </a:p>
          <a:p>
            <a:pPr>
              <a:lnSpc>
                <a:spcPct val="107000"/>
              </a:lnSpc>
              <a:spcAft>
                <a:spcPts val="600"/>
              </a:spcAft>
            </a:pPr>
            <a:r>
              <a:rPr lang="cs-CZ" sz="1800" dirty="0">
                <a:effectLst/>
                <a:ea typeface="Calibri" panose="020F0502020204030204" pitchFamily="34" charset="0"/>
              </a:rPr>
              <a:t>4. Venkovské oblasti</a:t>
            </a:r>
          </a:p>
          <a:p>
            <a:pPr>
              <a:defRPr/>
            </a:pPr>
            <a:endParaRPr lang="cs-CZ" altLang="cs-CZ" sz="1200" b="1" dirty="0"/>
          </a:p>
          <a:p>
            <a:pPr marL="719138" lvl="0" algn="just">
              <a:lnSpc>
                <a:spcPct val="107000"/>
              </a:lnSpc>
              <a:spcAft>
                <a:spcPts val="800"/>
              </a:spcAft>
              <a:buFont typeface="Calibri" panose="020F0502020204030204" pitchFamily="34" charset="0"/>
              <a:buChar char="•"/>
            </a:pPr>
            <a:r>
              <a:rPr lang="cs-CZ" sz="1200" dirty="0">
                <a:effectLst/>
                <a:ea typeface="Calibri" panose="020F0502020204030204" pitchFamily="34" charset="0"/>
              </a:rPr>
              <a:t>Neustálé zlepšování vnímání prostředí</a:t>
            </a:r>
          </a:p>
          <a:p>
            <a:pPr marL="719138" lvl="0" algn="just">
              <a:lnSpc>
                <a:spcPct val="107000"/>
              </a:lnSpc>
              <a:spcAft>
                <a:spcPts val="600"/>
              </a:spcAft>
              <a:buFont typeface="Calibri" panose="020F0502020204030204" pitchFamily="34" charset="0"/>
              <a:buChar char="•"/>
            </a:pPr>
            <a:r>
              <a:rPr lang="cs-CZ" sz="1200" dirty="0">
                <a:effectLst/>
                <a:ea typeface="Calibri" panose="020F0502020204030204" pitchFamily="34" charset="0"/>
              </a:rPr>
              <a:t>Snížení nákladů na zvýšené výrazné zavádění nižších úrovní automatizace</a:t>
            </a:r>
          </a:p>
          <a:p>
            <a:pPr marL="719138" lvl="0" algn="just">
              <a:lnSpc>
                <a:spcPct val="107000"/>
              </a:lnSpc>
              <a:spcAft>
                <a:spcPts val="600"/>
              </a:spcAft>
              <a:buFont typeface="Calibri" panose="020F0502020204030204" pitchFamily="34" charset="0"/>
              <a:buChar char="•"/>
            </a:pPr>
            <a:r>
              <a:rPr lang="cs-CZ" sz="1200" dirty="0">
                <a:effectLst/>
                <a:ea typeface="Calibri" panose="020F0502020204030204" pitchFamily="34" charset="0"/>
              </a:rPr>
              <a:t>Dostupnost aktuálních HD map venkovské silniční sítě (podpora i pro nižší úrovně automatizace digitálními mapami s průběžně obnovovaným obsahem)</a:t>
            </a:r>
          </a:p>
          <a:p>
            <a:pPr marL="719138" lvl="0" algn="just">
              <a:lnSpc>
                <a:spcPct val="107000"/>
              </a:lnSpc>
              <a:spcAft>
                <a:spcPts val="600"/>
              </a:spcAft>
              <a:buFont typeface="Calibri" panose="020F0502020204030204" pitchFamily="34" charset="0"/>
              <a:buChar char="•"/>
            </a:pPr>
            <a:r>
              <a:rPr lang="cs-CZ" sz="1200" dirty="0">
                <a:effectLst/>
                <a:ea typeface="Calibri" panose="020F0502020204030204" pitchFamily="34" charset="0"/>
              </a:rPr>
              <a:t>Dopravní informace v reálném čase a přesné informace o místních povětrnostních podmínkách ve venkovských oblastech (zejména při výjimečných povětrnostních podmínkách, které jsou součástí dopravních informací souvisejících s bezpečností podle nařízení v přenesené pravomoci 886/2013)</a:t>
            </a:r>
          </a:p>
          <a:p>
            <a:pPr marL="719138" lvl="0" algn="just">
              <a:lnSpc>
                <a:spcPct val="107000"/>
              </a:lnSpc>
              <a:spcAft>
                <a:spcPts val="600"/>
              </a:spcAft>
              <a:buFont typeface="Calibri" panose="020F0502020204030204" pitchFamily="34" charset="0"/>
              <a:buChar char="•"/>
            </a:pPr>
            <a:r>
              <a:rPr lang="cs-CZ" sz="1200" dirty="0">
                <a:effectLst/>
                <a:ea typeface="Calibri" panose="020F0502020204030204" pitchFamily="34" charset="0"/>
              </a:rPr>
              <a:t>Spolehlivé připojení ve venkovských oblastech</a:t>
            </a:r>
          </a:p>
          <a:p>
            <a:pPr marL="719138" lvl="0" algn="just">
              <a:lnSpc>
                <a:spcPct val="107000"/>
              </a:lnSpc>
              <a:spcAft>
                <a:spcPts val="600"/>
              </a:spcAft>
              <a:buFont typeface="Calibri" panose="020F0502020204030204" pitchFamily="34" charset="0"/>
              <a:buChar char="•"/>
            </a:pPr>
            <a:r>
              <a:rPr lang="cs-CZ" sz="1200" dirty="0">
                <a:effectLst/>
                <a:ea typeface="Calibri" panose="020F0502020204030204" pitchFamily="34" charset="0"/>
              </a:rPr>
              <a:t>Poskytování nestacionární podpory infrastruktury (např. drony, poskytování informací o krátkodobých pracích na silnici)</a:t>
            </a:r>
          </a:p>
          <a:p>
            <a:pPr marL="719138" lvl="0" algn="just">
              <a:lnSpc>
                <a:spcPct val="107000"/>
              </a:lnSpc>
              <a:spcAft>
                <a:spcPts val="600"/>
              </a:spcAft>
              <a:buFont typeface="Calibri" panose="020F0502020204030204" pitchFamily="34" charset="0"/>
              <a:buChar char="•"/>
            </a:pPr>
            <a:r>
              <a:rPr lang="cs-CZ" sz="1200" dirty="0">
                <a:effectLst/>
                <a:ea typeface="Calibri" panose="020F0502020204030204" pitchFamily="34" charset="0"/>
              </a:rPr>
              <a:t>Větší využívání metod virtuálního ověřování pro snížení nákladů, v souladu s požadavky certifikace, také pro nižší úrovně automatizace</a:t>
            </a:r>
          </a:p>
          <a:p>
            <a:pPr marL="719138" lvl="0" algn="just">
              <a:lnSpc>
                <a:spcPct val="107000"/>
              </a:lnSpc>
              <a:spcAft>
                <a:spcPts val="600"/>
              </a:spcAft>
              <a:buFont typeface="Calibri" panose="020F0502020204030204" pitchFamily="34" charset="0"/>
              <a:buChar char="•"/>
            </a:pPr>
            <a:r>
              <a:rPr lang="cs-CZ" sz="1200" dirty="0">
                <a:effectLst/>
                <a:ea typeface="Calibri" panose="020F0502020204030204" pitchFamily="34" charset="0"/>
              </a:rPr>
              <a:t>Zahrnutí interakce člověk-stroj do ověřovacích postupů (uvědomění si režimu)</a:t>
            </a:r>
          </a:p>
          <a:p>
            <a:pPr marL="719138"/>
            <a:r>
              <a:rPr lang="cs-CZ" sz="1200" dirty="0">
                <a:effectLst/>
                <a:ea typeface="Calibri" panose="020F0502020204030204" pitchFamily="34" charset="0"/>
              </a:rPr>
              <a:t>Integrace scénářů kritických pro bezpečnost specifických pro venkovské silnice do databáze scénářů pro vyšší úrovně automatizace (včetně různých světelných podmínek/podmínek vozovky + okrajových případů)</a:t>
            </a:r>
            <a:endParaRPr lang="cs-CZ" altLang="cs-CZ" sz="1200" b="1" dirty="0"/>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2735822"/>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Vývoj 2010-2020-2030 pro inteligentní dopravní systémy</a:t>
            </a:r>
          </a:p>
          <a:p>
            <a:pPr marL="0" indent="0">
              <a:buNone/>
              <a:defRPr/>
            </a:pPr>
            <a:endParaRPr lang="cs-CZ" altLang="cs-CZ" sz="2000" dirty="0"/>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Obrázek 3"/>
          <p:cNvPicPr>
            <a:picLocks noChangeAspect="1"/>
          </p:cNvPicPr>
          <p:nvPr/>
        </p:nvPicPr>
        <p:blipFill>
          <a:blip r:embed="rId6"/>
          <a:stretch>
            <a:fillRect/>
          </a:stretch>
        </p:blipFill>
        <p:spPr>
          <a:xfrm>
            <a:off x="791580" y="1700808"/>
            <a:ext cx="7560840" cy="4350391"/>
          </a:xfrm>
          <a:prstGeom prst="rect">
            <a:avLst/>
          </a:prstGeom>
        </p:spPr>
      </p:pic>
    </p:spTree>
    <p:extLst>
      <p:ext uri="{BB962C8B-B14F-4D97-AF65-F5344CB8AC3E}">
        <p14:creationId xmlns:p14="http://schemas.microsoft.com/office/powerpoint/2010/main" val="156397076"/>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Návrh strategie zavádění pokročilých technologií </a:t>
            </a:r>
          </a:p>
          <a:p>
            <a:pPr marL="0" indent="0">
              <a:buFontTx/>
              <a:buNone/>
              <a:defRPr/>
            </a:pPr>
            <a:endParaRPr lang="cs-CZ" altLang="cs-CZ" sz="1800" b="1" dirty="0">
              <a:solidFill>
                <a:srgbClr val="003399"/>
              </a:solidFill>
            </a:endParaRPr>
          </a:p>
          <a:p>
            <a:pPr>
              <a:defRPr/>
            </a:pPr>
            <a:r>
              <a:rPr lang="cs-CZ" altLang="cs-CZ" sz="1800" dirty="0"/>
              <a:t>Vize</a:t>
            </a:r>
            <a:endParaRPr lang="cs-CZ" altLang="cs-CZ" sz="1400" dirty="0"/>
          </a:p>
          <a:p>
            <a:pPr marL="0" indent="0" algn="just">
              <a:buNone/>
              <a:defRPr/>
            </a:pPr>
            <a:endParaRPr lang="cs-CZ" sz="1800" dirty="0">
              <a:solidFill>
                <a:srgbClr val="00B050"/>
              </a:solidFill>
              <a:effectLst/>
              <a:latin typeface="Times New Roman" panose="02020603050405020304" pitchFamily="18" charset="0"/>
              <a:ea typeface="Calibri" panose="020F0502020204030204" pitchFamily="34" charset="0"/>
            </a:endParaRPr>
          </a:p>
          <a:p>
            <a:pPr marL="719138" algn="just">
              <a:defRPr/>
            </a:pPr>
            <a:r>
              <a:rPr lang="cs-CZ" sz="1800" dirty="0">
                <a:effectLst/>
                <a:ea typeface="Calibri" panose="020F0502020204030204" pitchFamily="34" charset="0"/>
              </a:rPr>
              <a:t>Dopravní systém orientovaný na člověka a životní prostředí vybudovaný pomocí vyspělých informačních technologií.</a:t>
            </a:r>
          </a:p>
          <a:p>
            <a:pPr algn="just">
              <a:defRPr/>
            </a:pPr>
            <a:endParaRPr lang="cs-CZ" altLang="cs-CZ" sz="1600" dirty="0"/>
          </a:p>
          <a:p>
            <a:pPr algn="just">
              <a:defRPr/>
            </a:pPr>
            <a:endParaRPr lang="cs-CZ" altLang="cs-CZ" sz="1600" dirty="0"/>
          </a:p>
          <a:p>
            <a:pPr algn="just">
              <a:defRPr/>
            </a:pPr>
            <a:r>
              <a:rPr lang="cs-CZ" altLang="cs-CZ" sz="1800" dirty="0"/>
              <a:t>Poslání</a:t>
            </a:r>
          </a:p>
          <a:p>
            <a:pPr lvl="1" algn="just">
              <a:defRPr/>
            </a:pPr>
            <a:endParaRPr lang="cs-CZ" altLang="cs-CZ" sz="1400" dirty="0"/>
          </a:p>
          <a:p>
            <a:pPr marL="719138" algn="just">
              <a:defRPr/>
            </a:pPr>
            <a:r>
              <a:rPr lang="cs-CZ" sz="1800" dirty="0">
                <a:effectLst/>
                <a:ea typeface="Calibri" panose="020F0502020204030204" pitchFamily="34" charset="0"/>
              </a:rPr>
              <a:t>Vytvořit udržitelnou, produktivní, bezpečnou, účinnou, inovativní, dynamickou, k životnímu prostředí šetrnou inteligentní dopravní síť, která vytváří přidanou hodnotu a je integrovaná se všemi druhy dopravy s využitím nejnovějších technologií a také s využitím národních zdrojů.</a:t>
            </a:r>
          </a:p>
          <a:p>
            <a:pPr>
              <a:defRPr/>
            </a:pPr>
            <a:endParaRPr lang="cs-CZ" altLang="cs-CZ" sz="1800" b="1" dirty="0">
              <a:solidFill>
                <a:srgbClr val="003399"/>
              </a:solidFill>
            </a:endParaRP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4500386"/>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Návrh strategie zavádění pokročilých technologií </a:t>
            </a:r>
          </a:p>
          <a:p>
            <a:pPr>
              <a:defRPr/>
            </a:pPr>
            <a:r>
              <a:rPr lang="cs-CZ" altLang="cs-CZ" sz="1800" dirty="0"/>
              <a:t>Strategické cíle</a:t>
            </a:r>
          </a:p>
          <a:p>
            <a:pPr>
              <a:defRPr/>
            </a:pPr>
            <a:endParaRPr lang="cs-CZ" altLang="cs-CZ" sz="1600" dirty="0"/>
          </a:p>
          <a:p>
            <a:pPr marL="0" indent="0">
              <a:buFontTx/>
              <a:buNone/>
              <a:defRPr/>
            </a:pPr>
            <a:endParaRPr lang="cs-CZ" altLang="cs-CZ" sz="1600" b="1" dirty="0"/>
          </a:p>
          <a:p>
            <a:pPr marL="661988" indent="-285750">
              <a:spcAft>
                <a:spcPts val="600"/>
              </a:spcAft>
            </a:pPr>
            <a:r>
              <a:rPr lang="cs-CZ" sz="1800" dirty="0">
                <a:effectLst/>
                <a:ea typeface="Calibri" panose="020F0502020204030204" pitchFamily="34" charset="0"/>
              </a:rPr>
              <a:t>Strategický cíl-1: Rozvoj infrastruktury ITS </a:t>
            </a:r>
          </a:p>
          <a:p>
            <a:pPr marL="661988" indent="-285750">
              <a:spcAft>
                <a:spcPts val="600"/>
              </a:spcAft>
            </a:pPr>
            <a:r>
              <a:rPr lang="cs-CZ" sz="1800" dirty="0">
                <a:effectLst/>
                <a:ea typeface="Calibri" panose="020F0502020204030204" pitchFamily="34" charset="0"/>
              </a:rPr>
              <a:t>Strategický cíl-2: Zajištění udržitelné chytré mobility </a:t>
            </a:r>
          </a:p>
          <a:p>
            <a:pPr marL="661988" indent="-285750">
              <a:spcAft>
                <a:spcPts val="600"/>
              </a:spcAft>
            </a:pPr>
            <a:r>
              <a:rPr lang="cs-CZ" sz="1800" dirty="0">
                <a:effectLst/>
                <a:ea typeface="Calibri" panose="020F0502020204030204" pitchFamily="34" charset="0"/>
              </a:rPr>
              <a:t>Strategický cíl-3: Zajištění bezpečnosti silničního provozu a řízení </a:t>
            </a:r>
          </a:p>
          <a:p>
            <a:pPr marL="661988" indent="-285750">
              <a:spcAft>
                <a:spcPts val="600"/>
              </a:spcAft>
            </a:pPr>
            <a:r>
              <a:rPr lang="cs-CZ" sz="1800" dirty="0">
                <a:effectLst/>
                <a:ea typeface="Calibri" panose="020F0502020204030204" pitchFamily="34" charset="0"/>
              </a:rPr>
              <a:t>Strategický cíl-4: Vytvoření prostředí pro život a uvědomělé společnosti </a:t>
            </a:r>
          </a:p>
          <a:p>
            <a:pPr marL="661988" indent="-285750">
              <a:spcAft>
                <a:spcPts val="600"/>
              </a:spcAft>
            </a:pPr>
            <a:r>
              <a:rPr lang="cs-CZ" sz="1800" dirty="0">
                <a:effectLst/>
                <a:ea typeface="Calibri" panose="020F0502020204030204" pitchFamily="34" charset="0"/>
              </a:rPr>
              <a:t>Strategický cíl-5 : Zajištění sdílení dat a zabezpečení</a:t>
            </a:r>
          </a:p>
          <a:p>
            <a:pPr marL="661988" indent="-285750">
              <a:spcAft>
                <a:spcPts val="600"/>
              </a:spcAft>
            </a:pPr>
            <a:r>
              <a:rPr lang="cs-CZ" sz="1800" dirty="0">
                <a:effectLst/>
                <a:ea typeface="Calibri" panose="020F0502020204030204" pitchFamily="34" charset="0"/>
              </a:rPr>
              <a:t>Strategický cíl-6 : Podpora V&amp;V v oblasti Inteligentních dopravních systémů</a:t>
            </a:r>
          </a:p>
          <a:p>
            <a:pPr>
              <a:defRPr/>
            </a:pPr>
            <a:endParaRPr lang="cs-CZ" altLang="cs-CZ" sz="1800" b="1" dirty="0">
              <a:solidFill>
                <a:srgbClr val="003399"/>
              </a:solidFill>
            </a:endParaRP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2573340"/>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Návrh strategie zavádění pokročilých technologií </a:t>
            </a:r>
          </a:p>
          <a:p>
            <a:pPr marL="0" indent="0">
              <a:buFontTx/>
              <a:buNone/>
              <a:defRPr/>
            </a:pPr>
            <a:endParaRPr lang="cs-CZ" altLang="cs-CZ" sz="1800" b="1" dirty="0">
              <a:solidFill>
                <a:srgbClr val="003399"/>
              </a:solidFill>
            </a:endParaRPr>
          </a:p>
          <a:p>
            <a:pPr>
              <a:defRPr/>
            </a:pPr>
            <a:r>
              <a:rPr lang="cs-CZ" altLang="cs-CZ" sz="1800" dirty="0"/>
              <a:t>Dlouhodobé cíle</a:t>
            </a:r>
          </a:p>
          <a:p>
            <a:pPr>
              <a:defRPr/>
            </a:pPr>
            <a:endParaRPr lang="cs-CZ" altLang="cs-CZ" sz="1800" dirty="0"/>
          </a:p>
          <a:p>
            <a:pPr marL="719138" lvl="0">
              <a:spcAft>
                <a:spcPts val="600"/>
              </a:spcAft>
              <a:buFont typeface="Calibri" panose="020F0502020204030204" pitchFamily="34" charset="0"/>
              <a:buChar char="•"/>
            </a:pPr>
            <a:r>
              <a:rPr lang="cs-CZ" sz="1200" dirty="0">
                <a:effectLst/>
                <a:ea typeface="Calibri" panose="020F0502020204030204" pitchFamily="34" charset="0"/>
              </a:rPr>
              <a:t>Zajistit integraci všech druhů dopravy na základě rozvinuté architektury ITS a stanovených standardů. </a:t>
            </a:r>
          </a:p>
          <a:p>
            <a:pPr marL="719138" lvl="0" algn="just">
              <a:spcAft>
                <a:spcPts val="600"/>
              </a:spcAft>
              <a:buFont typeface="Calibri" panose="020F0502020204030204" pitchFamily="34" charset="0"/>
              <a:buChar char="•"/>
            </a:pPr>
            <a:r>
              <a:rPr lang="cs-CZ" sz="1200" dirty="0">
                <a:effectLst/>
                <a:ea typeface="Calibri" panose="020F0502020204030204" pitchFamily="34" charset="0"/>
              </a:rPr>
              <a:t>Zlepšit stávající infrastrukturu ITS a integrovat ji s nasazenými infrastrukturami C-ITS a rozšířit je po celé zemi. </a:t>
            </a:r>
          </a:p>
          <a:p>
            <a:pPr marL="719138" lvl="0" algn="just">
              <a:spcAft>
                <a:spcPts val="600"/>
              </a:spcAft>
              <a:buFont typeface="Calibri" panose="020F0502020204030204" pitchFamily="34" charset="0"/>
              <a:buChar char="•"/>
            </a:pPr>
            <a:r>
              <a:rPr lang="cs-CZ" sz="1200" dirty="0">
                <a:effectLst/>
                <a:ea typeface="Calibri" panose="020F0502020204030204" pitchFamily="34" charset="0"/>
              </a:rPr>
              <a:t>Rozšířit používání informačních a komunikačních systémů ve vozidlech a provádět studie o propojování s infrastrukturou. </a:t>
            </a:r>
          </a:p>
          <a:p>
            <a:pPr marL="719138" lvl="0" algn="just">
              <a:spcAft>
                <a:spcPts val="600"/>
              </a:spcAft>
              <a:buFont typeface="Calibri" panose="020F0502020204030204" pitchFamily="34" charset="0"/>
              <a:buChar char="•"/>
            </a:pPr>
            <a:r>
              <a:rPr lang="cs-CZ" sz="1200" dirty="0">
                <a:effectLst/>
                <a:ea typeface="Calibri" panose="020F0502020204030204" pitchFamily="34" charset="0"/>
              </a:rPr>
              <a:t>Provést přípravné studie k tomu, aby byla stávající infrastruktura vhodná pro autonomní řízení, podpořit plně autonomní vozidla a rozšířit jejich využití ve všech druzích dopravy. </a:t>
            </a:r>
          </a:p>
          <a:p>
            <a:pPr marL="719138" lvl="0" algn="just">
              <a:spcAft>
                <a:spcPts val="600"/>
              </a:spcAft>
              <a:buFont typeface="Calibri" panose="020F0502020204030204" pitchFamily="34" charset="0"/>
              <a:buChar char="•"/>
            </a:pPr>
            <a:r>
              <a:rPr lang="cs-CZ" sz="1200" dirty="0">
                <a:effectLst/>
                <a:ea typeface="Calibri" panose="020F0502020204030204" pitchFamily="34" charset="0"/>
              </a:rPr>
              <a:t>Provést legislativní studie o sdílení vozidel, </a:t>
            </a:r>
            <a:r>
              <a:rPr lang="cs-CZ" sz="1200" dirty="0" err="1">
                <a:effectLst/>
                <a:ea typeface="Calibri" panose="020F0502020204030204" pitchFamily="34" charset="0"/>
              </a:rPr>
              <a:t>mikromobilitě</a:t>
            </a:r>
            <a:r>
              <a:rPr lang="cs-CZ" sz="1200" dirty="0">
                <a:effectLst/>
                <a:ea typeface="Calibri" panose="020F0502020204030204" pitchFamily="34" charset="0"/>
              </a:rPr>
              <a:t> a podobných alternativních nových dopravních aplikacích. </a:t>
            </a:r>
          </a:p>
          <a:p>
            <a:pPr marL="719138" lvl="0" algn="just">
              <a:spcAft>
                <a:spcPts val="600"/>
              </a:spcAft>
              <a:buFont typeface="Calibri" panose="020F0502020204030204" pitchFamily="34" charset="0"/>
              <a:buChar char="•"/>
            </a:pPr>
            <a:r>
              <a:rPr lang="cs-CZ" sz="1200" dirty="0">
                <a:effectLst/>
                <a:ea typeface="Calibri" panose="020F0502020204030204" pitchFamily="34" charset="0"/>
              </a:rPr>
              <a:t>Rozšířit používání technologií Blockchain. </a:t>
            </a:r>
          </a:p>
          <a:p>
            <a:pPr marL="719138" lvl="0" algn="just">
              <a:spcAft>
                <a:spcPts val="600"/>
              </a:spcAft>
              <a:buFont typeface="Calibri" panose="020F0502020204030204" pitchFamily="34" charset="0"/>
              <a:buChar char="•"/>
            </a:pPr>
            <a:r>
              <a:rPr lang="cs-CZ" sz="1200" dirty="0">
                <a:effectLst/>
                <a:ea typeface="Calibri" panose="020F0502020204030204" pitchFamily="34" charset="0"/>
              </a:rPr>
              <a:t>Vytvořit síť </a:t>
            </a:r>
            <a:r>
              <a:rPr lang="cs-CZ" sz="1200" dirty="0" err="1">
                <a:effectLst/>
                <a:ea typeface="Calibri" panose="020F0502020204030204" pitchFamily="34" charset="0"/>
              </a:rPr>
              <a:t>IoT</a:t>
            </a:r>
            <a:r>
              <a:rPr lang="cs-CZ" sz="1200" dirty="0">
                <a:effectLst/>
                <a:ea typeface="Calibri" panose="020F0502020204030204" pitchFamily="34" charset="0"/>
              </a:rPr>
              <a:t> zahrnující komponenty ITS pro ukládání dat shromážděných z těchto komponent v prostředí velkých dat a jejich převod na analyzovatelná data a optimalizaci dopravní infrastruktury pomocí inovativních technologií v oblasti umělé inteligence, hlubokého učení, komunikace a podobných oblastech. </a:t>
            </a:r>
          </a:p>
          <a:p>
            <a:pPr>
              <a:defRPr/>
            </a:pPr>
            <a:endParaRPr lang="cs-CZ" altLang="cs-CZ" sz="1800" b="1" dirty="0">
              <a:solidFill>
                <a:srgbClr val="003399"/>
              </a:solidFill>
            </a:endParaRP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7965911"/>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Návrh strategie zavádění pokročilých technologií </a:t>
            </a:r>
          </a:p>
          <a:p>
            <a:pPr marL="0" indent="0">
              <a:buFontTx/>
              <a:buNone/>
              <a:defRPr/>
            </a:pPr>
            <a:endParaRPr lang="cs-CZ" altLang="cs-CZ" sz="1800" b="1" dirty="0">
              <a:solidFill>
                <a:srgbClr val="003399"/>
              </a:solidFill>
            </a:endParaRPr>
          </a:p>
          <a:p>
            <a:pPr marL="0" indent="0">
              <a:buFontTx/>
              <a:buNone/>
              <a:defRPr/>
            </a:pPr>
            <a:endParaRPr lang="cs-CZ" altLang="cs-CZ" sz="1800" b="1" dirty="0">
              <a:solidFill>
                <a:srgbClr val="003399"/>
              </a:solidFill>
            </a:endParaRPr>
          </a:p>
          <a:p>
            <a:pPr>
              <a:defRPr/>
            </a:pPr>
            <a:r>
              <a:rPr lang="cs-CZ" altLang="cs-CZ" sz="1800" dirty="0"/>
              <a:t>Dlouhodobé cíle</a:t>
            </a:r>
          </a:p>
          <a:p>
            <a:pPr>
              <a:defRPr/>
            </a:pPr>
            <a:endParaRPr lang="cs-CZ" altLang="cs-CZ" sz="1800" dirty="0"/>
          </a:p>
          <a:p>
            <a:pPr marL="719138" lvl="0" algn="just">
              <a:spcAft>
                <a:spcPts val="600"/>
              </a:spcAft>
              <a:buFont typeface="Calibri" panose="020F0502020204030204" pitchFamily="34" charset="0"/>
              <a:buChar char="•"/>
            </a:pPr>
            <a:r>
              <a:rPr lang="cs-CZ" sz="1200" dirty="0">
                <a:effectLst/>
                <a:ea typeface="Calibri" panose="020F0502020204030204" pitchFamily="34" charset="0"/>
              </a:rPr>
              <a:t>Anonymizovat shromážděná dopravní data a využívat je pro výzkumy a vývoj inovativních aplikací. </a:t>
            </a:r>
          </a:p>
          <a:p>
            <a:pPr marL="719138" lvl="0" algn="just">
              <a:spcAft>
                <a:spcPts val="600"/>
              </a:spcAft>
              <a:buFont typeface="Calibri" panose="020F0502020204030204" pitchFamily="34" charset="0"/>
              <a:buChar char="•"/>
            </a:pPr>
            <a:r>
              <a:rPr lang="cs-CZ" sz="1200" dirty="0">
                <a:effectLst/>
                <a:ea typeface="Calibri" panose="020F0502020204030204" pitchFamily="34" charset="0"/>
              </a:rPr>
              <a:t>Zavádět postupy zaměřené na omezení dopravních zácp, jako je zpoplatnění kongescí, jízdní pruh s vysokou obsazeností, nízkoemisní zóna, flexibilní pracovní doba atd. </a:t>
            </a:r>
          </a:p>
          <a:p>
            <a:pPr marL="719138" lvl="0" algn="just">
              <a:spcAft>
                <a:spcPts val="600"/>
              </a:spcAft>
              <a:buFont typeface="Calibri" panose="020F0502020204030204" pitchFamily="34" charset="0"/>
              <a:buChar char="•"/>
            </a:pPr>
            <a:r>
              <a:rPr lang="cs-CZ" sz="1200" dirty="0">
                <a:effectLst/>
                <a:ea typeface="Calibri" panose="020F0502020204030204" pitchFamily="34" charset="0"/>
              </a:rPr>
              <a:t>Rozšířit využívání chytrých energetických řešení v oblasti ITS. </a:t>
            </a:r>
          </a:p>
          <a:p>
            <a:pPr marL="719138" lvl="0" algn="just">
              <a:spcAft>
                <a:spcPts val="600"/>
              </a:spcAft>
              <a:buFont typeface="Calibri" panose="020F0502020204030204" pitchFamily="34" charset="0"/>
              <a:buChar char="•"/>
            </a:pPr>
            <a:r>
              <a:rPr lang="cs-CZ" sz="1200" dirty="0">
                <a:effectLst/>
                <a:ea typeface="Calibri" panose="020F0502020204030204" pitchFamily="34" charset="0"/>
              </a:rPr>
              <a:t>Nasadit a rozšířit Testovací a certifikační centra autonomního řízení, kde se provádějí funkční a provozní testy autonomních vozidel a poskytují certifikační služby.</a:t>
            </a:r>
          </a:p>
          <a:p>
            <a:pPr marL="719138" lvl="0" algn="just">
              <a:spcAft>
                <a:spcPts val="600"/>
              </a:spcAft>
              <a:buFont typeface="Calibri" panose="020F0502020204030204" pitchFamily="34" charset="0"/>
              <a:buChar char="•"/>
            </a:pPr>
            <a:r>
              <a:rPr lang="cs-CZ" sz="1200" dirty="0">
                <a:effectLst/>
                <a:ea typeface="Calibri" panose="020F0502020204030204" pitchFamily="34" charset="0"/>
              </a:rPr>
              <a:t>Šířit plány udržitelné městské mobility.</a:t>
            </a:r>
            <a:endParaRPr lang="cs-CZ" altLang="cs-CZ" sz="1100" b="1" dirty="0"/>
          </a:p>
          <a:p>
            <a:pPr>
              <a:defRPr/>
            </a:pPr>
            <a:endParaRPr lang="cs-CZ" altLang="cs-CZ" sz="1800" b="1" dirty="0">
              <a:solidFill>
                <a:srgbClr val="003399"/>
              </a:solidFill>
            </a:endParaRP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5625432"/>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Hlavní problémy výzkumu a vývoje v oblasti</a:t>
            </a:r>
          </a:p>
          <a:p>
            <a:pPr>
              <a:defRPr/>
            </a:pPr>
            <a:r>
              <a:rPr lang="cs-CZ" altLang="cs-CZ" sz="1800" dirty="0"/>
              <a:t>Smart </a:t>
            </a:r>
            <a:r>
              <a:rPr lang="cs-CZ" altLang="cs-CZ" sz="1800" dirty="0" err="1"/>
              <a:t>traffic</a:t>
            </a:r>
            <a:r>
              <a:rPr lang="cs-CZ" altLang="cs-CZ" sz="1800" dirty="0"/>
              <a:t> management</a:t>
            </a:r>
          </a:p>
          <a:p>
            <a:pPr>
              <a:defRPr/>
            </a:pPr>
            <a:endParaRPr lang="cs-CZ" altLang="cs-CZ" sz="1800" dirty="0"/>
          </a:p>
          <a:p>
            <a:pPr marL="514350" indent="-171450" algn="just"/>
            <a:r>
              <a:rPr lang="cs-CZ" sz="1200" dirty="0">
                <a:effectLst/>
                <a:ea typeface="Calibri" panose="020F0502020204030204" pitchFamily="34" charset="0"/>
              </a:rPr>
              <a:t>V posledních letech došlo k extrémnímu </a:t>
            </a:r>
            <a:r>
              <a:rPr lang="cs-CZ" sz="1200" b="1" dirty="0">
                <a:effectLst/>
                <a:ea typeface="Calibri" panose="020F0502020204030204" pitchFamily="34" charset="0"/>
              </a:rPr>
              <a:t>nárůstu komunikace vozidlo-infrastruktura </a:t>
            </a:r>
            <a:r>
              <a:rPr lang="cs-CZ" sz="1200" dirty="0">
                <a:effectLst/>
                <a:ea typeface="Calibri" panose="020F0502020204030204" pitchFamily="34" charset="0"/>
              </a:rPr>
              <a:t>a také k velkému </a:t>
            </a:r>
            <a:r>
              <a:rPr lang="cs-CZ" sz="1200" b="1" dirty="0">
                <a:effectLst/>
                <a:ea typeface="Calibri" panose="020F0502020204030204" pitchFamily="34" charset="0"/>
              </a:rPr>
              <a:t>nárůstu senzorů ve vozidlech</a:t>
            </a:r>
            <a:r>
              <a:rPr lang="cs-CZ" sz="1200" dirty="0">
                <a:effectLst/>
                <a:ea typeface="Calibri" panose="020F0502020204030204" pitchFamily="34" charset="0"/>
              </a:rPr>
              <a:t>. Je zřejmé, že </a:t>
            </a:r>
            <a:r>
              <a:rPr lang="cs-CZ" sz="1200" b="1" dirty="0">
                <a:effectLst/>
                <a:ea typeface="Calibri" panose="020F0502020204030204" pitchFamily="34" charset="0"/>
              </a:rPr>
              <a:t>klíčovým benefitem </a:t>
            </a:r>
            <a:r>
              <a:rPr lang="cs-CZ" sz="1200" dirty="0">
                <a:effectLst/>
                <a:ea typeface="Calibri" panose="020F0502020204030204" pitchFamily="34" charset="0"/>
              </a:rPr>
              <a:t>bude v příštích letech právě </a:t>
            </a:r>
            <a:r>
              <a:rPr lang="cs-CZ" sz="1200" b="1" dirty="0" err="1">
                <a:effectLst/>
                <a:ea typeface="Calibri" panose="020F0502020204030204" pitchFamily="34" charset="0"/>
              </a:rPr>
              <a:t>real-time</a:t>
            </a:r>
            <a:r>
              <a:rPr lang="cs-CZ" sz="1200" b="1" dirty="0">
                <a:effectLst/>
                <a:ea typeface="Calibri" panose="020F0502020204030204" pitchFamily="34" charset="0"/>
              </a:rPr>
              <a:t> integrovaný management dopravy </a:t>
            </a:r>
            <a:r>
              <a:rPr lang="cs-CZ" sz="1200" dirty="0">
                <a:effectLst/>
                <a:ea typeface="Calibri" panose="020F0502020204030204" pitchFamily="34" charset="0"/>
              </a:rPr>
              <a:t>založený na data-</a:t>
            </a:r>
            <a:r>
              <a:rPr lang="cs-CZ" sz="1200" dirty="0" err="1">
                <a:effectLst/>
                <a:ea typeface="Calibri" panose="020F0502020204030204" pitchFamily="34" charset="0"/>
              </a:rPr>
              <a:t>driven</a:t>
            </a:r>
            <a:r>
              <a:rPr lang="cs-CZ" sz="1200" dirty="0">
                <a:effectLst/>
                <a:ea typeface="Calibri" panose="020F0502020204030204" pitchFamily="34" charset="0"/>
              </a:rPr>
              <a:t> řešeních. Řízení dopravy založené na tomto sdílení interaktivních dat bude přinášet výhody pro všechny účastníky. Zároveň vedení municipalit bude schopné lépe balancovat individuální potřeby občanů a zvyšovat efektivitu mobility, s vlivem na centra řízení dopravy, kde bude možné mnohem lépe optimalizovat dopravu včetně sekundárního zvyšování její bezpečnosti.</a:t>
            </a:r>
          </a:p>
          <a:p>
            <a:pPr indent="0" algn="just">
              <a:buNone/>
            </a:pPr>
            <a:endParaRPr lang="cs-CZ" sz="1200" dirty="0">
              <a:effectLst/>
              <a:ea typeface="Calibri" panose="020F0502020204030204" pitchFamily="34" charset="0"/>
            </a:endParaRPr>
          </a:p>
          <a:p>
            <a:pPr marL="514350" indent="-171450" algn="just"/>
            <a:r>
              <a:rPr lang="cs-CZ" sz="1200" dirty="0">
                <a:effectLst/>
                <a:ea typeface="Calibri" panose="020F0502020204030204" pitchFamily="34" charset="0"/>
              </a:rPr>
              <a:t>Státní politiky v této oblasti by se tak měly zaměřit na </a:t>
            </a:r>
            <a:r>
              <a:rPr lang="cs-CZ" sz="1200" b="1" dirty="0">
                <a:effectLst/>
                <a:ea typeface="Calibri" panose="020F0502020204030204" pitchFamily="34" charset="0"/>
              </a:rPr>
              <a:t>odstraňování překážek</a:t>
            </a:r>
            <a:r>
              <a:rPr lang="cs-CZ" sz="1200" dirty="0">
                <a:effectLst/>
                <a:ea typeface="Calibri" panose="020F0502020204030204" pitchFamily="34" charset="0"/>
              </a:rPr>
              <a:t>, aby mohlo být dosaženo lepšího systému řízení dopravy v síťovém prostředí. To je velmi důležité s ohledem na poskytování lepší kvality života a pozitivní ovlivňování klimatické změny. V některých městech již tato řešení testují, a jsou plně integrována do C-ITS platforem. Klíčem k úspěchu v této oblasti jsou </a:t>
            </a:r>
            <a:r>
              <a:rPr lang="cs-CZ" sz="1200" b="1" dirty="0">
                <a:effectLst/>
                <a:ea typeface="Calibri" panose="020F0502020204030204" pitchFamily="34" charset="0"/>
              </a:rPr>
              <a:t>spolehlivá realtimová data</a:t>
            </a:r>
            <a:r>
              <a:rPr lang="cs-CZ" sz="1200" dirty="0">
                <a:effectLst/>
                <a:ea typeface="Calibri" panose="020F0502020204030204" pitchFamily="34" charset="0"/>
              </a:rPr>
              <a:t>, </a:t>
            </a:r>
            <a:r>
              <a:rPr lang="cs-CZ" sz="1200" b="1" dirty="0">
                <a:effectLst/>
                <a:ea typeface="Calibri" panose="020F0502020204030204" pitchFamily="34" charset="0"/>
              </a:rPr>
              <a:t>definovaná rozhraní </a:t>
            </a:r>
            <a:r>
              <a:rPr lang="cs-CZ" sz="1200" dirty="0">
                <a:effectLst/>
                <a:ea typeface="Calibri" panose="020F0502020204030204" pitchFamily="34" charset="0"/>
              </a:rPr>
              <a:t>mezi účastníky, </a:t>
            </a:r>
            <a:r>
              <a:rPr lang="cs-CZ" sz="1200" b="1" dirty="0">
                <a:effectLst/>
                <a:ea typeface="Calibri" panose="020F0502020204030204" pitchFamily="34" charset="0"/>
              </a:rPr>
              <a:t>harmonizované standardy </a:t>
            </a:r>
            <a:r>
              <a:rPr lang="cs-CZ" sz="1200" dirty="0">
                <a:effectLst/>
                <a:ea typeface="Calibri" panose="020F0502020204030204" pitchFamily="34" charset="0"/>
              </a:rPr>
              <a:t>pro služby infrastruktura-konečný uživatel, infrastruktura-infrastruktura a tak dále.</a:t>
            </a:r>
          </a:p>
          <a:p>
            <a:pPr marL="514350" indent="-171450" algn="just"/>
            <a:endParaRPr lang="cs-CZ" sz="1200" dirty="0">
              <a:effectLst/>
              <a:ea typeface="Calibri" panose="020F0502020204030204" pitchFamily="34" charset="0"/>
            </a:endParaRPr>
          </a:p>
          <a:p>
            <a:pPr marL="514350" indent="-171450" algn="just"/>
            <a:r>
              <a:rPr lang="cs-CZ" sz="1200" dirty="0">
                <a:effectLst/>
                <a:ea typeface="Calibri" panose="020F0502020204030204" pitchFamily="34" charset="0"/>
              </a:rPr>
              <a:t>Klíčovými pojmy v této oblasti se pak stávají </a:t>
            </a:r>
            <a:r>
              <a:rPr lang="cs-CZ" sz="1200" b="1" dirty="0">
                <a:effectLst/>
                <a:ea typeface="Calibri" panose="020F0502020204030204" pitchFamily="34" charset="0"/>
              </a:rPr>
              <a:t>umělá inteligence</a:t>
            </a:r>
            <a:r>
              <a:rPr lang="cs-CZ" sz="1200" dirty="0">
                <a:effectLst/>
                <a:ea typeface="Calibri" panose="020F0502020204030204" pitchFamily="34" charset="0"/>
              </a:rPr>
              <a:t>, </a:t>
            </a:r>
            <a:r>
              <a:rPr lang="cs-CZ" sz="1200" b="1" dirty="0">
                <a:effectLst/>
                <a:ea typeface="Calibri" panose="020F0502020204030204" pitchFamily="34" charset="0"/>
              </a:rPr>
              <a:t>5G</a:t>
            </a:r>
            <a:r>
              <a:rPr lang="cs-CZ" sz="1200" dirty="0">
                <a:effectLst/>
                <a:ea typeface="Calibri" panose="020F0502020204030204" pitchFamily="34" charset="0"/>
              </a:rPr>
              <a:t> a </a:t>
            </a:r>
            <a:r>
              <a:rPr lang="cs-CZ" sz="1200" b="1" dirty="0">
                <a:effectLst/>
                <a:ea typeface="Calibri" panose="020F0502020204030204" pitchFamily="34" charset="0"/>
              </a:rPr>
              <a:t>cloud </a:t>
            </a:r>
            <a:r>
              <a:rPr lang="cs-CZ" sz="1200" b="1" dirty="0" err="1">
                <a:effectLst/>
                <a:ea typeface="Calibri" panose="020F0502020204030204" pitchFamily="34" charset="0"/>
              </a:rPr>
              <a:t>computing</a:t>
            </a:r>
            <a:r>
              <a:rPr lang="cs-CZ" sz="1200" dirty="0">
                <a:effectLst/>
                <a:ea typeface="Calibri" panose="020F0502020204030204" pitchFamily="34" charset="0"/>
              </a:rPr>
              <a:t>. Na odborných fórech se začíná také vyskytovat výraz </a:t>
            </a:r>
            <a:r>
              <a:rPr lang="cs-CZ" sz="1200" b="1" dirty="0">
                <a:effectLst/>
                <a:ea typeface="Calibri" panose="020F0502020204030204" pitchFamily="34" charset="0"/>
              </a:rPr>
              <a:t>hyper-</a:t>
            </a:r>
            <a:r>
              <a:rPr lang="cs-CZ" sz="1200" b="1" dirty="0" err="1">
                <a:effectLst/>
                <a:ea typeface="Calibri" panose="020F0502020204030204" pitchFamily="34" charset="0"/>
              </a:rPr>
              <a:t>customizovaný</a:t>
            </a:r>
            <a:r>
              <a:rPr lang="cs-CZ" sz="1200" b="1" dirty="0">
                <a:effectLst/>
                <a:ea typeface="Calibri" panose="020F0502020204030204" pitchFamily="34" charset="0"/>
              </a:rPr>
              <a:t> přístup</a:t>
            </a:r>
            <a:r>
              <a:rPr lang="cs-CZ" sz="1200" dirty="0">
                <a:effectLst/>
                <a:ea typeface="Calibri" panose="020F0502020204030204" pitchFamily="34" charset="0"/>
              </a:rPr>
              <a:t>, který označuje velmi personifikované řešení pro optimalizaci dopravy z pohledu koncového uživatele. </a:t>
            </a: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Návrh strategie zavádění pokročilých technologií</a:t>
            </a:r>
          </a:p>
          <a:p>
            <a:pPr>
              <a:defRPr/>
            </a:pPr>
            <a:r>
              <a:rPr lang="cs-CZ" altLang="cs-CZ" sz="1800" dirty="0"/>
              <a:t>Technická struktura </a:t>
            </a:r>
            <a:r>
              <a:rPr lang="cs-CZ" altLang="cs-CZ" sz="1800" dirty="0" err="1"/>
              <a:t>ITS</a:t>
            </a:r>
            <a:endParaRPr lang="cs-CZ" altLang="cs-CZ" sz="1800" dirty="0"/>
          </a:p>
          <a:p>
            <a:pPr marL="0" indent="0">
              <a:buNone/>
              <a:defRPr/>
            </a:pPr>
            <a:endParaRPr lang="cs-CZ" altLang="cs-CZ" sz="2000" dirty="0"/>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Obrázek 1"/>
          <p:cNvPicPr>
            <a:picLocks noChangeAspect="1"/>
          </p:cNvPicPr>
          <p:nvPr/>
        </p:nvPicPr>
        <p:blipFill>
          <a:blip r:embed="rId6"/>
          <a:stretch>
            <a:fillRect/>
          </a:stretch>
        </p:blipFill>
        <p:spPr>
          <a:xfrm>
            <a:off x="2017554" y="2204864"/>
            <a:ext cx="5108891" cy="3724979"/>
          </a:xfrm>
          <a:prstGeom prst="rect">
            <a:avLst/>
          </a:prstGeom>
        </p:spPr>
      </p:pic>
    </p:spTree>
    <p:extLst>
      <p:ext uri="{BB962C8B-B14F-4D97-AF65-F5344CB8AC3E}">
        <p14:creationId xmlns:p14="http://schemas.microsoft.com/office/powerpoint/2010/main" val="2135009112"/>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None/>
              <a:defRPr/>
            </a:pPr>
            <a:r>
              <a:rPr lang="cs-CZ" altLang="cs-CZ" sz="1800" b="1" dirty="0">
                <a:solidFill>
                  <a:srgbClr val="003399"/>
                </a:solidFill>
              </a:rPr>
              <a:t>Návrh strategie zavádění pokročilých technologií</a:t>
            </a:r>
          </a:p>
          <a:p>
            <a:pPr>
              <a:defRPr/>
            </a:pPr>
            <a:r>
              <a:rPr lang="cs-CZ" altLang="cs-CZ" sz="1800" dirty="0"/>
              <a:t>Administrativní struktura </a:t>
            </a:r>
            <a:r>
              <a:rPr lang="cs-CZ" altLang="cs-CZ" sz="1800" dirty="0" err="1"/>
              <a:t>ITS</a:t>
            </a:r>
            <a:endParaRPr lang="cs-CZ" altLang="cs-CZ" sz="1800" dirty="0"/>
          </a:p>
          <a:p>
            <a:pPr marL="0" indent="0">
              <a:buNone/>
              <a:defRPr/>
            </a:pPr>
            <a:endParaRPr lang="cs-CZ" altLang="cs-CZ" sz="2000" dirty="0"/>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Obrázek 1"/>
          <p:cNvPicPr>
            <a:picLocks noChangeAspect="1"/>
          </p:cNvPicPr>
          <p:nvPr/>
        </p:nvPicPr>
        <p:blipFill>
          <a:blip r:embed="rId6"/>
          <a:stretch>
            <a:fillRect/>
          </a:stretch>
        </p:blipFill>
        <p:spPr>
          <a:xfrm>
            <a:off x="2016000" y="2206800"/>
            <a:ext cx="5108891" cy="3724979"/>
          </a:xfrm>
          <a:prstGeom prst="rect">
            <a:avLst/>
          </a:prstGeom>
        </p:spPr>
      </p:pic>
    </p:spTree>
    <p:extLst>
      <p:ext uri="{BB962C8B-B14F-4D97-AF65-F5344CB8AC3E}">
        <p14:creationId xmlns:p14="http://schemas.microsoft.com/office/powerpoint/2010/main" val="2771257916"/>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Nástin zaměření a obsahu hlavních výzkumných témat v oblasti</a:t>
            </a:r>
          </a:p>
          <a:p>
            <a:pPr>
              <a:defRPr/>
            </a:pPr>
            <a:r>
              <a:rPr lang="cs-CZ" altLang="cs-CZ" sz="1800" dirty="0"/>
              <a:t>Téma 1 – Komunikace vozidlo-infrastruktura a vozidlo-vozidlo</a:t>
            </a:r>
          </a:p>
          <a:p>
            <a:pPr>
              <a:defRPr/>
            </a:pPr>
            <a:endParaRPr lang="cs-CZ" sz="1800" dirty="0">
              <a:solidFill>
                <a:srgbClr val="00B050"/>
              </a:solidFill>
              <a:effectLst/>
              <a:latin typeface="Cambria" panose="02040503050406030204" pitchFamily="18" charset="0"/>
              <a:ea typeface="Calibri" panose="020F0502020204030204" pitchFamily="34" charset="0"/>
              <a:cs typeface="Arial" panose="020B0604020202020204" pitchFamily="34" charset="0"/>
            </a:endParaRPr>
          </a:p>
          <a:p>
            <a:pPr marL="0" indent="0">
              <a:buNone/>
              <a:defRPr/>
            </a:pPr>
            <a:r>
              <a:rPr lang="cs-CZ" sz="1800" dirty="0">
                <a:effectLst/>
                <a:ea typeface="Calibri" panose="020F0502020204030204" pitchFamily="34" charset="0"/>
                <a:cs typeface="Arial" panose="020B0604020202020204" pitchFamily="34" charset="0"/>
              </a:rPr>
              <a:t>Zaměření cíle</a:t>
            </a:r>
          </a:p>
          <a:p>
            <a:pPr indent="449580" algn="just"/>
            <a:endParaRPr lang="cs-CZ" sz="1100" dirty="0">
              <a:effectLst/>
              <a:ea typeface="Calibri" panose="020F0502020204030204" pitchFamily="34" charset="0"/>
            </a:endParaRPr>
          </a:p>
          <a:p>
            <a:pPr lvl="1">
              <a:spcAft>
                <a:spcPts val="600"/>
              </a:spcAft>
              <a:buFont typeface="Arial" panose="020B0604020202020204" pitchFamily="34" charset="0"/>
              <a:buChar char="•"/>
            </a:pPr>
            <a:r>
              <a:rPr lang="cs-CZ" sz="1400" dirty="0">
                <a:effectLst/>
                <a:ea typeface="Calibri" panose="020F0502020204030204" pitchFamily="34" charset="0"/>
              </a:rPr>
              <a:t>Vybudovat bezpečnou infrastrukturu pro komunikaci infrastruktura -vozidlo</a:t>
            </a:r>
          </a:p>
          <a:p>
            <a:pPr lvl="1">
              <a:spcAft>
                <a:spcPts val="600"/>
              </a:spcAft>
              <a:buFont typeface="Arial" panose="020B0604020202020204" pitchFamily="34" charset="0"/>
              <a:buChar char="•"/>
            </a:pPr>
            <a:r>
              <a:rPr lang="cs-CZ" sz="1400" dirty="0">
                <a:effectLst/>
                <a:ea typeface="Calibri" panose="020F0502020204030204" pitchFamily="34" charset="0"/>
              </a:rPr>
              <a:t>Vybudovat bezpečnou infrastrukturu pro komunikaci vozidlo – vozidlo</a:t>
            </a:r>
          </a:p>
          <a:p>
            <a:pPr lvl="1">
              <a:spcAft>
                <a:spcPts val="600"/>
              </a:spcAft>
              <a:buFont typeface="Arial" panose="020B0604020202020204" pitchFamily="34" charset="0"/>
              <a:buChar char="•"/>
            </a:pPr>
            <a:r>
              <a:rPr lang="cs-CZ" sz="1400" dirty="0">
                <a:effectLst/>
                <a:ea typeface="Calibri" panose="020F0502020204030204" pitchFamily="34" charset="0"/>
              </a:rPr>
              <a:t>Přijmou kvalitní technickou normalizaci a standardizaci</a:t>
            </a:r>
          </a:p>
          <a:p>
            <a:pPr>
              <a:defRPr/>
            </a:pPr>
            <a:endParaRPr lang="cs-CZ" altLang="cs-CZ" sz="2000" dirty="0"/>
          </a:p>
          <a:p>
            <a:pPr marL="0" indent="0" algn="just">
              <a:buNone/>
              <a:defRPr/>
            </a:pPr>
            <a:r>
              <a:rPr lang="cs-CZ" sz="1200" dirty="0">
                <a:effectLst/>
                <a:ea typeface="Calibri" panose="020F0502020204030204" pitchFamily="34" charset="0"/>
              </a:rPr>
              <a:t>Komunikace mezi vozidlem a infrastrukturou a vozidly mezi sebou se ukazuje jako velmi důležitá součást vývoje následujících let. S ohledem na testování na komunikacích EU lze předpokládat nutnost funkční </a:t>
            </a:r>
            <a:r>
              <a:rPr lang="cs-CZ" sz="1200" dirty="0" err="1">
                <a:effectLst/>
                <a:ea typeface="Calibri" panose="020F0502020204030204" pitchFamily="34" charset="0"/>
              </a:rPr>
              <a:t>Interperoability</a:t>
            </a:r>
            <a:r>
              <a:rPr lang="cs-CZ" sz="1200" dirty="0">
                <a:effectLst/>
                <a:ea typeface="Calibri" panose="020F0502020204030204" pitchFamily="34" charset="0"/>
              </a:rPr>
              <a:t> těchto systémů také v ČR, a to jak díky přeshraniční spolupráci, tak díky obecné kompatibilitě systému komunikujících s technickou infrastrukturou. V tomto směru je v ČR nutný vývoj a to ve směru k přípravě st. organizací na nasazování těchto systému </a:t>
            </a:r>
            <a:r>
              <a:rPr lang="cs-CZ" sz="1200" dirty="0">
                <a:ea typeface="Calibri" panose="020F0502020204030204" pitchFamily="34" charset="0"/>
              </a:rPr>
              <a:t>(ŘSD, </a:t>
            </a:r>
            <a:r>
              <a:rPr lang="cs-CZ" sz="1200" dirty="0">
                <a:effectLst/>
                <a:ea typeface="Calibri" panose="020F0502020204030204" pitchFamily="34" charset="0"/>
              </a:rPr>
              <a:t>TSK, BKOM atp.). V ČR také existuje výhoda existence </a:t>
            </a:r>
            <a:r>
              <a:rPr lang="cs-CZ" sz="1200" dirty="0" err="1">
                <a:effectLst/>
                <a:ea typeface="Calibri" panose="020F0502020204030204" pitchFamily="34" charset="0"/>
              </a:rPr>
              <a:t>automotive</a:t>
            </a:r>
            <a:r>
              <a:rPr lang="cs-CZ" sz="1200" dirty="0">
                <a:effectLst/>
                <a:ea typeface="Calibri" panose="020F0502020204030204" pitchFamily="34" charset="0"/>
              </a:rPr>
              <a:t> firem, kde by R&amp;D tohoto směru mohly a měli logicky probíhat, a to i s podporou státu. Výsledkem nasazování těchto systému pak bude bezpečnější silniční infrastruktura a snížení počtu mimořádných událostí na komunikacích.</a:t>
            </a: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9685478"/>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Nástin zaměření a obsahu hlavních výzkumných témat v oblasti</a:t>
            </a:r>
          </a:p>
          <a:p>
            <a:pPr>
              <a:defRPr/>
            </a:pPr>
            <a:r>
              <a:rPr lang="cs-CZ" altLang="cs-CZ" sz="1800" dirty="0"/>
              <a:t>Téma 2 – Kyberbezpečnost, </a:t>
            </a:r>
            <a:r>
              <a:rPr lang="cs-CZ" altLang="cs-CZ" sz="1800" dirty="0" err="1"/>
              <a:t>BigData</a:t>
            </a:r>
            <a:r>
              <a:rPr lang="cs-CZ" altLang="cs-CZ" sz="1800" dirty="0"/>
              <a:t>, </a:t>
            </a:r>
            <a:r>
              <a:rPr lang="cs-CZ" altLang="cs-CZ" sz="1800" dirty="0" err="1"/>
              <a:t>OpenData</a:t>
            </a:r>
            <a:endParaRPr lang="cs-CZ" altLang="cs-CZ" sz="1800" dirty="0"/>
          </a:p>
          <a:p>
            <a:pPr>
              <a:defRPr/>
            </a:pPr>
            <a:endParaRPr lang="cs-CZ" sz="1800" dirty="0">
              <a:solidFill>
                <a:srgbClr val="00B050"/>
              </a:solidFill>
              <a:effectLst/>
              <a:latin typeface="Cambria" panose="02040503050406030204" pitchFamily="18" charset="0"/>
              <a:ea typeface="Calibri" panose="020F0502020204030204" pitchFamily="34" charset="0"/>
              <a:cs typeface="Arial" panose="020B0604020202020204" pitchFamily="34" charset="0"/>
            </a:endParaRPr>
          </a:p>
          <a:p>
            <a:pPr marL="0" indent="0">
              <a:buNone/>
              <a:defRPr/>
            </a:pPr>
            <a:r>
              <a:rPr lang="cs-CZ" sz="1800" dirty="0">
                <a:effectLst/>
                <a:ea typeface="Calibri" panose="020F0502020204030204" pitchFamily="34" charset="0"/>
                <a:cs typeface="Arial" panose="020B0604020202020204" pitchFamily="34" charset="0"/>
              </a:rPr>
              <a:t>Zaměření cíle</a:t>
            </a:r>
          </a:p>
          <a:p>
            <a:pPr indent="0" algn="just">
              <a:buNone/>
            </a:pPr>
            <a:r>
              <a:rPr lang="cs-CZ" sz="1100" dirty="0">
                <a:effectLst/>
                <a:ea typeface="Calibri" panose="020F0502020204030204" pitchFamily="34" charset="0"/>
              </a:rPr>
              <a:t> </a:t>
            </a:r>
          </a:p>
          <a:p>
            <a:pPr lvl="1" algn="just">
              <a:spcAft>
                <a:spcPts val="600"/>
              </a:spcAft>
              <a:buFont typeface="Arial" panose="020B0604020202020204" pitchFamily="34" charset="0"/>
              <a:buChar char="•"/>
            </a:pPr>
            <a:r>
              <a:rPr lang="cs-CZ" sz="1400" dirty="0">
                <a:effectLst/>
                <a:ea typeface="Calibri" panose="020F0502020204030204" pitchFamily="34" charset="0"/>
              </a:rPr>
              <a:t>Přijmout specifické standardizační a normativní postupy pro ochranu osobních údajů v dopravě</a:t>
            </a:r>
          </a:p>
          <a:p>
            <a:pPr lvl="1" algn="just">
              <a:spcAft>
                <a:spcPts val="600"/>
              </a:spcAft>
              <a:buFont typeface="Arial" panose="020B0604020202020204" pitchFamily="34" charset="0"/>
              <a:buChar char="•"/>
            </a:pPr>
            <a:r>
              <a:rPr lang="cs-CZ" sz="1400" dirty="0">
                <a:effectLst/>
                <a:ea typeface="Calibri" panose="020F0502020204030204" pitchFamily="34" charset="0"/>
              </a:rPr>
              <a:t>Vybudovat systém pro kyberbezpečnost technické infrastruktury komunikací jako součást kritické infrastruktury státu</a:t>
            </a:r>
          </a:p>
          <a:p>
            <a:pPr lvl="1" algn="just">
              <a:spcAft>
                <a:spcPts val="600"/>
              </a:spcAft>
              <a:buFont typeface="Arial" panose="020B0604020202020204" pitchFamily="34" charset="0"/>
              <a:buChar char="•"/>
            </a:pPr>
            <a:r>
              <a:rPr lang="cs-CZ" sz="1400" dirty="0">
                <a:effectLst/>
                <a:ea typeface="Calibri" panose="020F0502020204030204" pitchFamily="34" charset="0"/>
              </a:rPr>
              <a:t>Přijmou kvalitní technickou normalizaci a standardizaci pro oblast </a:t>
            </a:r>
            <a:r>
              <a:rPr lang="cs-CZ" sz="1400" dirty="0" err="1">
                <a:effectLst/>
                <a:ea typeface="Calibri" panose="020F0502020204030204" pitchFamily="34" charset="0"/>
              </a:rPr>
              <a:t>OpenData</a:t>
            </a:r>
            <a:r>
              <a:rPr lang="cs-CZ" sz="1400" dirty="0">
                <a:effectLst/>
                <a:ea typeface="Calibri" panose="020F0502020204030204" pitchFamily="34" charset="0"/>
              </a:rPr>
              <a:t> a </a:t>
            </a:r>
            <a:r>
              <a:rPr lang="cs-CZ" sz="1400" dirty="0" err="1">
                <a:effectLst/>
                <a:ea typeface="Calibri" panose="020F0502020204030204" pitchFamily="34" charset="0"/>
              </a:rPr>
              <a:t>BigData</a:t>
            </a:r>
            <a:r>
              <a:rPr lang="cs-CZ" sz="1400" dirty="0">
                <a:effectLst/>
                <a:ea typeface="Calibri" panose="020F0502020204030204" pitchFamily="34" charset="0"/>
              </a:rPr>
              <a:t> s ohledem na poskytování dat o dopravě a dopravní infrastruktuře</a:t>
            </a:r>
          </a:p>
          <a:p>
            <a:pPr>
              <a:defRPr/>
            </a:pPr>
            <a:endParaRPr lang="cs-CZ" altLang="cs-CZ" sz="1800" b="1" dirty="0"/>
          </a:p>
          <a:p>
            <a:pPr>
              <a:defRPr/>
            </a:pPr>
            <a:r>
              <a:rPr lang="cs-CZ" sz="1800" dirty="0">
                <a:effectLst/>
                <a:ea typeface="Calibri" panose="020F0502020204030204" pitchFamily="34" charset="0"/>
              </a:rPr>
              <a:t>Problematika ochrany osobních údajů. </a:t>
            </a:r>
          </a:p>
          <a:p>
            <a:pPr>
              <a:defRPr/>
            </a:pPr>
            <a:r>
              <a:rPr lang="cs-CZ" sz="1800" dirty="0">
                <a:effectLst/>
                <a:ea typeface="Calibri" panose="020F0502020204030204" pitchFamily="34" charset="0"/>
              </a:rPr>
              <a:t>Problematika kyberbezpečnosti síťové infrastruktury. </a:t>
            </a:r>
          </a:p>
          <a:p>
            <a:pPr>
              <a:defRPr/>
            </a:pPr>
            <a:r>
              <a:rPr lang="cs-CZ" sz="1800" dirty="0">
                <a:effectLst/>
                <a:ea typeface="Calibri" panose="020F0502020204030204" pitchFamily="34" charset="0"/>
              </a:rPr>
              <a:t>Problematika </a:t>
            </a:r>
            <a:r>
              <a:rPr lang="cs-CZ" sz="1800" dirty="0" err="1">
                <a:effectLst/>
                <a:ea typeface="Calibri" panose="020F0502020204030204" pitchFamily="34" charset="0"/>
              </a:rPr>
              <a:t>OpenData</a:t>
            </a:r>
            <a:r>
              <a:rPr lang="cs-CZ" sz="1800" dirty="0">
                <a:effectLst/>
                <a:ea typeface="Calibri" panose="020F0502020204030204" pitchFamily="34" charset="0"/>
              </a:rPr>
              <a:t> a </a:t>
            </a:r>
            <a:r>
              <a:rPr lang="cs-CZ" sz="1800" dirty="0" err="1">
                <a:effectLst/>
                <a:ea typeface="Calibri" panose="020F0502020204030204" pitchFamily="34" charset="0"/>
              </a:rPr>
              <a:t>BigData</a:t>
            </a:r>
            <a:r>
              <a:rPr lang="cs-CZ" sz="1800" dirty="0">
                <a:effectLst/>
                <a:ea typeface="Calibri" panose="020F0502020204030204" pitchFamily="34" charset="0"/>
              </a:rPr>
              <a:t>. </a:t>
            </a: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1161747"/>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Nástin zaměření a obsahu hlavních výzkumných témat v oblasti</a:t>
            </a:r>
          </a:p>
          <a:p>
            <a:pPr>
              <a:defRPr/>
            </a:pPr>
            <a:r>
              <a:rPr lang="cs-CZ" altLang="cs-CZ" sz="1800" dirty="0"/>
              <a:t>Téma 2 – </a:t>
            </a:r>
            <a:r>
              <a:rPr lang="cs-CZ" altLang="cs-CZ" sz="1800" dirty="0" err="1"/>
              <a:t>Kyberbezpečnost</a:t>
            </a:r>
            <a:r>
              <a:rPr lang="cs-CZ" altLang="cs-CZ" sz="1800" dirty="0"/>
              <a:t>, </a:t>
            </a:r>
            <a:r>
              <a:rPr lang="cs-CZ" altLang="cs-CZ" sz="1800" dirty="0" err="1"/>
              <a:t>BigData</a:t>
            </a:r>
            <a:r>
              <a:rPr lang="cs-CZ" altLang="cs-CZ" sz="1800" dirty="0"/>
              <a:t>, </a:t>
            </a:r>
            <a:r>
              <a:rPr lang="cs-CZ" altLang="cs-CZ" sz="1800" dirty="0" err="1"/>
              <a:t>OpenData</a:t>
            </a:r>
            <a:endParaRPr lang="cs-CZ" altLang="cs-CZ" sz="1800" dirty="0"/>
          </a:p>
          <a:p>
            <a:pPr marL="358775" indent="0">
              <a:buNone/>
              <a:defRPr/>
            </a:pPr>
            <a:endParaRPr lang="cs-CZ" altLang="cs-CZ" sz="1800" dirty="0"/>
          </a:p>
          <a:p>
            <a:pPr marL="0" indent="0">
              <a:buNone/>
              <a:defRPr/>
            </a:pPr>
            <a:r>
              <a:rPr lang="cs-CZ" altLang="cs-CZ" sz="1800" dirty="0"/>
              <a:t>Zpětnovazební využití </a:t>
            </a:r>
            <a:r>
              <a:rPr lang="cs-CZ" altLang="cs-CZ" sz="1800" dirty="0" err="1"/>
              <a:t>BigData</a:t>
            </a:r>
            <a:endParaRPr lang="cs-CZ" altLang="cs-CZ" sz="2000" dirty="0"/>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Obrázek 2"/>
          <p:cNvPicPr>
            <a:picLocks noChangeAspect="1"/>
          </p:cNvPicPr>
          <p:nvPr/>
        </p:nvPicPr>
        <p:blipFill>
          <a:blip r:embed="rId6"/>
          <a:stretch>
            <a:fillRect/>
          </a:stretch>
        </p:blipFill>
        <p:spPr>
          <a:xfrm>
            <a:off x="2267744" y="2879137"/>
            <a:ext cx="4533333" cy="2638095"/>
          </a:xfrm>
          <a:prstGeom prst="rect">
            <a:avLst/>
          </a:prstGeom>
        </p:spPr>
      </p:pic>
    </p:spTree>
    <p:extLst>
      <p:ext uri="{BB962C8B-B14F-4D97-AF65-F5344CB8AC3E}">
        <p14:creationId xmlns:p14="http://schemas.microsoft.com/office/powerpoint/2010/main" val="3448998495"/>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Nástin zaměření a obsahu hlavních výzkumných témat v oblasti</a:t>
            </a:r>
          </a:p>
          <a:p>
            <a:pPr>
              <a:defRPr/>
            </a:pPr>
            <a:r>
              <a:rPr lang="cs-CZ" altLang="cs-CZ" sz="1800" dirty="0"/>
              <a:t>Téma 3 – Hodnotící metodiky</a:t>
            </a:r>
          </a:p>
          <a:p>
            <a:pPr>
              <a:defRPr/>
            </a:pPr>
            <a:endParaRPr lang="cs-CZ" sz="1800" dirty="0">
              <a:solidFill>
                <a:srgbClr val="00B050"/>
              </a:solidFill>
              <a:effectLst/>
              <a:latin typeface="Cambria" panose="02040503050406030204" pitchFamily="18" charset="0"/>
              <a:ea typeface="Calibri" panose="020F0502020204030204" pitchFamily="34" charset="0"/>
              <a:cs typeface="Arial" panose="020B0604020202020204" pitchFamily="34" charset="0"/>
            </a:endParaRPr>
          </a:p>
          <a:p>
            <a:pPr marL="0" indent="0">
              <a:buNone/>
              <a:defRPr/>
            </a:pPr>
            <a:r>
              <a:rPr lang="cs-CZ" sz="1800" dirty="0">
                <a:effectLst/>
                <a:ea typeface="Calibri" panose="020F0502020204030204" pitchFamily="34" charset="0"/>
                <a:cs typeface="Arial" panose="020B0604020202020204" pitchFamily="34" charset="0"/>
              </a:rPr>
              <a:t>Zaměření cíle</a:t>
            </a:r>
          </a:p>
          <a:p>
            <a:pPr indent="0" algn="just">
              <a:buNone/>
            </a:pPr>
            <a:r>
              <a:rPr lang="cs-CZ" sz="1100" dirty="0">
                <a:effectLst/>
                <a:ea typeface="Calibri" panose="020F0502020204030204" pitchFamily="34" charset="0"/>
              </a:rPr>
              <a:t> </a:t>
            </a:r>
          </a:p>
          <a:p>
            <a:pPr marL="719138" algn="just">
              <a:spcAft>
                <a:spcPts val="600"/>
              </a:spcAft>
            </a:pPr>
            <a:r>
              <a:rPr lang="cs-CZ" sz="1400" dirty="0">
                <a:effectLst/>
                <a:ea typeface="Calibri" panose="020F0502020204030204" pitchFamily="34" charset="0"/>
              </a:rPr>
              <a:t>Vytvořit unifikované metodiky na úrovni státu pro hodnocení přínosů inteligentních dopravních systémů a jejich nasazování.</a:t>
            </a:r>
          </a:p>
          <a:p>
            <a:pPr marL="719138" algn="just">
              <a:spcAft>
                <a:spcPts val="600"/>
              </a:spcAft>
            </a:pPr>
            <a:r>
              <a:rPr lang="cs-CZ" sz="1400" dirty="0">
                <a:effectLst/>
                <a:ea typeface="Calibri" panose="020F0502020204030204" pitchFamily="34" charset="0"/>
              </a:rPr>
              <a:t>Přijmou kvalitní technickou normalizaci a standardizaci v této oblasti.</a:t>
            </a:r>
          </a:p>
          <a:p>
            <a:pPr>
              <a:defRPr/>
            </a:pPr>
            <a:endParaRPr lang="cs-CZ" altLang="cs-CZ" sz="1400" b="1" dirty="0"/>
          </a:p>
          <a:p>
            <a:pPr marL="0" indent="0" algn="just">
              <a:buNone/>
              <a:defRPr/>
            </a:pPr>
            <a:r>
              <a:rPr lang="cs-CZ" sz="1400" dirty="0">
                <a:effectLst/>
                <a:ea typeface="Calibri" panose="020F0502020204030204" pitchFamily="34" charset="0"/>
              </a:rPr>
              <a:t>Při jakékoliv přípravě investičního záměru na inteligentní dopravní systémy je nutné připravit podklady pro hodnocení záměru a vyhodnocování nasazení technických systémů a co nejpřesnější kalkulaci jejich přínosů pro dopravu a společnost. V současnosti jsou tyto záležitosti řešeny většinou individuálně, a způsoby jakým jsou vyčíslování přínosy pro stát jsou velmi různorodé a mají velmi různou vypovídající hodnotu. Cílem tohoto tématu, které je aktuální v celé řadě dalších zemí je tedy </a:t>
            </a:r>
            <a:r>
              <a:rPr lang="cs-CZ" sz="1400" b="1" dirty="0">
                <a:effectLst/>
                <a:ea typeface="Calibri" panose="020F0502020204030204" pitchFamily="34" charset="0"/>
              </a:rPr>
              <a:t>navrhnout unifikované způsoby vyčíslování nákladů a přínosů telematických systémů pro stát</a:t>
            </a:r>
            <a:r>
              <a:rPr lang="cs-CZ" sz="1400" dirty="0">
                <a:effectLst/>
                <a:ea typeface="Calibri" panose="020F0502020204030204" pitchFamily="34" charset="0"/>
              </a:rPr>
              <a:t>. Součástí těchto metodik by pak měly být také </a:t>
            </a:r>
            <a:r>
              <a:rPr lang="cs-CZ" sz="1400" b="1" dirty="0">
                <a:effectLst/>
                <a:ea typeface="Calibri" panose="020F0502020204030204" pitchFamily="34" charset="0"/>
              </a:rPr>
              <a:t>hodnocení socioekonomických dopadů </a:t>
            </a:r>
            <a:r>
              <a:rPr lang="cs-CZ" sz="1400" dirty="0">
                <a:effectLst/>
                <a:ea typeface="Calibri" panose="020F0502020204030204" pitchFamily="34" charset="0"/>
              </a:rPr>
              <a:t>a variantních přínosu. Unifikovaný by také měly být </a:t>
            </a:r>
            <a:r>
              <a:rPr lang="cs-CZ" sz="1400" b="1" dirty="0">
                <a:effectLst/>
                <a:ea typeface="Calibri" panose="020F0502020204030204" pitchFamily="34" charset="0"/>
              </a:rPr>
              <a:t>nákladové analýzy </a:t>
            </a:r>
            <a:r>
              <a:rPr lang="cs-CZ" sz="1400" dirty="0">
                <a:effectLst/>
                <a:ea typeface="Calibri" panose="020F0502020204030204" pitchFamily="34" charset="0"/>
              </a:rPr>
              <a:t>těchto socioekonomických modelů včetně například doporučovaných KPI. Sekundárním výsledkem pak pro stát bude </a:t>
            </a:r>
            <a:r>
              <a:rPr lang="cs-CZ" sz="1400" b="1" dirty="0">
                <a:effectLst/>
                <a:ea typeface="Calibri" panose="020F0502020204030204" pitchFamily="34" charset="0"/>
              </a:rPr>
              <a:t>transparentnější prostředí pro investice tohoto druhu</a:t>
            </a:r>
            <a:r>
              <a:rPr lang="cs-CZ" sz="1400" dirty="0">
                <a:effectLst/>
                <a:ea typeface="Calibri" panose="020F0502020204030204" pitchFamily="34" charset="0"/>
              </a:rPr>
              <a:t>.</a:t>
            </a:r>
          </a:p>
          <a:p>
            <a:pPr marL="0" indent="0">
              <a:buNone/>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1829544"/>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Nástin zaměření a obsahu hlavních výzkumných témat v oblasti</a:t>
            </a:r>
          </a:p>
          <a:p>
            <a:pPr>
              <a:defRPr/>
            </a:pPr>
            <a:r>
              <a:rPr lang="cs-CZ" altLang="cs-CZ" sz="1800" dirty="0"/>
              <a:t>Téma 4 – Inteligentní dopravní systémy</a:t>
            </a:r>
          </a:p>
          <a:p>
            <a:pPr marL="0" indent="0">
              <a:buNone/>
              <a:defRPr/>
            </a:pPr>
            <a:endParaRPr lang="cs-CZ" sz="1800" dirty="0">
              <a:solidFill>
                <a:srgbClr val="00B050"/>
              </a:solidFill>
              <a:effectLst/>
              <a:latin typeface="Cambria" panose="02040503050406030204" pitchFamily="18" charset="0"/>
              <a:ea typeface="Calibri" panose="020F0502020204030204" pitchFamily="34" charset="0"/>
              <a:cs typeface="Arial" panose="020B0604020202020204" pitchFamily="34" charset="0"/>
            </a:endParaRPr>
          </a:p>
          <a:p>
            <a:pPr marL="0" indent="0">
              <a:buNone/>
              <a:defRPr/>
            </a:pPr>
            <a:r>
              <a:rPr lang="cs-CZ" sz="1800" dirty="0">
                <a:effectLst/>
                <a:ea typeface="Calibri" panose="020F0502020204030204" pitchFamily="34" charset="0"/>
                <a:cs typeface="Arial" panose="020B0604020202020204" pitchFamily="34" charset="0"/>
              </a:rPr>
              <a:t>Zaměření cíle</a:t>
            </a:r>
          </a:p>
          <a:p>
            <a:pPr marL="0" indent="0">
              <a:buFontTx/>
              <a:buNone/>
              <a:defRPr/>
            </a:pPr>
            <a:endParaRPr lang="cs-CZ" altLang="cs-CZ" sz="1400" b="1" dirty="0"/>
          </a:p>
          <a:p>
            <a:pPr marL="719138" lvl="1" algn="just">
              <a:spcAft>
                <a:spcPts val="600"/>
              </a:spcAft>
              <a:buFont typeface="Arial" panose="020B0604020202020204" pitchFamily="34" charset="0"/>
              <a:buChar char="•"/>
            </a:pPr>
            <a:r>
              <a:rPr lang="cs-CZ" sz="1400" dirty="0">
                <a:effectLst/>
                <a:ea typeface="Calibri" panose="020F0502020204030204" pitchFamily="34" charset="0"/>
              </a:rPr>
              <a:t>Implementovat adaptivní systémy řízení dopravy ve vytipovaných oblastech a vypracovat pak obecné postupy nasazování v ČR</a:t>
            </a:r>
          </a:p>
          <a:p>
            <a:pPr marL="719138" lvl="1" algn="just">
              <a:spcAft>
                <a:spcPts val="600"/>
              </a:spcAft>
              <a:buFont typeface="Arial" panose="020B0604020202020204" pitchFamily="34" charset="0"/>
              <a:buChar char="•"/>
            </a:pPr>
            <a:r>
              <a:rPr lang="cs-CZ" sz="1400" dirty="0">
                <a:effectLst/>
                <a:ea typeface="Calibri" panose="020F0502020204030204" pitchFamily="34" charset="0"/>
              </a:rPr>
              <a:t>Vypracovat metodiky pro anti Vendor </a:t>
            </a:r>
            <a:r>
              <a:rPr lang="cs-CZ" sz="1400" dirty="0" err="1">
                <a:effectLst/>
                <a:ea typeface="Calibri" panose="020F0502020204030204" pitchFamily="34" charset="0"/>
              </a:rPr>
              <a:t>lock</a:t>
            </a:r>
            <a:r>
              <a:rPr lang="cs-CZ" sz="1400" dirty="0">
                <a:effectLst/>
                <a:ea typeface="Calibri" panose="020F0502020204030204" pitchFamily="34" charset="0"/>
              </a:rPr>
              <a:t>-in postupy při zadávání a udržování zakázek v oblasti Inteligentních dopravních systémů</a:t>
            </a:r>
          </a:p>
          <a:p>
            <a:pPr indent="0" algn="just">
              <a:buNone/>
            </a:pPr>
            <a:r>
              <a:rPr lang="cs-CZ" sz="1200" dirty="0">
                <a:effectLst/>
                <a:ea typeface="Calibri" panose="020F0502020204030204" pitchFamily="34" charset="0"/>
              </a:rPr>
              <a:t>	V oblasti inteligentních dopravních systémů docházelo k rozvoji, který je také důležitý z pohledu rozvoje v ČR. Jedná se jedná o systémy simulací na různých abstraktních úrovních modelování dopravy dále pak vizualizační systémy dopravních situací, ale co se z pohledu ČR ukazuje jako velmi perspektivní oblast jsou adaptivní systémy řízení dopravy, neboť problematika uzavírek ať již v regionálním nebo lokálním kontextu je z pohledu veřejnosti i státu velmi důležitá. V tomto směru se tedy ukazuje jako perspektivní nalezení správného využití těchto systémů včetně </a:t>
            </a:r>
            <a:r>
              <a:rPr lang="cs-CZ" sz="1200" b="1" dirty="0">
                <a:effectLst/>
                <a:ea typeface="Calibri" panose="020F0502020204030204" pitchFamily="34" charset="0"/>
              </a:rPr>
              <a:t>návrhu sběru dat po dopravní situaci </a:t>
            </a:r>
            <a:r>
              <a:rPr lang="cs-CZ" sz="1200" dirty="0">
                <a:effectLst/>
                <a:ea typeface="Calibri" panose="020F0502020204030204" pitchFamily="34" charset="0"/>
              </a:rPr>
              <a:t>a jejich zpětnovazební </a:t>
            </a:r>
            <a:r>
              <a:rPr lang="cs-CZ" sz="1200" b="1" dirty="0">
                <a:effectLst/>
                <a:ea typeface="Calibri" panose="020F0502020204030204" pitchFamily="34" charset="0"/>
              </a:rPr>
              <a:t>využití právě v adaptivních systémech řízení dopravy</a:t>
            </a:r>
            <a:r>
              <a:rPr lang="cs-CZ" sz="1200" dirty="0">
                <a:effectLst/>
                <a:ea typeface="Calibri" panose="020F0502020204030204" pitchFamily="34" charset="0"/>
              </a:rPr>
              <a:t>. </a:t>
            </a:r>
          </a:p>
          <a:p>
            <a:pPr indent="0" algn="just">
              <a:buNone/>
            </a:pPr>
            <a:r>
              <a:rPr lang="cs-CZ" sz="1200" dirty="0">
                <a:effectLst/>
                <a:ea typeface="Calibri" panose="020F0502020204030204" pitchFamily="34" charset="0"/>
              </a:rPr>
              <a:t>	Další velmi důležitou problematikou v ČR je vypracování </a:t>
            </a:r>
            <a:r>
              <a:rPr lang="cs-CZ" sz="1200" b="1" dirty="0">
                <a:effectLst/>
                <a:ea typeface="Calibri" panose="020F0502020204030204" pitchFamily="34" charset="0"/>
              </a:rPr>
              <a:t>postupů pro zadávání zakázek v oblasti dopravní telematiky s ohledem na zamezení Vendor </a:t>
            </a:r>
            <a:r>
              <a:rPr lang="cs-CZ" sz="1200" b="1" dirty="0" err="1">
                <a:effectLst/>
                <a:ea typeface="Calibri" panose="020F0502020204030204" pitchFamily="34" charset="0"/>
              </a:rPr>
              <a:t>Lock</a:t>
            </a:r>
            <a:r>
              <a:rPr lang="cs-CZ" sz="1200" b="1" dirty="0">
                <a:effectLst/>
                <a:ea typeface="Calibri" panose="020F0502020204030204" pitchFamily="34" charset="0"/>
              </a:rPr>
              <a:t>-in problematiky</a:t>
            </a:r>
            <a:r>
              <a:rPr lang="cs-CZ" sz="1200" dirty="0">
                <a:effectLst/>
                <a:ea typeface="Calibri" panose="020F0502020204030204" pitchFamily="34" charset="0"/>
              </a:rPr>
              <a:t>. Důvodem jsou dlouhodobé velmi vysoké (a často skryté) náklady státu v této oblasti na údržbu těchto systémů, ale také blokace a obtížný rozvoj dalších projektů.</a:t>
            </a: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9964019"/>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endParaRPr lang="cs-CZ" altLang="cs-CZ" sz="1800" b="1" dirty="0">
              <a:solidFill>
                <a:srgbClr val="003399"/>
              </a:solidFill>
            </a:endParaRPr>
          </a:p>
          <a:p>
            <a:pPr marL="0" indent="0">
              <a:buFontTx/>
              <a:buNone/>
              <a:defRPr/>
            </a:pPr>
            <a:r>
              <a:rPr lang="cs-CZ" altLang="cs-CZ" sz="1800" b="1" dirty="0">
                <a:solidFill>
                  <a:srgbClr val="003399"/>
                </a:solidFill>
              </a:rPr>
              <a:t>Závěr</a:t>
            </a:r>
          </a:p>
          <a:p>
            <a:pPr marL="0" indent="0">
              <a:buNone/>
              <a:defRPr/>
            </a:pPr>
            <a:endParaRPr lang="cs-CZ" sz="1800" dirty="0">
              <a:effectLst/>
              <a:ea typeface="Calibri" panose="020F0502020204030204" pitchFamily="34" charset="0"/>
            </a:endParaRPr>
          </a:p>
          <a:p>
            <a:pPr marL="0" indent="0" algn="just">
              <a:buNone/>
              <a:defRPr/>
            </a:pPr>
            <a:endParaRPr lang="cs-CZ" sz="1800" dirty="0">
              <a:effectLst/>
              <a:ea typeface="Calibri" panose="020F0502020204030204" pitchFamily="34" charset="0"/>
            </a:endParaRPr>
          </a:p>
          <a:p>
            <a:pPr marL="0" indent="0" algn="just">
              <a:buNone/>
              <a:defRPr/>
            </a:pPr>
            <a:r>
              <a:rPr lang="cs-CZ" sz="1800" dirty="0">
                <a:effectLst/>
                <a:ea typeface="Calibri" panose="020F0502020204030204" pitchFamily="34" charset="0"/>
              </a:rPr>
              <a:t>	Strategická výzkumná agenda vychází jednak z původně definovaných cílů SVA z roku 2019 a dále pak z aktualizovaných zkušeností České republice i v zahraničí v oblasti inteligentních dopravních systému. Hlavním výstupem SV jsou tematické cíle, kterým by měla být z pohledu rozvoje věnována v České republice pozornost v kontextu inteligentních dopravních systémů a tyto cíle by měly být dle našeho názoru ro zpracovávány, podporovány a naplňovány. Snažili jsme se vytypovat základní problematiky které je nutné perspektivně řešit, aby rozvoj inteligentních dopravních systému byl v souladu s rozvojem v EU a okolních zemích.</a:t>
            </a:r>
          </a:p>
          <a:p>
            <a:pPr marL="0" indent="0">
              <a:buNone/>
              <a:defRPr/>
            </a:pPr>
            <a:endParaRPr lang="cs-CZ" altLang="cs-CZ" sz="2000" dirty="0"/>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9003519"/>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a:extLst>
              <a:ext uri="{FF2B5EF4-FFF2-40B4-BE49-F238E27FC236}">
                <a16:creationId xmlns:a16="http://schemas.microsoft.com/office/drawing/2014/main" id="{EA4BC04C-D8C6-4AAE-A6F5-E8AF54033B62}"/>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7171" name="Text Box 6">
            <a:extLst>
              <a:ext uri="{FF2B5EF4-FFF2-40B4-BE49-F238E27FC236}">
                <a16:creationId xmlns:a16="http://schemas.microsoft.com/office/drawing/2014/main" id="{A1ACD362-FBF0-4D58-B16E-237E2ED3EBA5}"/>
              </a:ext>
            </a:extLst>
          </p:cNvPr>
          <p:cNvSpPr txBox="1">
            <a:spLocks noChangeArrowheads="1"/>
          </p:cNvSpPr>
          <p:nvPr/>
        </p:nvSpPr>
        <p:spPr bwMode="auto">
          <a:xfrm>
            <a:off x="251520" y="6446836"/>
            <a:ext cx="871296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7172" name="Nadpis 1">
            <a:extLst>
              <a:ext uri="{FF2B5EF4-FFF2-40B4-BE49-F238E27FC236}">
                <a16:creationId xmlns:a16="http://schemas.microsoft.com/office/drawing/2014/main" id="{89377211-C82D-4229-8D4D-7B651E133294}"/>
              </a:ext>
            </a:extLst>
          </p:cNvPr>
          <p:cNvSpPr>
            <a:spLocks noGrp="1" noChangeArrowheads="1"/>
          </p:cNvSpPr>
          <p:nvPr>
            <p:ph type="ctrTitle"/>
          </p:nvPr>
        </p:nvSpPr>
        <p:spPr>
          <a:xfrm>
            <a:off x="1619672" y="1988724"/>
            <a:ext cx="6908825" cy="1584325"/>
          </a:xfrm>
        </p:spPr>
        <p:txBody>
          <a:bodyPr/>
          <a:lstStyle/>
          <a:p>
            <a:r>
              <a:rPr lang="cs-CZ" altLang="cs-CZ" sz="2000" b="1" dirty="0"/>
              <a:t>Děkuji vám za pozornost.</a:t>
            </a:r>
          </a:p>
        </p:txBody>
      </p:sp>
      <p:sp>
        <p:nvSpPr>
          <p:cNvPr id="7173" name="Podnadpis 2">
            <a:extLst>
              <a:ext uri="{FF2B5EF4-FFF2-40B4-BE49-F238E27FC236}">
                <a16:creationId xmlns:a16="http://schemas.microsoft.com/office/drawing/2014/main" id="{0DE35E6F-AFE1-45A6-A3B2-04AF64E15E28}"/>
              </a:ext>
            </a:extLst>
          </p:cNvPr>
          <p:cNvSpPr>
            <a:spLocks noGrp="1" noChangeArrowheads="1"/>
          </p:cNvSpPr>
          <p:nvPr>
            <p:ph type="subTitle" idx="1"/>
          </p:nvPr>
        </p:nvSpPr>
        <p:spPr>
          <a:xfrm>
            <a:off x="1763688" y="3604878"/>
            <a:ext cx="6400800" cy="1990725"/>
          </a:xfrm>
        </p:spPr>
        <p:txBody>
          <a:bodyPr/>
          <a:lstStyle/>
          <a:p>
            <a:r>
              <a:rPr lang="cs-CZ" altLang="cs-CZ" sz="2000" b="1" dirty="0"/>
              <a:t>Kontaktní údaje</a:t>
            </a:r>
          </a:p>
          <a:p>
            <a:r>
              <a:rPr lang="cs-CZ" altLang="cs-CZ" sz="2000" b="1" dirty="0"/>
              <a:t>Ing. Oto Sládek, Ph.D.</a:t>
            </a:r>
          </a:p>
          <a:p>
            <a:r>
              <a:rPr lang="cs-CZ" altLang="cs-CZ" sz="2000" b="1" dirty="0" err="1"/>
              <a:t>KYBERTEC</a:t>
            </a:r>
            <a:r>
              <a:rPr lang="cs-CZ" altLang="cs-CZ" sz="2000" b="1" dirty="0"/>
              <a:t>, s.r.o.</a:t>
            </a:r>
          </a:p>
          <a:p>
            <a:r>
              <a:rPr lang="cs-CZ" altLang="cs-CZ" sz="2000" b="1" dirty="0"/>
              <a:t>sladek@kybertec.com</a:t>
            </a:r>
          </a:p>
          <a:p>
            <a:r>
              <a:rPr lang="cs-CZ" altLang="cs-CZ" sz="2000" b="1" dirty="0"/>
              <a:t>+420 608 618 378</a:t>
            </a:r>
          </a:p>
          <a:p>
            <a:endParaRPr lang="cs-CZ" altLang="cs-CZ" sz="2000" dirty="0"/>
          </a:p>
        </p:txBody>
      </p:sp>
      <p:grpSp>
        <p:nvGrpSpPr>
          <p:cNvPr id="7" name="Skupina 1"/>
          <p:cNvGrpSpPr>
            <a:grpSpLocks/>
          </p:cNvGrpSpPr>
          <p:nvPr/>
        </p:nvGrpSpPr>
        <p:grpSpPr bwMode="auto">
          <a:xfrm>
            <a:off x="2699792" y="260648"/>
            <a:ext cx="5905500" cy="789960"/>
            <a:chOff x="2483751" y="190538"/>
            <a:chExt cx="6048308" cy="803749"/>
          </a:xfrm>
        </p:grpSpPr>
        <p:sp>
          <p:nvSpPr>
            <p:cNvPr id="8" name="Obdélník 7"/>
            <p:cNvSpPr/>
            <p:nvPr/>
          </p:nvSpPr>
          <p:spPr>
            <a:xfrm>
              <a:off x="3708045" y="190538"/>
              <a:ext cx="4824014" cy="5734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1" hangingPunct="1">
                <a:defRPr/>
              </a:pPr>
              <a:endParaRPr lang="cs-CZ">
                <a:solidFill>
                  <a:srgbClr val="FFFFFF"/>
                </a:solidFill>
              </a:endParaRPr>
            </a:p>
          </p:txBody>
        </p:sp>
        <p:pic>
          <p:nvPicPr>
            <p:cNvPr id="9" name="Picture 2" descr="D:\Users\Janosikova\Desktop\logo-eu-op-pi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51" y="190676"/>
              <a:ext cx="2876223" cy="803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descr="D:\Users\Janosikova\Desktop\logo-mp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3865" y="307313"/>
              <a:ext cx="1152445" cy="55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216212255"/>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Hlavní problémy výzkumu a vývoje v oblasti</a:t>
            </a:r>
          </a:p>
          <a:p>
            <a:pPr>
              <a:defRPr/>
            </a:pPr>
            <a:r>
              <a:rPr lang="cs-CZ" altLang="cs-CZ" sz="1800" dirty="0"/>
              <a:t>Inteligentní infrastruktura</a:t>
            </a:r>
          </a:p>
          <a:p>
            <a:pPr>
              <a:defRPr/>
            </a:pPr>
            <a:endParaRPr lang="cs-CZ" altLang="cs-CZ" sz="1600" dirty="0"/>
          </a:p>
          <a:p>
            <a:pPr marL="514350" indent="-171450" algn="just"/>
            <a:r>
              <a:rPr lang="cs-CZ" sz="1100" dirty="0">
                <a:effectLst/>
                <a:ea typeface="Calibri" panose="020F0502020204030204" pitchFamily="34" charset="0"/>
              </a:rPr>
              <a:t>Data se stávají velkým tématem v dopravě a je snadné pochopit proč. Značný počet dokumentů, které jsou v této oblasti publikovány se týká vylepšení detekčních systémů včetně Bluetooth, radaru, Lidaru a využití </a:t>
            </a:r>
            <a:r>
              <a:rPr lang="cs-CZ" sz="1100" dirty="0" err="1">
                <a:effectLst/>
                <a:ea typeface="Calibri" panose="020F0502020204030204" pitchFamily="34" charset="0"/>
              </a:rPr>
              <a:t>IoT</a:t>
            </a:r>
            <a:r>
              <a:rPr lang="cs-CZ" sz="1100" dirty="0">
                <a:effectLst/>
                <a:ea typeface="Calibri" panose="020F0502020204030204" pitchFamily="34" charset="0"/>
              </a:rPr>
              <a:t>, např. při zjišťování kvality ovzduší a povětrnostních podmínek a také pro detekci dopravy. Existují např. navrhovaná použití dronů k záznamu detailních pohybů vozidla po dobu 30 minut, aby se podpořila lepší přesnost </a:t>
            </a:r>
            <a:r>
              <a:rPr lang="cs-CZ" sz="1100" dirty="0" err="1">
                <a:effectLst/>
                <a:ea typeface="Calibri" panose="020F0502020204030204" pitchFamily="34" charset="0"/>
              </a:rPr>
              <a:t>mikrosimulačních</a:t>
            </a:r>
            <a:r>
              <a:rPr lang="cs-CZ" sz="1100" dirty="0">
                <a:effectLst/>
                <a:ea typeface="Calibri" panose="020F0502020204030204" pitchFamily="34" charset="0"/>
              </a:rPr>
              <a:t> modelů. To by však mohlo být v budoucnu také použito pro podporu AV v reálném čase, např. poskytováním aktualizací stavu u vážných incidentů. </a:t>
            </a:r>
          </a:p>
          <a:p>
            <a:pPr marL="514350" indent="-171450" algn="just"/>
            <a:r>
              <a:rPr lang="cs-CZ" sz="1100" dirty="0">
                <a:effectLst/>
                <a:ea typeface="Calibri" panose="020F0502020204030204" pitchFamily="34" charset="0"/>
              </a:rPr>
              <a:t>Je také zřejmý akcent na </a:t>
            </a:r>
            <a:r>
              <a:rPr lang="cs-CZ" sz="1100" b="1" dirty="0">
                <a:effectLst/>
                <a:ea typeface="Calibri" panose="020F0502020204030204" pitchFamily="34" charset="0"/>
              </a:rPr>
              <a:t>doplnění silniční infrastruktury</a:t>
            </a:r>
            <a:r>
              <a:rPr lang="cs-CZ" sz="1100" dirty="0">
                <a:effectLst/>
                <a:ea typeface="Calibri" panose="020F0502020204030204" pitchFamily="34" charset="0"/>
              </a:rPr>
              <a:t>, která by poskytovala </a:t>
            </a:r>
            <a:r>
              <a:rPr lang="cs-CZ" sz="1100" b="1" dirty="0">
                <a:effectLst/>
                <a:ea typeface="Calibri" panose="020F0502020204030204" pitchFamily="34" charset="0"/>
              </a:rPr>
              <a:t>podporu AV a řidičům</a:t>
            </a:r>
            <a:r>
              <a:rPr lang="cs-CZ" sz="1100" dirty="0">
                <a:effectLst/>
                <a:ea typeface="Calibri" panose="020F0502020204030204" pitchFamily="34" charset="0"/>
              </a:rPr>
              <a:t>, což naznačuje, že AV nemohou úspěšně fungovat bez externích zdrojů dat. Týká se zejména detekce zranitelných účastníků silničního provozu (chodců a cyklistů). AV nevidí kulaté rohy kvůli budovám a jiné infrastruktuře, takže silniční infrastruktura detekující chodce i vozidla by mohla být použita k přenosu dat do vozidel. Taková řešení však vyžadují velmi rychlé zpracování a přenos dat, takže je zapotřebí lokální komunikační řešení, jako je 5G a „</a:t>
            </a:r>
            <a:r>
              <a:rPr lang="cs-CZ" sz="1100" dirty="0" err="1">
                <a:effectLst/>
                <a:ea typeface="Calibri" panose="020F0502020204030204" pitchFamily="34" charset="0"/>
              </a:rPr>
              <a:t>edge</a:t>
            </a:r>
            <a:r>
              <a:rPr lang="cs-CZ" sz="1100" dirty="0">
                <a:effectLst/>
                <a:ea typeface="Calibri" panose="020F0502020204030204" pitchFamily="34" charset="0"/>
              </a:rPr>
              <a:t> </a:t>
            </a:r>
            <a:r>
              <a:rPr lang="cs-CZ" sz="1100" dirty="0" err="1">
                <a:effectLst/>
                <a:ea typeface="Calibri" panose="020F0502020204030204" pitchFamily="34" charset="0"/>
              </a:rPr>
              <a:t>computing</a:t>
            </a:r>
            <a:r>
              <a:rPr lang="cs-CZ" sz="1100" dirty="0">
                <a:effectLst/>
                <a:ea typeface="Calibri" panose="020F0502020204030204" pitchFamily="34" charset="0"/>
              </a:rPr>
              <a:t>“ nebo ITS-G5. </a:t>
            </a:r>
          </a:p>
          <a:p>
            <a:pPr marL="514350" indent="-171450" algn="just"/>
            <a:r>
              <a:rPr lang="cs-CZ" sz="1100" dirty="0">
                <a:effectLst/>
                <a:ea typeface="Calibri" panose="020F0502020204030204" pitchFamily="34" charset="0"/>
              </a:rPr>
              <a:t>Je zřejmé, že </a:t>
            </a:r>
            <a:r>
              <a:rPr lang="cs-CZ" sz="1100" b="1" dirty="0">
                <a:effectLst/>
                <a:ea typeface="Calibri" panose="020F0502020204030204" pitchFamily="34" charset="0"/>
              </a:rPr>
              <a:t>nelze spoléhat na alternativní metody</a:t>
            </a:r>
            <a:r>
              <a:rPr lang="cs-CZ" sz="1100" dirty="0">
                <a:effectLst/>
                <a:ea typeface="Calibri" panose="020F0502020204030204" pitchFamily="34" charset="0"/>
              </a:rPr>
              <a:t>, kdy se chodci a cyklisté „propojí“ a komunikují s vozidly, protože ne všichni mají zájem sdílet svou polohu/data za účelem zvýšení bezpečnosti (viz také problematika GDPR a její implementace). </a:t>
            </a:r>
          </a:p>
          <a:p>
            <a:pPr marL="539750" indent="-180975" algn="just"/>
            <a:r>
              <a:rPr lang="cs-CZ" sz="1100" dirty="0">
                <a:effectLst/>
                <a:ea typeface="Calibri" panose="020F0502020204030204" pitchFamily="34" charset="0"/>
              </a:rPr>
              <a:t>Video analytické systémy </a:t>
            </a:r>
            <a:r>
              <a:rPr lang="cs-CZ" sz="1100" b="1" dirty="0">
                <a:effectLst/>
                <a:ea typeface="Calibri" panose="020F0502020204030204" pitchFamily="34" charset="0"/>
              </a:rPr>
              <a:t>CCTV</a:t>
            </a:r>
            <a:r>
              <a:rPr lang="cs-CZ" sz="1100" dirty="0">
                <a:effectLst/>
                <a:ea typeface="Calibri" panose="020F0502020204030204" pitchFamily="34" charset="0"/>
              </a:rPr>
              <a:t> jsou také citovány jako velmi užitečné pro </a:t>
            </a:r>
            <a:r>
              <a:rPr lang="cs-CZ" sz="1100" b="1" dirty="0">
                <a:effectLst/>
                <a:ea typeface="Calibri" panose="020F0502020204030204" pitchFamily="34" charset="0"/>
              </a:rPr>
              <a:t>detekci chodců a cyklistů</a:t>
            </a:r>
            <a:r>
              <a:rPr lang="cs-CZ" sz="1100" dirty="0">
                <a:effectLst/>
                <a:ea typeface="Calibri" panose="020F0502020204030204" pitchFamily="34" charset="0"/>
              </a:rPr>
              <a:t>. Tato technika se v současnosti používá pro údaje o zjišťování počtu, ale v budoucnu by mohla být použita pro i pro AV. Relevantní je také otázka – kdo by měl platit za silniční senzory? Pokud jsou pro AV nezbytné, měli by výrobci zařízení přispívat a přenášet náklady na uživatele? Je možné, že organizace st. správy by si nemusely samy do budoucnosti dovolit nést náklady na instalaci, takže by výrobci vozidel byli ochotni přispět, pokud by jejich vozidla byla bezpečnější? I tuto otázku bude třeba v ČR nějakým způsobem otevřít.</a:t>
            </a:r>
            <a:endParaRPr lang="cs-CZ" altLang="cs-CZ" sz="1050" b="1" dirty="0"/>
          </a:p>
          <a:p>
            <a:pPr>
              <a:defRPr/>
            </a:pPr>
            <a:endParaRPr lang="cs-CZ" altLang="cs-CZ" sz="1800" b="1" dirty="0">
              <a:solidFill>
                <a:srgbClr val="003399"/>
              </a:solidFill>
            </a:endParaRP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0106470"/>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4800" y="1344613"/>
            <a:ext cx="8291512" cy="4829175"/>
          </a:xfrm>
        </p:spPr>
        <p:txBody>
          <a:bodyPr/>
          <a:lstStyle/>
          <a:p>
            <a:pPr marL="0" indent="0">
              <a:buFontTx/>
              <a:buNone/>
              <a:defRPr/>
            </a:pPr>
            <a:r>
              <a:rPr lang="cs-CZ" altLang="cs-CZ" sz="1800" b="1" dirty="0">
                <a:solidFill>
                  <a:srgbClr val="003399"/>
                </a:solidFill>
              </a:rPr>
              <a:t>Hlavní problémy výzkumu a vývoje v oblasti</a:t>
            </a:r>
          </a:p>
          <a:p>
            <a:pPr>
              <a:defRPr/>
            </a:pPr>
            <a:r>
              <a:rPr lang="cs-CZ" altLang="cs-CZ" sz="1800" dirty="0"/>
              <a:t>Inteligentní infrastruktura</a:t>
            </a:r>
          </a:p>
          <a:p>
            <a:pPr>
              <a:defRPr/>
            </a:pPr>
            <a:endParaRPr lang="cs-CZ" altLang="cs-CZ" sz="2000" dirty="0"/>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Obrázek 5">
            <a:extLst>
              <a:ext uri="{FF2B5EF4-FFF2-40B4-BE49-F238E27FC236}">
                <a16:creationId xmlns:a16="http://schemas.microsoft.com/office/drawing/2014/main" id="{25F77611-3408-0068-FFAF-E4EE127E31BA}"/>
              </a:ext>
            </a:extLst>
          </p:cNvPr>
          <p:cNvPicPr>
            <a:picLocks noChangeAspect="1"/>
          </p:cNvPicPr>
          <p:nvPr/>
        </p:nvPicPr>
        <p:blipFill>
          <a:blip r:embed="rId6"/>
          <a:stretch>
            <a:fillRect/>
          </a:stretch>
        </p:blipFill>
        <p:spPr>
          <a:xfrm>
            <a:off x="2267744" y="2708920"/>
            <a:ext cx="4885714" cy="2676190"/>
          </a:xfrm>
          <a:prstGeom prst="rect">
            <a:avLst/>
          </a:prstGeom>
          <a:ln>
            <a:solidFill>
              <a:schemeClr val="tx1"/>
            </a:solidFill>
          </a:ln>
        </p:spPr>
      </p:pic>
    </p:spTree>
    <p:extLst>
      <p:ext uri="{BB962C8B-B14F-4D97-AF65-F5344CB8AC3E}">
        <p14:creationId xmlns:p14="http://schemas.microsoft.com/office/powerpoint/2010/main" val="2822680769"/>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Hlavní problémy výzkumu a vývoje v oblasti</a:t>
            </a:r>
          </a:p>
          <a:p>
            <a:pPr>
              <a:defRPr/>
            </a:pPr>
            <a:r>
              <a:rPr lang="cs-CZ" altLang="cs-CZ" sz="1800" dirty="0"/>
              <a:t>Inteligentní infrastruktura</a:t>
            </a:r>
          </a:p>
          <a:p>
            <a:pPr>
              <a:defRPr/>
            </a:pPr>
            <a:endParaRPr lang="cs-CZ" altLang="cs-CZ" sz="1800" dirty="0"/>
          </a:p>
          <a:p>
            <a:pPr indent="449580" algn="just"/>
            <a:r>
              <a:rPr lang="cs-CZ" sz="1800" dirty="0">
                <a:ea typeface="Calibri" panose="020F0502020204030204" pitchFamily="34" charset="0"/>
              </a:rPr>
              <a:t>Stále aktuální je také tematika „on </a:t>
            </a:r>
            <a:r>
              <a:rPr lang="cs-CZ" sz="1800" dirty="0" err="1">
                <a:ea typeface="Calibri" panose="020F0502020204030204" pitchFamily="34" charset="0"/>
              </a:rPr>
              <a:t>demand</a:t>
            </a:r>
            <a:r>
              <a:rPr lang="cs-CZ" sz="1800" dirty="0">
                <a:ea typeface="Calibri" panose="020F0502020204030204" pitchFamily="34" charset="0"/>
              </a:rPr>
              <a:t>“ dopravy jako jsou systémy reagující na poptávku nejen pro vnitřní města, ale také pro předměstí, protože tam není veřejná doprava tak efektivní. Většinou překládané vize mají 4 fáze: </a:t>
            </a:r>
          </a:p>
          <a:p>
            <a:pPr marL="1028700" lvl="1" algn="just">
              <a:buFont typeface="Arial" panose="020B0604020202020204" pitchFamily="34" charset="0"/>
              <a:buChar char="•"/>
            </a:pPr>
            <a:r>
              <a:rPr lang="cs-CZ" sz="1400" dirty="0">
                <a:ea typeface="Calibri" panose="020F0502020204030204" pitchFamily="34" charset="0"/>
              </a:rPr>
              <a:t>Plánování</a:t>
            </a:r>
          </a:p>
          <a:p>
            <a:pPr marL="1028700" lvl="1" algn="just">
              <a:buFont typeface="Arial" panose="020B0604020202020204" pitchFamily="34" charset="0"/>
              <a:buChar char="•"/>
            </a:pPr>
            <a:r>
              <a:rPr lang="cs-CZ" sz="1400" dirty="0">
                <a:ea typeface="Calibri" panose="020F0502020204030204" pitchFamily="34" charset="0"/>
              </a:rPr>
              <a:t>Navrhování</a:t>
            </a:r>
          </a:p>
          <a:p>
            <a:pPr marL="1028700" lvl="1" algn="just">
              <a:buFont typeface="Arial" panose="020B0604020202020204" pitchFamily="34" charset="0"/>
              <a:buChar char="•"/>
            </a:pPr>
            <a:r>
              <a:rPr lang="cs-CZ" sz="1400" dirty="0">
                <a:ea typeface="Calibri" panose="020F0502020204030204" pitchFamily="34" charset="0"/>
              </a:rPr>
              <a:t>Implementace</a:t>
            </a:r>
          </a:p>
          <a:p>
            <a:pPr marL="1028700" lvl="1" algn="just">
              <a:buFont typeface="Arial" panose="020B0604020202020204" pitchFamily="34" charset="0"/>
              <a:buChar char="•"/>
            </a:pPr>
            <a:r>
              <a:rPr lang="cs-CZ" sz="1400" dirty="0">
                <a:ea typeface="Calibri" panose="020F0502020204030204" pitchFamily="34" charset="0"/>
              </a:rPr>
              <a:t>Monitorování</a:t>
            </a:r>
          </a:p>
          <a:p>
            <a:pPr marL="358775" indent="446088" algn="just"/>
            <a:r>
              <a:rPr lang="cs-CZ" sz="1800" dirty="0">
                <a:ea typeface="Calibri" panose="020F0502020204030204" pitchFamily="34" charset="0"/>
              </a:rPr>
              <a:t>Bude také nutné začlenit i soukromé služby „na vyžádání“ do zbytku sítě, aby „mobilita jako služba“ byla komplexní. Tyto služby by měly být nákladově efektivní a pružné a měly by se zaměřovat na konkrétní a specifické uživatele. </a:t>
            </a:r>
          </a:p>
          <a:p>
            <a:pPr>
              <a:defRPr/>
            </a:pPr>
            <a:endParaRPr lang="cs-CZ" altLang="cs-CZ" sz="1800" dirty="0"/>
          </a:p>
          <a:p>
            <a:pPr>
              <a:defRPr/>
            </a:pPr>
            <a:endParaRPr lang="cs-CZ" altLang="cs-CZ" sz="2000" dirty="0"/>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3802817"/>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Hlavní problémy výzkumu a vývoje v oblasti</a:t>
            </a:r>
          </a:p>
          <a:p>
            <a:pPr>
              <a:defRPr/>
            </a:pPr>
            <a:r>
              <a:rPr lang="cs-CZ" altLang="cs-CZ" sz="1800" dirty="0"/>
              <a:t>Inteligentní infrastruktura</a:t>
            </a:r>
          </a:p>
          <a:p>
            <a:pPr>
              <a:defRPr/>
            </a:pPr>
            <a:endParaRPr lang="cs-CZ" altLang="cs-CZ" sz="2000" dirty="0"/>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Obrázek 1">
            <a:extLst>
              <a:ext uri="{FF2B5EF4-FFF2-40B4-BE49-F238E27FC236}">
                <a16:creationId xmlns:a16="http://schemas.microsoft.com/office/drawing/2014/main" id="{1054CB3E-86A6-91A4-F49F-CB169969B2FE}"/>
              </a:ext>
            </a:extLst>
          </p:cNvPr>
          <p:cNvPicPr>
            <a:picLocks noChangeAspect="1"/>
          </p:cNvPicPr>
          <p:nvPr/>
        </p:nvPicPr>
        <p:blipFill>
          <a:blip r:embed="rId6"/>
          <a:stretch>
            <a:fillRect/>
          </a:stretch>
        </p:blipFill>
        <p:spPr>
          <a:xfrm>
            <a:off x="1880383" y="2533547"/>
            <a:ext cx="5383235" cy="3225064"/>
          </a:xfrm>
          <a:prstGeom prst="rect">
            <a:avLst/>
          </a:prstGeom>
        </p:spPr>
      </p:pic>
    </p:spTree>
    <p:extLst>
      <p:ext uri="{BB962C8B-B14F-4D97-AF65-F5344CB8AC3E}">
        <p14:creationId xmlns:p14="http://schemas.microsoft.com/office/powerpoint/2010/main" val="1698402802"/>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Hlavní problémy výzkumu a vývoje v oblasti</a:t>
            </a:r>
          </a:p>
          <a:p>
            <a:pPr>
              <a:defRPr/>
            </a:pPr>
            <a:r>
              <a:rPr lang="cs-CZ" altLang="cs-CZ" sz="1800" dirty="0"/>
              <a:t>Inteligentní infrastruktura</a:t>
            </a:r>
          </a:p>
          <a:p>
            <a:pPr marL="0" indent="0">
              <a:buNone/>
              <a:defRPr/>
            </a:pPr>
            <a:endParaRPr lang="cs-CZ" sz="1800" dirty="0">
              <a:effectLst/>
              <a:ea typeface="Calibri" panose="020F0502020204030204" pitchFamily="34" charset="0"/>
            </a:endParaRPr>
          </a:p>
          <a:p>
            <a:pPr marL="719138">
              <a:defRPr/>
            </a:pPr>
            <a:r>
              <a:rPr lang="cs-CZ" sz="1800" dirty="0">
                <a:effectLst/>
                <a:ea typeface="Calibri" panose="020F0502020204030204" pitchFamily="34" charset="0"/>
              </a:rPr>
              <a:t>Hlavními obecnými tématy z pohledu řešení jsou: </a:t>
            </a:r>
          </a:p>
          <a:p>
            <a:pPr indent="0" algn="just">
              <a:buNone/>
            </a:pPr>
            <a:r>
              <a:rPr lang="cs-CZ" sz="1200" dirty="0">
                <a:effectLst/>
                <a:ea typeface="Calibri" panose="020F0502020204030204" pitchFamily="34" charset="0"/>
              </a:rPr>
              <a:t> </a:t>
            </a:r>
          </a:p>
          <a:p>
            <a:pPr marL="898525" algn="just">
              <a:spcAft>
                <a:spcPts val="600"/>
              </a:spcAft>
            </a:pPr>
            <a:r>
              <a:rPr lang="cs-CZ" sz="1200" b="1" dirty="0">
                <a:effectLst/>
                <a:ea typeface="Calibri" panose="020F0502020204030204" pitchFamily="34" charset="0"/>
              </a:rPr>
              <a:t>Pokročilé senzorové a monitorovací technologie</a:t>
            </a:r>
            <a:r>
              <a:rPr lang="cs-CZ" sz="1200" dirty="0">
                <a:effectLst/>
                <a:ea typeface="Calibri" panose="020F0502020204030204" pitchFamily="34" charset="0"/>
              </a:rPr>
              <a:t> </a:t>
            </a:r>
          </a:p>
          <a:p>
            <a:pPr marL="898525" algn="just">
              <a:spcAft>
                <a:spcPts val="600"/>
              </a:spcAft>
            </a:pPr>
            <a:r>
              <a:rPr lang="cs-CZ" sz="1200" b="1" dirty="0">
                <a:effectLst/>
                <a:ea typeface="Calibri" panose="020F0502020204030204" pitchFamily="34" charset="0"/>
              </a:rPr>
              <a:t>Využití nízkoenergetických senzorů</a:t>
            </a:r>
            <a:r>
              <a:rPr lang="cs-CZ" sz="1200" dirty="0">
                <a:effectLst/>
                <a:ea typeface="Calibri" panose="020F0502020204030204" pitchFamily="34" charset="0"/>
              </a:rPr>
              <a:t> pro přenos dat a nástroje pro sběr dat a mobilitu. </a:t>
            </a:r>
          </a:p>
          <a:p>
            <a:pPr marL="898525" algn="just">
              <a:spcAft>
                <a:spcPts val="600"/>
              </a:spcAft>
            </a:pPr>
            <a:r>
              <a:rPr lang="cs-CZ" sz="1200" b="1" dirty="0">
                <a:effectLst/>
                <a:ea typeface="Calibri" panose="020F0502020204030204" pitchFamily="34" charset="0"/>
              </a:rPr>
              <a:t>Klimatické cíle a zapojení</a:t>
            </a:r>
            <a:r>
              <a:rPr lang="cs-CZ" sz="1200" dirty="0">
                <a:effectLst/>
                <a:ea typeface="Calibri" panose="020F0502020204030204" pitchFamily="34" charset="0"/>
              </a:rPr>
              <a:t> </a:t>
            </a:r>
          </a:p>
          <a:p>
            <a:pPr marL="898525" algn="just">
              <a:spcAft>
                <a:spcPts val="600"/>
              </a:spcAft>
            </a:pPr>
            <a:r>
              <a:rPr lang="cs-CZ" sz="1200" dirty="0">
                <a:effectLst/>
                <a:ea typeface="Calibri" panose="020F0502020204030204" pitchFamily="34" charset="0"/>
              </a:rPr>
              <a:t>Spotřeba energie elektrifikovaných autobusů s potřebami nabíjení elektromobilů v městské dopravě s elektrickými vozidly. </a:t>
            </a:r>
          </a:p>
          <a:p>
            <a:pPr marL="898525" algn="just">
              <a:spcAft>
                <a:spcPts val="600"/>
              </a:spcAft>
            </a:pPr>
            <a:r>
              <a:rPr lang="cs-CZ" sz="1200" dirty="0">
                <a:effectLst/>
                <a:ea typeface="Calibri" panose="020F0502020204030204" pitchFamily="34" charset="0"/>
              </a:rPr>
              <a:t>Role dat v pokročilé správě mobility </a:t>
            </a:r>
          </a:p>
          <a:p>
            <a:pPr marL="898525" algn="just">
              <a:spcAft>
                <a:spcPts val="600"/>
              </a:spcAft>
            </a:pPr>
            <a:r>
              <a:rPr lang="cs-CZ" sz="1200" b="1" dirty="0">
                <a:effectLst/>
                <a:ea typeface="Calibri" panose="020F0502020204030204" pitchFamily="34" charset="0"/>
              </a:rPr>
              <a:t>Zlepšení mobility a bezpečnosti pomocí ITS</a:t>
            </a:r>
            <a:r>
              <a:rPr lang="cs-CZ" sz="1200" dirty="0">
                <a:effectLst/>
                <a:ea typeface="Calibri" panose="020F0502020204030204" pitchFamily="34" charset="0"/>
              </a:rPr>
              <a:t> </a:t>
            </a:r>
          </a:p>
          <a:p>
            <a:pPr marL="898525" algn="just">
              <a:spcAft>
                <a:spcPts val="600"/>
              </a:spcAft>
            </a:pPr>
            <a:r>
              <a:rPr lang="cs-CZ" sz="1200" b="1" dirty="0" err="1">
                <a:effectLst/>
                <a:ea typeface="Calibri" panose="020F0502020204030204" pitchFamily="34" charset="0"/>
              </a:rPr>
              <a:t>Geofencingová</a:t>
            </a:r>
            <a:r>
              <a:rPr lang="cs-CZ" sz="1200" b="1" dirty="0">
                <a:effectLst/>
                <a:ea typeface="Calibri" panose="020F0502020204030204" pitchFamily="34" charset="0"/>
              </a:rPr>
              <a:t> data</a:t>
            </a:r>
            <a:r>
              <a:rPr lang="cs-CZ" sz="1200" dirty="0">
                <a:effectLst/>
                <a:ea typeface="Calibri" panose="020F0502020204030204" pitchFamily="34" charset="0"/>
              </a:rPr>
              <a:t> v reálném čase k posouzení účinnosti programů řízení poptávky po dopravě a informacích o ní.</a:t>
            </a:r>
          </a:p>
          <a:p>
            <a:pPr marL="898525" algn="just">
              <a:spcAft>
                <a:spcPts val="600"/>
              </a:spcAft>
            </a:pPr>
            <a:r>
              <a:rPr lang="cs-CZ" sz="1200" b="1" dirty="0">
                <a:effectLst/>
                <a:ea typeface="Calibri" panose="020F0502020204030204" pitchFamily="34" charset="0"/>
              </a:rPr>
              <a:t>Bezpečnější ulice</a:t>
            </a:r>
            <a:r>
              <a:rPr lang="cs-CZ" sz="1200" dirty="0">
                <a:effectLst/>
                <a:ea typeface="Calibri" panose="020F0502020204030204" pitchFamily="34" charset="0"/>
              </a:rPr>
              <a:t> - přístup využívající existující data související s bezpečností k dřívější identifikaci rizik.</a:t>
            </a:r>
          </a:p>
          <a:p>
            <a:pPr marL="898525" algn="just">
              <a:spcAft>
                <a:spcPts val="600"/>
              </a:spcAft>
            </a:pPr>
            <a:r>
              <a:rPr lang="cs-CZ" sz="1200" dirty="0">
                <a:effectLst/>
                <a:ea typeface="Calibri" panose="020F0502020204030204" pitchFamily="34" charset="0"/>
              </a:rPr>
              <a:t>Politika a vztah politických a regulačních procesů s dopravními operacemi, technologickými řešeními a účinným cyklem zpětné vazby mezi zúčastněnými stranami. </a:t>
            </a:r>
          </a:p>
          <a:p>
            <a:pPr marL="898525" algn="just">
              <a:spcAft>
                <a:spcPts val="600"/>
              </a:spcAft>
            </a:pPr>
            <a:r>
              <a:rPr lang="cs-CZ" sz="1200" b="1" dirty="0">
                <a:effectLst/>
                <a:ea typeface="Calibri" panose="020F0502020204030204" pitchFamily="34" charset="0"/>
              </a:rPr>
              <a:t>Problematika </a:t>
            </a:r>
            <a:r>
              <a:rPr lang="cs-CZ" sz="1200" b="1" dirty="0" err="1">
                <a:effectLst/>
                <a:ea typeface="Calibri" panose="020F0502020204030204" pitchFamily="34" charset="0"/>
              </a:rPr>
              <a:t>BigData</a:t>
            </a:r>
            <a:r>
              <a:rPr lang="cs-CZ" sz="1200" b="1" dirty="0">
                <a:effectLst/>
                <a:ea typeface="Calibri" panose="020F0502020204030204" pitchFamily="34" charset="0"/>
              </a:rPr>
              <a:t>. </a:t>
            </a:r>
            <a:r>
              <a:rPr lang="cs-CZ" sz="1200" dirty="0">
                <a:effectLst/>
                <a:ea typeface="Calibri" panose="020F0502020204030204" pitchFamily="34" charset="0"/>
              </a:rPr>
              <a:t> </a:t>
            </a: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5967073"/>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Vize budoucího stavu oblasti v roce 2030</a:t>
            </a:r>
          </a:p>
          <a:p>
            <a:pPr>
              <a:defRPr/>
            </a:pPr>
            <a:endParaRPr lang="cs-CZ" sz="1800" dirty="0">
              <a:effectLst/>
              <a:ea typeface="Calibri" panose="020F0502020204030204" pitchFamily="34" charset="0"/>
            </a:endParaRPr>
          </a:p>
          <a:p>
            <a:pPr>
              <a:defRPr/>
            </a:pPr>
            <a:endParaRPr lang="cs-CZ" sz="1800" dirty="0">
              <a:ea typeface="Calibri" panose="020F0502020204030204" pitchFamily="34" charset="0"/>
            </a:endParaRPr>
          </a:p>
          <a:p>
            <a:pPr>
              <a:defRPr/>
            </a:pPr>
            <a:endParaRPr lang="cs-CZ" sz="1800" dirty="0">
              <a:effectLst/>
              <a:ea typeface="Calibri" panose="020F0502020204030204" pitchFamily="34" charset="0"/>
            </a:endParaRPr>
          </a:p>
          <a:p>
            <a:pPr>
              <a:defRPr/>
            </a:pPr>
            <a:r>
              <a:rPr lang="cs-CZ" sz="1800" dirty="0">
                <a:effectLst/>
                <a:ea typeface="Calibri" panose="020F0502020204030204" pitchFamily="34" charset="0"/>
              </a:rPr>
              <a:t>Základní domény implementace Inteligentních dopravních systémů:</a:t>
            </a:r>
          </a:p>
          <a:p>
            <a:pPr indent="0" algn="just">
              <a:buNone/>
            </a:pPr>
            <a:r>
              <a:rPr lang="cs-CZ" sz="1800" dirty="0">
                <a:effectLst/>
                <a:ea typeface="Calibri" panose="020F0502020204030204" pitchFamily="34" charset="0"/>
              </a:rPr>
              <a:t> </a:t>
            </a:r>
          </a:p>
          <a:p>
            <a:pPr marL="898525">
              <a:lnSpc>
                <a:spcPct val="107000"/>
              </a:lnSpc>
              <a:spcAft>
                <a:spcPts val="800"/>
              </a:spcAft>
              <a:buFont typeface="+mj-lt"/>
              <a:buAutoNum type="arabicPeriod"/>
            </a:pPr>
            <a:r>
              <a:rPr lang="cs-CZ" sz="1800" dirty="0">
                <a:effectLst/>
                <a:ea typeface="Calibri" panose="020F0502020204030204" pitchFamily="34" charset="0"/>
              </a:rPr>
              <a:t>Dálnice a koridory</a:t>
            </a:r>
          </a:p>
          <a:p>
            <a:pPr marL="898525">
              <a:lnSpc>
                <a:spcPct val="107000"/>
              </a:lnSpc>
              <a:spcAft>
                <a:spcPts val="600"/>
              </a:spcAft>
              <a:buFont typeface="+mj-lt"/>
              <a:buAutoNum type="arabicPeriod"/>
            </a:pPr>
            <a:r>
              <a:rPr lang="cs-CZ" sz="1800" dirty="0">
                <a:effectLst/>
                <a:ea typeface="Calibri" panose="020F0502020204030204" pitchFamily="34" charset="0"/>
              </a:rPr>
              <a:t>Omezené oblasti</a:t>
            </a:r>
          </a:p>
          <a:p>
            <a:pPr marL="898525">
              <a:lnSpc>
                <a:spcPct val="107000"/>
              </a:lnSpc>
              <a:spcAft>
                <a:spcPts val="600"/>
              </a:spcAft>
              <a:buFont typeface="+mj-lt"/>
              <a:buAutoNum type="arabicPeriod"/>
            </a:pPr>
            <a:r>
              <a:rPr lang="cs-CZ" sz="1800" dirty="0">
                <a:effectLst/>
                <a:ea typeface="Calibri" panose="020F0502020204030204" pitchFamily="34" charset="0"/>
              </a:rPr>
              <a:t>Městská smíšená doprava</a:t>
            </a:r>
          </a:p>
          <a:p>
            <a:pPr marL="898525">
              <a:lnSpc>
                <a:spcPct val="107000"/>
              </a:lnSpc>
              <a:spcAft>
                <a:spcPts val="600"/>
              </a:spcAft>
              <a:buFont typeface="+mj-lt"/>
              <a:buAutoNum type="arabicPeriod"/>
            </a:pPr>
            <a:r>
              <a:rPr lang="cs-CZ" sz="1800" dirty="0">
                <a:effectLst/>
                <a:ea typeface="Calibri" panose="020F0502020204030204" pitchFamily="34" charset="0"/>
              </a:rPr>
              <a:t>Venkovské oblasti</a:t>
            </a:r>
          </a:p>
          <a:p>
            <a:pPr>
              <a:defRPr/>
            </a:pPr>
            <a:endParaRPr lang="cs-CZ" altLang="cs-CZ" sz="1800" b="1" dirty="0">
              <a:solidFill>
                <a:srgbClr val="003399"/>
              </a:solidFill>
            </a:endParaRP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9631963"/>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F74295BC-883D-4ADA-ADCC-474475718A1D}"/>
              </a:ext>
            </a:extLst>
          </p:cNvPr>
          <p:cNvSpPr>
            <a:spLocks noChangeArrowheads="1"/>
          </p:cNvSpPr>
          <p:nvPr/>
        </p:nvSpPr>
        <p:spPr bwMode="auto">
          <a:xfrm>
            <a:off x="0" y="6381750"/>
            <a:ext cx="9144000" cy="476250"/>
          </a:xfrm>
          <a:prstGeom prst="rect">
            <a:avLst/>
          </a:prstGeom>
          <a:solidFill>
            <a:srgbClr val="0033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cs-CZ" altLang="cs-CZ" sz="1800">
              <a:solidFill>
                <a:srgbClr val="000000"/>
              </a:solidFill>
            </a:endParaRPr>
          </a:p>
        </p:txBody>
      </p:sp>
      <p:sp>
        <p:nvSpPr>
          <p:cNvPr id="6147" name="Text Box 6">
            <a:extLst>
              <a:ext uri="{FF2B5EF4-FFF2-40B4-BE49-F238E27FC236}">
                <a16:creationId xmlns:a16="http://schemas.microsoft.com/office/drawing/2014/main" id="{249060FD-F237-43B0-B156-8F09C1FAEB8D}"/>
              </a:ext>
            </a:extLst>
          </p:cNvPr>
          <p:cNvSpPr txBox="1">
            <a:spLocks noChangeArrowheads="1"/>
          </p:cNvSpPr>
          <p:nvPr/>
        </p:nvSpPr>
        <p:spPr bwMode="auto">
          <a:xfrm>
            <a:off x="179388" y="6453188"/>
            <a:ext cx="89646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cs-CZ" altLang="cs-CZ" sz="1600" dirty="0">
                <a:solidFill>
                  <a:srgbClr val="FFFFFF"/>
                </a:solidFill>
              </a:rPr>
              <a:t>Závěrečná konference  projektu Cestovní mapa modernizace silniční dopravy, Praha, 27.5.2022</a:t>
            </a:r>
          </a:p>
        </p:txBody>
      </p:sp>
      <p:sp>
        <p:nvSpPr>
          <p:cNvPr id="6148" name="Podnadpis 2">
            <a:extLst>
              <a:ext uri="{FF2B5EF4-FFF2-40B4-BE49-F238E27FC236}">
                <a16:creationId xmlns:a16="http://schemas.microsoft.com/office/drawing/2014/main" id="{A9C31C6A-4510-4257-9FFC-627E295C6894}"/>
              </a:ext>
            </a:extLst>
          </p:cNvPr>
          <p:cNvSpPr>
            <a:spLocks noGrp="1" noChangeArrowheads="1"/>
          </p:cNvSpPr>
          <p:nvPr>
            <p:ph type="subTitle" idx="4294967295"/>
          </p:nvPr>
        </p:nvSpPr>
        <p:spPr>
          <a:xfrm>
            <a:off x="426244" y="1344613"/>
            <a:ext cx="8291512" cy="4829175"/>
          </a:xfrm>
        </p:spPr>
        <p:txBody>
          <a:bodyPr/>
          <a:lstStyle/>
          <a:p>
            <a:pPr marL="0" indent="0">
              <a:buFontTx/>
              <a:buNone/>
              <a:defRPr/>
            </a:pPr>
            <a:r>
              <a:rPr lang="cs-CZ" altLang="cs-CZ" sz="1800" b="1" dirty="0">
                <a:solidFill>
                  <a:srgbClr val="003399"/>
                </a:solidFill>
              </a:rPr>
              <a:t>Vize budoucího stavu oblasti v roce 2030</a:t>
            </a:r>
          </a:p>
          <a:p>
            <a:pPr marL="0" indent="0">
              <a:lnSpc>
                <a:spcPct val="107000"/>
              </a:lnSpc>
              <a:spcAft>
                <a:spcPts val="800"/>
              </a:spcAft>
              <a:buNone/>
            </a:pPr>
            <a:r>
              <a:rPr lang="cs-CZ" sz="1800" dirty="0">
                <a:effectLst/>
                <a:ea typeface="Calibri" panose="020F0502020204030204" pitchFamily="34" charset="0"/>
              </a:rPr>
              <a:t> </a:t>
            </a:r>
          </a:p>
          <a:p>
            <a:pPr>
              <a:lnSpc>
                <a:spcPct val="107000"/>
              </a:lnSpc>
              <a:spcAft>
                <a:spcPts val="800"/>
              </a:spcAft>
            </a:pPr>
            <a:r>
              <a:rPr lang="cs-CZ" sz="1800" dirty="0">
                <a:effectLst/>
                <a:ea typeface="Calibri" panose="020F0502020204030204" pitchFamily="34" charset="0"/>
              </a:rPr>
              <a:t>1. Dálnice a koridory</a:t>
            </a:r>
          </a:p>
          <a:p>
            <a:pPr>
              <a:defRPr/>
            </a:pPr>
            <a:endParaRPr lang="cs-CZ" altLang="cs-CZ" sz="1800" b="1" dirty="0"/>
          </a:p>
          <a:p>
            <a:pPr marL="719138">
              <a:lnSpc>
                <a:spcPct val="107000"/>
              </a:lnSpc>
              <a:spcAft>
                <a:spcPts val="800"/>
              </a:spcAft>
            </a:pPr>
            <a:r>
              <a:rPr lang="cs-CZ" sz="1800" dirty="0">
                <a:effectLst/>
                <a:ea typeface="Calibri" panose="020F0502020204030204" pitchFamily="34" charset="0"/>
              </a:rPr>
              <a:t>Cenově dostupná vozidla s možností L2-L4.</a:t>
            </a:r>
          </a:p>
          <a:p>
            <a:pPr marL="719138">
              <a:lnSpc>
                <a:spcPct val="107000"/>
              </a:lnSpc>
              <a:spcAft>
                <a:spcPts val="600"/>
              </a:spcAft>
            </a:pPr>
            <a:r>
              <a:rPr lang="cs-CZ" sz="1800" dirty="0">
                <a:effectLst/>
                <a:ea typeface="Calibri" panose="020F0502020204030204" pitchFamily="34" charset="0"/>
              </a:rPr>
              <a:t>Definované parametry pro základní reakci CCAM bezpečnostních funkcí v reálném čase.</a:t>
            </a:r>
          </a:p>
          <a:p>
            <a:pPr marL="719138">
              <a:lnSpc>
                <a:spcPct val="107000"/>
              </a:lnSpc>
              <a:spcAft>
                <a:spcPts val="600"/>
              </a:spcAft>
            </a:pPr>
            <a:r>
              <a:rPr lang="cs-CZ" sz="1800" dirty="0">
                <a:effectLst/>
                <a:ea typeface="Calibri" panose="020F0502020204030204" pitchFamily="34" charset="0"/>
              </a:rPr>
              <a:t>Řízení dopravy v reálném čase</a:t>
            </a:r>
          </a:p>
          <a:p>
            <a:pPr marL="719138">
              <a:lnSpc>
                <a:spcPct val="107000"/>
              </a:lnSpc>
              <a:spcAft>
                <a:spcPts val="600"/>
              </a:spcAft>
            </a:pPr>
            <a:r>
              <a:rPr lang="cs-CZ" sz="1800" dirty="0">
                <a:effectLst/>
                <a:ea typeface="Calibri" panose="020F0502020204030204" pitchFamily="34" charset="0"/>
              </a:rPr>
              <a:t>Přesné určování polohy</a:t>
            </a:r>
          </a:p>
          <a:p>
            <a:pPr marL="719138">
              <a:lnSpc>
                <a:spcPct val="107000"/>
              </a:lnSpc>
              <a:spcAft>
                <a:spcPts val="600"/>
              </a:spcAft>
            </a:pPr>
            <a:r>
              <a:rPr lang="cs-CZ" sz="1800" dirty="0">
                <a:effectLst/>
                <a:ea typeface="Calibri" panose="020F0502020204030204" pitchFamily="34" charset="0"/>
              </a:rPr>
              <a:t>C-ITS s dostatečným pokrytím konektivity, kvalitou služeb a důvěryhodností dat</a:t>
            </a:r>
          </a:p>
          <a:p>
            <a:pPr marL="719138">
              <a:lnSpc>
                <a:spcPct val="107000"/>
              </a:lnSpc>
              <a:spcAft>
                <a:spcPts val="600"/>
              </a:spcAft>
            </a:pPr>
            <a:r>
              <a:rPr lang="cs-CZ" sz="1800" dirty="0">
                <a:effectLst/>
                <a:ea typeface="Calibri" panose="020F0502020204030204" pitchFamily="34" charset="0"/>
              </a:rPr>
              <a:t>Dostupné bezpečné zóny infrastruktury (např. krajnice)</a:t>
            </a:r>
          </a:p>
          <a:p>
            <a:pPr>
              <a:defRPr/>
            </a:pPr>
            <a:endParaRPr lang="cs-CZ" altLang="cs-CZ" sz="2000" dirty="0"/>
          </a:p>
        </p:txBody>
      </p:sp>
      <p:pic>
        <p:nvPicPr>
          <p:cNvPr id="6150" name="Obrázek 6">
            <a:extLst>
              <a:ext uri="{FF2B5EF4-FFF2-40B4-BE49-F238E27FC236}">
                <a16:creationId xmlns:a16="http://schemas.microsoft.com/office/drawing/2014/main" id="{9AD2E8EE-64FB-4A14-8800-BB0AC9A6CE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2881" y="552592"/>
            <a:ext cx="1138238"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Obrázek 10">
            <a:extLst>
              <a:ext uri="{FF2B5EF4-FFF2-40B4-BE49-F238E27FC236}">
                <a16:creationId xmlns:a16="http://schemas.microsoft.com/office/drawing/2014/main" id="{0129ACDB-78E9-45D4-B33B-BB521B0543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556419"/>
            <a:ext cx="698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D:\Users\Janosikova\Desktop\logo-eu-op-pi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574" y="432888"/>
            <a:ext cx="2927424" cy="823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5071088"/>
      </p:ext>
    </p:extLst>
  </p:cSld>
  <p:clrMapOvr>
    <a:masterClrMapping/>
  </p:clrMapOvr>
  <p:transition spd="slow"/>
</p:sld>
</file>

<file path=ppt/theme/theme1.xml><?xml version="1.0" encoding="utf-8"?>
<a:theme xmlns:a="http://schemas.openxmlformats.org/drawingml/2006/main" name="Prezentace_ertrac_1">
  <a:themeElements>
    <a:clrScheme name="Prezentace_ertrac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zentace_ertrac_1">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zentace_ertrac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zentace_ertrac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zentace_ertrac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zentace_ertrac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zentace_ertrac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zentace_ertrac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zentace_ertrac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zentace_ertrac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zentace_ertrac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zentace_ertrac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zentace_ertrac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zentace_ertrac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754</TotalTime>
  <Words>2830</Words>
  <Application>Microsoft Office PowerPoint</Application>
  <PresentationFormat>Předvádění na obrazovce (4:3)</PresentationFormat>
  <Paragraphs>258</Paragraphs>
  <Slides>28</Slides>
  <Notes>27</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28</vt:i4>
      </vt:variant>
    </vt:vector>
  </HeadingPairs>
  <TitlesOfParts>
    <vt:vector size="34" baseType="lpstr">
      <vt:lpstr>Arial</vt:lpstr>
      <vt:lpstr>Arial Black</vt:lpstr>
      <vt:lpstr>Calibri</vt:lpstr>
      <vt:lpstr>Cambria</vt:lpstr>
      <vt:lpstr>Times New Roman</vt:lpstr>
      <vt:lpstr>Prezentace_ertrac_1</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Děkuji vám za pozornost.</vt:lpstr>
    </vt:vector>
  </TitlesOfParts>
  <Company>CDV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Zedkova</dc:creator>
  <cp:lastModifiedBy>Fencl</cp:lastModifiedBy>
  <cp:revision>111</cp:revision>
  <dcterms:created xsi:type="dcterms:W3CDTF">2010-04-28T12:39:36Z</dcterms:created>
  <dcterms:modified xsi:type="dcterms:W3CDTF">2022-05-30T07:48:28Z</dcterms:modified>
</cp:coreProperties>
</file>