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07" r:id="rId3"/>
    <p:sldId id="305" r:id="rId4"/>
    <p:sldId id="311" r:id="rId5"/>
    <p:sldId id="303" r:id="rId6"/>
    <p:sldId id="310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08" r:id="rId16"/>
    <p:sldId id="320" r:id="rId17"/>
    <p:sldId id="321" r:id="rId18"/>
    <p:sldId id="322" r:id="rId19"/>
    <p:sldId id="326" r:id="rId20"/>
    <p:sldId id="323" r:id="rId21"/>
    <p:sldId id="324" r:id="rId22"/>
    <p:sldId id="328" r:id="rId23"/>
    <p:sldId id="325" r:id="rId24"/>
    <p:sldId id="327" r:id="rId25"/>
    <p:sldId id="304" r:id="rId26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88" autoAdjust="0"/>
  </p:normalViewPr>
  <p:slideViewPr>
    <p:cSldViewPr>
      <p:cViewPr varScale="1">
        <p:scale>
          <a:sx n="103" d="100"/>
          <a:sy n="103" d="100"/>
        </p:scale>
        <p:origin x="185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31"/>
    </p:cViewPr>
  </p:sorterViewPr>
  <p:notesViewPr>
    <p:cSldViewPr>
      <p:cViewPr varScale="1">
        <p:scale>
          <a:sx n="84" d="100"/>
          <a:sy n="84" d="100"/>
        </p:scale>
        <p:origin x="382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A19718A-D775-4157-AB2A-18CEFFE75D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F2F7BC4-102B-4F83-B458-C306A008ABA4}" type="datetimeFigureOut">
              <a:rPr lang="cs-CZ"/>
              <a:pPr>
                <a:defRPr/>
              </a:pPr>
              <a:t>25.05.2022</a:t>
            </a:fld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11C08EE-96A4-4975-AE41-FD1595B4C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84127E5-A46A-457E-BCD5-B552013EE28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36F8004-E7E4-448B-AB75-5082AD10B4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záhlaví 6">
            <a:extLst>
              <a:ext uri="{FF2B5EF4-FFF2-40B4-BE49-F238E27FC236}">
                <a16:creationId xmlns:a16="http://schemas.microsoft.com/office/drawing/2014/main" id="{F27073F3-1EB5-4A2C-9336-447DF04017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5100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15B2C8F9-279F-4861-8827-3DF41F9048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0949DB3-D697-4559-BE06-F6DD1DCC7EC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C01B9A0-8F40-4A32-BE2E-62F6EB5807A1}" type="datetimeFigureOut">
              <a:rPr lang="cs-CZ"/>
              <a:pPr>
                <a:defRPr/>
              </a:pPr>
              <a:t>25.05.2022</a:t>
            </a:fld>
            <a:endParaRPr lang="cs-CZ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71178FD9-5857-40ED-BD1A-9723E5BDE06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A7B90182-B7CD-4BC9-B03D-784FECC45A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57CB58B-A5C8-473F-85CF-DBAC7687507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4D63220-A671-4179-9309-6214DFD0E3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6259D90-4472-49C2-AEEE-068705C29AE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720401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29953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69407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87506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35877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869996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53145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779535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056893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247879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883457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35770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196726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138193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21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794895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22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602374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23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619200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24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61504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53766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60194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00229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35130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70814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04916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94714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ozadi_prezentace3">
            <a:extLst>
              <a:ext uri="{FF2B5EF4-FFF2-40B4-BE49-F238E27FC236}">
                <a16:creationId xmlns:a16="http://schemas.microsoft.com/office/drawing/2014/main" id="{AB959850-C0C2-41F4-9F8A-F547632F656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47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B1EA2D6D-3EB9-40A5-AAD7-1459DDF7FAFB}"/>
              </a:ext>
            </a:extLst>
          </p:cNvPr>
          <p:cNvSpPr/>
          <p:nvPr userDrawn="1"/>
        </p:nvSpPr>
        <p:spPr>
          <a:xfrm>
            <a:off x="2966195" y="379413"/>
            <a:ext cx="4824413" cy="574675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s-CZ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C21A4CB-DF41-4D4C-BBC4-07D1BD0725D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6AC7F9F-BE41-43C7-AC2B-9667C45A4E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AE9E05A3-DACC-4DA2-89EB-2B774EE64E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 dirty="0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A694450E-132E-42C6-B5A1-73F0F54BE5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C2273-8CD6-494B-BD45-7A63820AB24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54321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6B67B13-8BCF-4FB3-A1FE-668A06DEE2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BA9334-5D22-4A7D-80D9-ACA920EB60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1D1142-CAEB-4CF7-8222-76C34D0A37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0BA69-EF4E-4EAB-92A9-761D5C0ADE3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19159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B8DB277-44A8-49F7-AD68-A186595E64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6131853-0924-4F08-B5EE-2445DDABCF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F5F25DB-8ED2-427A-ACDA-1893F4C406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A9661-F08F-4F72-900C-C27355383F9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4513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077EC5B-E088-4E4F-8822-05C20B6DF6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5FB158-C703-42F1-A8C2-14CAC81B7F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C9A8006-A866-4D99-B502-EC3B555891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AA34E-B5D5-45A7-99B4-6F97E354C19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2585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AF83C10-2B05-4802-A9A0-23722607C2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E7CEFEE-E655-425B-A460-B19F07CC98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EB27966-EC4B-48EF-8095-F9E2A8207C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BE136-FCFD-477E-A664-CD5A5F7B3C0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6611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4A76B-4590-4358-87DE-3C96435940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29A14B-98E4-4E65-B627-BB94FB0EAC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B64732-CD25-475A-A3FB-078CBEE82F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0D0DA-60AF-40A2-BB12-2E714FA07A3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29160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9A7410B-3BCB-469E-A6A0-3CD6EBEB6A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990C15F-86D2-48AD-A382-A9EE61DDB3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6582057-DBCC-45D1-9E28-201B69B294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DC4B4-E07F-4BD6-B31C-91592E779D7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00523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2843561-A3F7-4885-A61B-AB9AF6E2EB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339E9F8-6921-4706-8C35-31E6EC3B0E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3C5AA1F-04D0-4256-B894-836BC875AE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E2856-1768-437F-9E37-32F7C1C9B6F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83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9FEDDAD-4DF8-47A9-B044-91A48ADB51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B58959D-7381-4339-A060-513060B38A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8782619-9C14-4A2F-AE57-CDB3FA61BF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6C583-586D-468F-A676-962D3524842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6677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2D924B-8559-46CE-89D8-1E9F967511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C814FA-46B1-497D-8F2C-1F776AA728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CA888D-9EB8-4AAC-BB30-28B378C600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8EDEA-EAEF-4270-B474-BE42BC0D690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09684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C4EA-15E0-49E9-BAE4-9A47B73336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D522AC-740D-48F4-A3FD-07D4A263BA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FC0E79-686A-44C8-9AA8-AD452BEBCE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E41C3-7BF1-4E9F-BD6B-E30F0188B9C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0275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BFD1EDC-1C6D-4E05-87FC-E1BD7ADF94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EF93CE2-26C1-43DF-8A7E-6C5A7CBA23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FBF6C28-EDA7-4AAA-BA2C-1B3E2DE2F0D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6EB57F1-65F4-44CC-92AD-CC2D9544827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F4B6366-04EE-42B2-B228-A79602858B3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F5ADC34E-726D-4C20-86E2-F9A08E60EFF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ozadi_prezentace">
            <a:extLst>
              <a:ext uri="{FF2B5EF4-FFF2-40B4-BE49-F238E27FC236}">
                <a16:creationId xmlns:a16="http://schemas.microsoft.com/office/drawing/2014/main" id="{20F6DE5E-10DD-46FF-BA33-AAA8132F8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378"/>
            <a:ext cx="9144000" cy="673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5">
            <a:extLst>
              <a:ext uri="{FF2B5EF4-FFF2-40B4-BE49-F238E27FC236}">
                <a16:creationId xmlns:a16="http://schemas.microsoft.com/office/drawing/2014/main" id="{C2EF8F6C-5EB1-4C8D-9BD4-389339BC7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29351"/>
            <a:ext cx="9144000" cy="306438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ts val="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projektu Cestovní mapa modernizace silniční dopravy, Praha, 27.5.2022</a:t>
            </a:r>
          </a:p>
        </p:txBody>
      </p:sp>
      <p:sp>
        <p:nvSpPr>
          <p:cNvPr id="5124" name="Rectangle 6">
            <a:extLst>
              <a:ext uri="{FF2B5EF4-FFF2-40B4-BE49-F238E27FC236}">
                <a16:creationId xmlns:a16="http://schemas.microsoft.com/office/drawing/2014/main" id="{35BB0C44-65F2-42F6-A579-560A7F92C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2055" name="Text Box 7">
            <a:extLst>
              <a:ext uri="{FF2B5EF4-FFF2-40B4-BE49-F238E27FC236}">
                <a16:creationId xmlns:a16="http://schemas.microsoft.com/office/drawing/2014/main" id="{6838568E-2C36-4B5B-9D09-2B14F9338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696" y="1685097"/>
            <a:ext cx="6335713" cy="67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cs-CZ" altLang="cs-CZ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Oblast městská mobilita</a:t>
            </a:r>
          </a:p>
        </p:txBody>
      </p:sp>
      <p:sp>
        <p:nvSpPr>
          <p:cNvPr id="5126" name="Text Box 8">
            <a:extLst>
              <a:ext uri="{FF2B5EF4-FFF2-40B4-BE49-F238E27FC236}">
                <a16:creationId xmlns:a16="http://schemas.microsoft.com/office/drawing/2014/main" id="{3E1A0F2D-16E8-425A-9B50-89FEE8A86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558" y="3172966"/>
            <a:ext cx="34559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000" b="1" dirty="0">
                <a:solidFill>
                  <a:srgbClr val="CC0000"/>
                </a:solidFill>
              </a:rPr>
              <a:t>Ing. Martin Lipl</a:t>
            </a:r>
          </a:p>
        </p:txBody>
      </p:sp>
      <p:grpSp>
        <p:nvGrpSpPr>
          <p:cNvPr id="5127" name="Skupina 1">
            <a:extLst>
              <a:ext uri="{FF2B5EF4-FFF2-40B4-BE49-F238E27FC236}">
                <a16:creationId xmlns:a16="http://schemas.microsoft.com/office/drawing/2014/main" id="{43CDDFD8-9B21-4981-8125-B6C901D361FB}"/>
              </a:ext>
            </a:extLst>
          </p:cNvPr>
          <p:cNvGrpSpPr>
            <a:grpSpLocks/>
          </p:cNvGrpSpPr>
          <p:nvPr/>
        </p:nvGrpSpPr>
        <p:grpSpPr bwMode="auto">
          <a:xfrm>
            <a:off x="2699792" y="204788"/>
            <a:ext cx="5905500" cy="789960"/>
            <a:chOff x="2483751" y="190538"/>
            <a:chExt cx="6048308" cy="803749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AE5EE852-0FA5-4160-AD08-A76CB2681DDC}"/>
                </a:ext>
              </a:extLst>
            </p:cNvPr>
            <p:cNvSpPr/>
            <p:nvPr/>
          </p:nvSpPr>
          <p:spPr>
            <a:xfrm>
              <a:off x="3708045" y="190538"/>
              <a:ext cx="4824014" cy="573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cs-CZ"/>
            </a:p>
          </p:txBody>
        </p:sp>
        <p:pic>
          <p:nvPicPr>
            <p:cNvPr id="5129" name="Picture 2" descr="D:\Users\Janosikova\Desktop\logo-eu-op-pik.png">
              <a:extLst>
                <a:ext uri="{FF2B5EF4-FFF2-40B4-BE49-F238E27FC236}">
                  <a16:creationId xmlns:a16="http://schemas.microsoft.com/office/drawing/2014/main" id="{E9705B82-4143-415A-90B6-999BDC35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51" y="190676"/>
              <a:ext cx="2876223" cy="803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0" name="Picture 3" descr="D:\Users\Janosikova\Desktop\logo-mpo.png">
              <a:extLst>
                <a:ext uri="{FF2B5EF4-FFF2-40B4-BE49-F238E27FC236}">
                  <a16:creationId xmlns:a16="http://schemas.microsoft.com/office/drawing/2014/main" id="{5E5AF9F2-B629-41FF-950F-64B01B3E92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865" y="307313"/>
              <a:ext cx="1152445" cy="552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Aktualizace strategické výzkumné agendy - Městská mobilita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Hlavní problémy VaV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b="1" dirty="0">
                <a:solidFill>
                  <a:srgbClr val="FF0000"/>
                </a:solidFill>
              </a:rPr>
              <a:t>Vize budoucího stavu v roce 2030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Nástin zaměření a obsahu hlavních výzkumných témat</a:t>
            </a:r>
          </a:p>
          <a:p>
            <a:pPr>
              <a:defRPr/>
            </a:pPr>
            <a:endParaRPr lang="cs-CZ" altLang="cs-CZ" sz="18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altLang="cs-CZ" sz="1400" dirty="0"/>
              <a:t>Sběr dat a jejich přístupnost</a:t>
            </a:r>
          </a:p>
          <a:p>
            <a:pPr marL="800100" lvl="1" indent="-342900">
              <a:buFont typeface="+mj-lt"/>
              <a:buAutoNum type="arabicPeriod"/>
              <a:defRPr/>
            </a:pPr>
            <a:endParaRPr lang="cs-CZ" altLang="cs-CZ" sz="14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altLang="cs-CZ" sz="1400" dirty="0"/>
              <a:t>MaaS – mobilita jako služba</a:t>
            </a:r>
          </a:p>
          <a:p>
            <a:pPr marL="800100" lvl="1" indent="-342900">
              <a:buFont typeface="+mj-lt"/>
              <a:buAutoNum type="arabicPeriod"/>
              <a:defRPr/>
            </a:pPr>
            <a:endParaRPr lang="cs-CZ" altLang="cs-CZ" sz="14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altLang="cs-CZ" sz="1400" dirty="0"/>
              <a:t>Mobility management ve městech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1777711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Vize budoucího stavu v roce 2030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Snaha co nejvíce eliminovat negativní dopady mobility.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Bude nastavena fungující parkovací politika měst a snížení počtu ploch pro bezplatné parkování – férová cena za parkování.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Rozvinuté budování podzemních parkovacích míst – </a:t>
            </a:r>
            <a:r>
              <a:rPr lang="cs-CZ" altLang="cs-CZ" sz="1800" dirty="0" err="1"/>
              <a:t>offstreet</a:t>
            </a:r>
            <a:r>
              <a:rPr lang="cs-CZ" altLang="cs-CZ" sz="1800" dirty="0"/>
              <a:t>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Parkoviště P+R v kombinaci s kvalitní VHD a s co nejkratší vzájemnou vazbou.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Vyřešený rozvoz nákladu – dálkový i na krátké vzdálenosti.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endParaRPr lang="cs-CZ" altLang="cs-CZ" sz="14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931501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Vize budoucího stavu v roce 2030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Využití principu „město krátkých vzdáleností“ (15 </a:t>
            </a:r>
            <a:r>
              <a:rPr lang="cs-CZ" altLang="cs-CZ" sz="1800" dirty="0" err="1"/>
              <a:t>minutes</a:t>
            </a:r>
            <a:r>
              <a:rPr lang="cs-CZ" altLang="cs-CZ" sz="1800" dirty="0"/>
              <a:t> city)</a:t>
            </a:r>
          </a:p>
          <a:p>
            <a:pPr>
              <a:defRPr/>
            </a:pPr>
            <a:endParaRPr lang="cs-CZ" altLang="cs-CZ" sz="14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AF6D7D3-4C31-01A6-79B5-77A7E5C2C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524340"/>
            <a:ext cx="5328592" cy="382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5368758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Vize budoucího stavu v roce 2030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Větší využívání prostředků sdílených vozidel a elektrických vozidel.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Rozvinuté způsoby sdílených cest a spolujízd.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Výkonové zpoplatnění dopravy v pohybu i v klidu v rámci denní doby.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Využití technologií pro:</a:t>
            </a:r>
          </a:p>
          <a:p>
            <a:pPr>
              <a:defRPr/>
            </a:pPr>
            <a:endParaRPr lang="cs-CZ" altLang="cs-CZ" sz="1800" dirty="0"/>
          </a:p>
          <a:p>
            <a:pPr lvl="1">
              <a:defRPr/>
            </a:pPr>
            <a:r>
              <a:rPr lang="cs-CZ" altLang="cs-CZ" sz="1400" dirty="0"/>
              <a:t>bezkontaktní platbu jízdného včetně technologií pro bezpečné platby;</a:t>
            </a:r>
          </a:p>
          <a:p>
            <a:pPr lvl="1">
              <a:defRPr/>
            </a:pPr>
            <a:r>
              <a:rPr lang="cs-CZ" altLang="cs-CZ" sz="1400" dirty="0"/>
              <a:t>online registrace a rezervace plánovaných jízd;</a:t>
            </a:r>
          </a:p>
          <a:p>
            <a:pPr lvl="1">
              <a:defRPr/>
            </a:pPr>
            <a:r>
              <a:rPr lang="cs-CZ" altLang="cs-CZ" sz="1400" dirty="0"/>
              <a:t>vzájemné sdílení online dat mezi platformami (v případě využití více služeb mobility);</a:t>
            </a:r>
          </a:p>
          <a:p>
            <a:pPr lvl="1">
              <a:defRPr/>
            </a:pPr>
            <a:r>
              <a:rPr lang="cs-CZ" altLang="cs-CZ" sz="1400" dirty="0"/>
              <a:t>identifikace uživatele a identifikace plánovaných cest.</a:t>
            </a:r>
          </a:p>
          <a:p>
            <a:pPr>
              <a:defRPr/>
            </a:pPr>
            <a:endParaRPr lang="cs-CZ" altLang="cs-CZ" sz="14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7401721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Aktualizace strategické výzkumné agendy - Městská mobilita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Hlavní problémy VaV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Vize budoucího stavu v roce 2030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b="1" dirty="0">
                <a:solidFill>
                  <a:srgbClr val="FF0000"/>
                </a:solidFill>
              </a:rPr>
              <a:t>Nástin zaměření a obsahu hlavních výzkumných témat</a:t>
            </a:r>
          </a:p>
          <a:p>
            <a:pPr>
              <a:defRPr/>
            </a:pPr>
            <a:endParaRPr lang="cs-CZ" altLang="cs-CZ" sz="18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altLang="cs-CZ" sz="1400" dirty="0"/>
              <a:t>Sběr dat a jejich přístupnost</a:t>
            </a:r>
          </a:p>
          <a:p>
            <a:pPr marL="800100" lvl="1" indent="-342900">
              <a:buFont typeface="+mj-lt"/>
              <a:buAutoNum type="arabicPeriod"/>
              <a:defRPr/>
            </a:pPr>
            <a:endParaRPr lang="cs-CZ" altLang="cs-CZ" sz="14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altLang="cs-CZ" sz="1400" dirty="0"/>
              <a:t>MaaS – mobilita jako služba</a:t>
            </a:r>
          </a:p>
          <a:p>
            <a:pPr marL="800100" lvl="1" indent="-342900">
              <a:buFont typeface="+mj-lt"/>
              <a:buAutoNum type="arabicPeriod"/>
              <a:defRPr/>
            </a:pPr>
            <a:endParaRPr lang="cs-CZ" altLang="cs-CZ" sz="14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altLang="cs-CZ" sz="1400" dirty="0"/>
              <a:t>Mobility management ve městech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7174080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Nástin zaměření a obsahu hlavních výzkumných témat</a:t>
            </a:r>
          </a:p>
          <a:p>
            <a:pPr>
              <a:defRPr/>
            </a:pPr>
            <a:endParaRPr lang="cs-CZ" altLang="cs-CZ" sz="1800" dirty="0"/>
          </a:p>
          <a:p>
            <a:pPr>
              <a:buFont typeface="+mj-lt"/>
              <a:buAutoNum type="arabicPeriod"/>
              <a:defRPr/>
            </a:pPr>
            <a:r>
              <a:rPr lang="cs-CZ" altLang="cs-CZ" sz="1800" dirty="0"/>
              <a:t>Sběr dat a jejich přístupnost</a:t>
            </a:r>
          </a:p>
          <a:p>
            <a:pPr>
              <a:buFont typeface="+mj-lt"/>
              <a:buAutoNum type="arabicPeriod"/>
              <a:defRPr/>
            </a:pPr>
            <a:endParaRPr lang="cs-CZ" altLang="cs-CZ" sz="1800" dirty="0"/>
          </a:p>
          <a:p>
            <a:pPr>
              <a:buFont typeface="+mj-lt"/>
              <a:buAutoNum type="arabicPeriod"/>
              <a:defRPr/>
            </a:pPr>
            <a:r>
              <a:rPr lang="cs-CZ" altLang="cs-CZ" sz="1800" dirty="0"/>
              <a:t>MaaS – mobilita jako služba</a:t>
            </a:r>
          </a:p>
          <a:p>
            <a:pPr>
              <a:buFont typeface="+mj-lt"/>
              <a:buAutoNum type="arabicPeriod"/>
              <a:defRPr/>
            </a:pPr>
            <a:endParaRPr lang="cs-CZ" altLang="cs-CZ" sz="1800" dirty="0"/>
          </a:p>
          <a:p>
            <a:pPr>
              <a:buFont typeface="+mj-lt"/>
              <a:buAutoNum type="arabicPeriod"/>
              <a:defRPr/>
            </a:pPr>
            <a:r>
              <a:rPr lang="cs-CZ" altLang="cs-CZ" sz="1800" dirty="0"/>
              <a:t>Mobility management ve městech</a:t>
            </a:r>
          </a:p>
          <a:p>
            <a:pPr>
              <a:defRPr/>
            </a:pP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401391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1. Sběr dat a jejich přístupnost</a:t>
            </a:r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1800" dirty="0"/>
              <a:t>Dílčí data dnes sbírána v uzavřených systémech.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Nejsou přístupná mimo tato datové systémy.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Vytvoření nové datové centrály pro oblast národní mobility, která by stanovila jasná pravidla a možnosti pro sběr, archivaci, analýzy a veřejné zpřístupňování dat k dalšímu využití.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Zveřejňování musí umožňovat kompatibilitu napříč státy EU.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Rozvoj databáze pro informace o stavu mobility v jednotlivých městech a identifikaci potřeb jejich obyvatel.</a:t>
            </a:r>
          </a:p>
          <a:p>
            <a:pPr>
              <a:defRPr/>
            </a:pPr>
            <a:endParaRPr lang="cs-CZ" altLang="cs-CZ" sz="18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1040897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1. Sběr dat a jejich přístupnost</a:t>
            </a:r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1800" dirty="0"/>
              <a:t>Seznam priorit pro řešení: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Definování základního rozsahu dat nezbytně potřebných pro jakákoliv opatření v řízení poptávky po informacích v městské mobilitě jednotlivých skupin obyvatel, a to včetně jeho harmonizace pro možnost mezinárodního srovnání (nejen) v rámci EU.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Stanovení základního a skutečně reprezentativního vzorku obyvatel ČR pro získání dostatečně věrohodných a dostatečně detailních dat o dopravním chování obyvatel.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Sjednocení metodiky sběru dat, a to jak běžnými způsoby, tak i s využitím přístupu nových technologií (automatizace).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Vyřešení procesu anonymizace dat pro jejich další využívání.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Vytvoření národní datové centrály pro otázky mobility včetně stanovení pravidel pro archivaci, analýzu, bezpečnost a zajištění přístupnosti dat pro širokou (nejen) odbornou veřejnost.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466254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2. MaaS – mobilita jako služba</a:t>
            </a:r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1800" dirty="0"/>
              <a:t>Typ služby, která umožňuje uživatelům plánovat své cesty, rezervovat různé přepravní prostředky a platit na jednom místě.</a:t>
            </a:r>
          </a:p>
          <a:p>
            <a:pPr>
              <a:defRPr/>
            </a:pPr>
            <a:r>
              <a:rPr lang="cs-CZ" altLang="cs-CZ" sz="1800" dirty="0"/>
              <a:t>Sjednocení různých forem přepravních forem do jednotné služby mobility.</a:t>
            </a:r>
          </a:p>
          <a:p>
            <a:pPr>
              <a:defRPr/>
            </a:pPr>
            <a:r>
              <a:rPr lang="cs-CZ" altLang="cs-CZ" sz="1800" dirty="0"/>
              <a:t>Platba např. pomocí aplikace v chytrém mobilním telefonu.</a:t>
            </a:r>
          </a:p>
          <a:p>
            <a:pPr>
              <a:defRPr/>
            </a:pPr>
            <a:r>
              <a:rPr lang="cs-CZ" altLang="cs-CZ" sz="1800" dirty="0"/>
              <a:t>Zlepšení zrychlení mobility na území města.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Cíle MaaS:</a:t>
            </a:r>
          </a:p>
          <a:p>
            <a:pPr lvl="1">
              <a:defRPr/>
            </a:pPr>
            <a:r>
              <a:rPr lang="cs-CZ" altLang="cs-CZ" sz="1400" dirty="0"/>
              <a:t>usnadnit veškeré způsoby kombinované dopravy a přepravy;</a:t>
            </a:r>
          </a:p>
          <a:p>
            <a:pPr lvl="1">
              <a:defRPr/>
            </a:pPr>
            <a:r>
              <a:rPr lang="cs-CZ" altLang="cs-CZ" sz="1400" dirty="0"/>
              <a:t>zkvalitnit veřejnou hromadnou dopravu především v městské a příměstské dopravě;</a:t>
            </a:r>
          </a:p>
          <a:p>
            <a:pPr lvl="1">
              <a:defRPr/>
            </a:pPr>
            <a:r>
              <a:rPr lang="cs-CZ" altLang="cs-CZ" sz="1400" dirty="0"/>
              <a:t>zkvalitnit podmínky ve městě pro pěší a cyklistickou dopravu;</a:t>
            </a:r>
          </a:p>
          <a:p>
            <a:pPr lvl="1">
              <a:defRPr/>
            </a:pPr>
            <a:r>
              <a:rPr lang="cs-CZ" altLang="cs-CZ" sz="1400" dirty="0"/>
              <a:t>zajistit dostatečnou informovanost všech potenciálních uživatelů o všech možnostech dopravy a přepravy nejlépe online;</a:t>
            </a:r>
          </a:p>
          <a:p>
            <a:pPr lvl="1">
              <a:defRPr/>
            </a:pPr>
            <a:r>
              <a:rPr lang="cs-CZ" altLang="cs-CZ" sz="1400" dirty="0"/>
              <a:t>zajistit stejné možnosti dopravy pro všechny skupiny jejich potenciálních uživatelů.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6181769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2. MaaS – mobilita jako služba</a:t>
            </a:r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1800" dirty="0"/>
              <a:t>Technologické služby rozvoje MaaS:</a:t>
            </a:r>
          </a:p>
          <a:p>
            <a:pPr lvl="1">
              <a:defRPr/>
            </a:pPr>
            <a:r>
              <a:rPr lang="cs-CZ" altLang="cs-CZ" sz="1400" dirty="0"/>
              <a:t>bezkontaktní placení za služby (parkovné, cestovné);</a:t>
            </a:r>
          </a:p>
          <a:p>
            <a:pPr lvl="1">
              <a:defRPr/>
            </a:pPr>
            <a:r>
              <a:rPr lang="cs-CZ" altLang="cs-CZ" sz="1400" dirty="0"/>
              <a:t>elektronický nákup jízdenek (vzdáleně, na zastávkách, ve vozidlech);</a:t>
            </a:r>
          </a:p>
          <a:p>
            <a:pPr lvl="1">
              <a:defRPr/>
            </a:pPr>
            <a:r>
              <a:rPr lang="cs-CZ" altLang="cs-CZ" sz="1400" dirty="0"/>
              <a:t>úhrada odpovídající ceny (skutečně strávený čas);</a:t>
            </a:r>
          </a:p>
          <a:p>
            <a:pPr lvl="1">
              <a:defRPr/>
            </a:pPr>
            <a:r>
              <a:rPr lang="cs-CZ" altLang="cs-CZ" sz="1400" dirty="0"/>
              <a:t>vzdálená online rezervace parkovacího místa či navázaného dopravního prostředku;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41036894-CAAE-6792-5BEC-BD1D266C7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2120" y="3501008"/>
            <a:ext cx="3477306" cy="2890325"/>
          </a:xfrm>
          <a:prstGeom prst="rect">
            <a:avLst/>
          </a:prstGeom>
        </p:spPr>
      </p:pic>
      <p:sp>
        <p:nvSpPr>
          <p:cNvPr id="10" name="Podnadpis 2">
            <a:extLst>
              <a:ext uri="{FF2B5EF4-FFF2-40B4-BE49-F238E27FC236}">
                <a16:creationId xmlns:a16="http://schemas.microsoft.com/office/drawing/2014/main" id="{48D2BF48-6C82-107D-D255-BA064CABD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488" y="3501007"/>
            <a:ext cx="4723642" cy="2734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defRPr/>
            </a:pPr>
            <a:r>
              <a:rPr lang="cs-CZ" altLang="cs-CZ" sz="1400" kern="0" dirty="0"/>
              <a:t>aktuální informovanost o stavu parkovacích míst;</a:t>
            </a:r>
          </a:p>
          <a:p>
            <a:pPr lvl="1">
              <a:defRPr/>
            </a:pPr>
            <a:r>
              <a:rPr lang="cs-CZ" altLang="cs-CZ" sz="1400" kern="0" dirty="0"/>
              <a:t>online informovanost o variantách přepravy osob (čas, cena, dopravní prostředek);</a:t>
            </a:r>
          </a:p>
          <a:p>
            <a:pPr lvl="1">
              <a:defRPr/>
            </a:pPr>
            <a:r>
              <a:rPr lang="cs-CZ" altLang="cs-CZ" sz="1400" kern="0" dirty="0"/>
              <a:t>sdílení aktuálních dat o dopravě (zpoždění, kongesce, využití parkovišť);</a:t>
            </a:r>
          </a:p>
          <a:p>
            <a:pPr lvl="1">
              <a:defRPr/>
            </a:pPr>
            <a:r>
              <a:rPr lang="cs-CZ" altLang="cs-CZ" sz="1400" kern="0" dirty="0"/>
              <a:t>automatizované hlídání vjezdu do center měst;</a:t>
            </a:r>
          </a:p>
          <a:p>
            <a:pPr lvl="1">
              <a:defRPr/>
            </a:pPr>
            <a:r>
              <a:rPr lang="cs-CZ" altLang="cs-CZ" sz="1400" kern="0" dirty="0"/>
              <a:t>dynamické řízení dopravy ve městech (křižovatky, úseky) a preference VHD;</a:t>
            </a:r>
          </a:p>
          <a:p>
            <a:pPr lvl="1">
              <a:defRPr/>
            </a:pPr>
            <a:r>
              <a:rPr lang="cs-CZ" altLang="cs-CZ" sz="1400" kern="0" dirty="0"/>
              <a:t>definování času a jeho určování při jízdě vozidel VHD pro správný čas jízd.</a:t>
            </a:r>
          </a:p>
        </p:txBody>
      </p:sp>
    </p:spTree>
    <p:extLst>
      <p:ext uri="{BB962C8B-B14F-4D97-AF65-F5344CB8AC3E}">
        <p14:creationId xmlns:p14="http://schemas.microsoft.com/office/powerpoint/2010/main" val="1319276335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Aktualizace strategické výzkumné agendy - Městská mobilita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Hlavní problémy VaV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Vize budoucího stavu v roce 2030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Nástin zaměření a obsahu hlavních výzkumných témat</a:t>
            </a:r>
          </a:p>
          <a:p>
            <a:pPr>
              <a:defRPr/>
            </a:pPr>
            <a:endParaRPr lang="cs-CZ" altLang="cs-CZ" sz="18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altLang="cs-CZ" sz="1400" dirty="0"/>
              <a:t>Sběr dat a jejich přístupnost</a:t>
            </a:r>
          </a:p>
          <a:p>
            <a:pPr marL="800100" lvl="1" indent="-342900">
              <a:buFont typeface="+mj-lt"/>
              <a:buAutoNum type="arabicPeriod"/>
              <a:defRPr/>
            </a:pPr>
            <a:endParaRPr lang="cs-CZ" altLang="cs-CZ" sz="14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altLang="cs-CZ" sz="1400" dirty="0"/>
              <a:t>MaaS – mobilita jako služba</a:t>
            </a:r>
          </a:p>
          <a:p>
            <a:pPr marL="800100" lvl="1" indent="-342900">
              <a:buFont typeface="+mj-lt"/>
              <a:buAutoNum type="arabicPeriod"/>
              <a:defRPr/>
            </a:pPr>
            <a:endParaRPr lang="cs-CZ" altLang="cs-CZ" sz="14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altLang="cs-CZ" sz="1400" dirty="0"/>
              <a:t>Mobility management </a:t>
            </a:r>
            <a:r>
              <a:rPr lang="cs-CZ" altLang="cs-CZ" sz="1400"/>
              <a:t>ve městech </a:t>
            </a:r>
            <a:endParaRPr lang="cs-CZ" altLang="cs-CZ" sz="14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5274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2. MaaS – mobilita jako služba</a:t>
            </a:r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1800" dirty="0"/>
              <a:t>Seznam priorit pro řešení: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zvyšování dopravní obslužnosti městských a příměstských oblastí přímým zaváděním odpovídajících flexibilních linek veřejné dopravy;</a:t>
            </a:r>
          </a:p>
          <a:p>
            <a:pPr lvl="1">
              <a:defRPr/>
            </a:pPr>
            <a:r>
              <a:rPr lang="cs-CZ" altLang="cs-CZ" sz="1400" dirty="0"/>
              <a:t>propojování systémů sdružující různé módy dopravy;</a:t>
            </a:r>
          </a:p>
          <a:p>
            <a:pPr lvl="1">
              <a:defRPr/>
            </a:pPr>
            <a:r>
              <a:rPr lang="cs-CZ" altLang="cs-CZ" sz="1400" dirty="0"/>
              <a:t>vyvíjení systému pro aplikaci jednotného způsobu úhrady za více módů dopravy;</a:t>
            </a:r>
          </a:p>
          <a:p>
            <a:pPr lvl="1">
              <a:defRPr/>
            </a:pPr>
            <a:r>
              <a:rPr lang="cs-CZ" altLang="cs-CZ" sz="1400" dirty="0"/>
              <a:t>podpora sdílení dat mezi různými poskytovateli služeb městské mobility;</a:t>
            </a:r>
          </a:p>
          <a:p>
            <a:pPr lvl="1">
              <a:defRPr/>
            </a:pPr>
            <a:r>
              <a:rPr lang="cs-CZ" altLang="cs-CZ" sz="1400" dirty="0"/>
              <a:t>zajištění bezpečnosti sdílení dat uživatelů v elektronickém kyberprostoru;</a:t>
            </a:r>
          </a:p>
          <a:p>
            <a:pPr lvl="1">
              <a:defRPr/>
            </a:pPr>
            <a:r>
              <a:rPr lang="cs-CZ" altLang="cs-CZ" sz="1400" dirty="0"/>
              <a:t>rozvíjení informačních kampaní pro obyvatele měst týkajících se volby vhodných dopravních prostředků a negativních vlivů s tím souvisejících;</a:t>
            </a:r>
          </a:p>
          <a:p>
            <a:pPr lvl="1">
              <a:defRPr/>
            </a:pPr>
            <a:r>
              <a:rPr lang="cs-CZ" altLang="cs-CZ" sz="1400" dirty="0"/>
              <a:t>zavádění návaznosti veřejné hromadné dopravy na mobilitu osobní mobility (pěší, cyklistická);</a:t>
            </a:r>
          </a:p>
          <a:p>
            <a:pPr lvl="1">
              <a:defRPr/>
            </a:pPr>
            <a:r>
              <a:rPr lang="cs-CZ" altLang="cs-CZ" sz="1400" dirty="0"/>
              <a:t>zvyšování podpory využívání prostředků mikromobility v centrech měst;</a:t>
            </a:r>
          </a:p>
          <a:p>
            <a:pPr lvl="1">
              <a:defRPr/>
            </a:pPr>
            <a:r>
              <a:rPr lang="cs-CZ" altLang="cs-CZ" sz="1400" dirty="0"/>
              <a:t>podpora ekologičtějších prostředků mobility pomocí organizačních opatření.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615377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3. Mobility management ve městech</a:t>
            </a:r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1800" dirty="0"/>
              <a:t>Podpora rozvoje mobility managementu.</a:t>
            </a:r>
          </a:p>
          <a:p>
            <a:pPr>
              <a:defRPr/>
            </a:pPr>
            <a:r>
              <a:rPr lang="cs-CZ" altLang="cs-CZ" sz="1800" dirty="0"/>
              <a:t>Mobility management je založen na:</a:t>
            </a:r>
          </a:p>
          <a:p>
            <a:pPr lvl="1">
              <a:defRPr/>
            </a:pPr>
            <a:r>
              <a:rPr lang="cs-CZ" altLang="cs-CZ" sz="1400" dirty="0"/>
              <a:t>dostupném a kvalitním přístupu k aktuálním informacím;</a:t>
            </a:r>
          </a:p>
          <a:p>
            <a:pPr lvl="1">
              <a:defRPr/>
            </a:pPr>
            <a:r>
              <a:rPr lang="cs-CZ" altLang="cs-CZ" sz="1400" dirty="0"/>
              <a:t>intenzivní komunikaci mezi jednotlivými prvky v systému;</a:t>
            </a:r>
          </a:p>
          <a:p>
            <a:pPr lvl="1">
              <a:defRPr/>
            </a:pPr>
            <a:r>
              <a:rPr lang="cs-CZ" altLang="cs-CZ" sz="1400" dirty="0"/>
              <a:t>odpovídající organizaci;</a:t>
            </a:r>
          </a:p>
          <a:p>
            <a:pPr lvl="1">
              <a:defRPr/>
            </a:pPr>
            <a:r>
              <a:rPr lang="cs-CZ" altLang="cs-CZ" sz="1400" dirty="0"/>
              <a:t>správné koordinaci.</a:t>
            </a:r>
          </a:p>
          <a:p>
            <a:pPr>
              <a:defRPr/>
            </a:pPr>
            <a:r>
              <a:rPr lang="cs-CZ" altLang="cs-CZ" sz="1800" dirty="0"/>
              <a:t>Stanovit aktuální stav nabídky a poptávky.</a:t>
            </a:r>
          </a:p>
          <a:p>
            <a:pPr>
              <a:defRPr/>
            </a:pPr>
            <a:r>
              <a:rPr lang="cs-CZ" altLang="cs-CZ" sz="1800" dirty="0"/>
              <a:t>Stanovit prognózu nabídky a poptávky do budoucna.</a:t>
            </a:r>
          </a:p>
          <a:p>
            <a:pPr>
              <a:defRPr/>
            </a:pPr>
            <a:r>
              <a:rPr lang="cs-CZ" altLang="cs-CZ" sz="1800" dirty="0"/>
              <a:t>Řešení managementu parkování vozidel na území města.</a:t>
            </a:r>
          </a:p>
          <a:p>
            <a:pPr>
              <a:defRPr/>
            </a:pPr>
            <a:r>
              <a:rPr lang="cs-CZ" altLang="cs-CZ" sz="1800" dirty="0"/>
              <a:t>Řízení vjezdu do centra města – UVAR.</a:t>
            </a:r>
          </a:p>
          <a:p>
            <a:pPr>
              <a:defRPr/>
            </a:pPr>
            <a:r>
              <a:rPr lang="cs-CZ" altLang="cs-CZ" sz="1800" dirty="0"/>
              <a:t>Využití technologií ITS (V2V, V2I apod.).</a:t>
            </a:r>
          </a:p>
          <a:p>
            <a:pPr>
              <a:defRPr/>
            </a:pPr>
            <a:r>
              <a:rPr lang="cs-CZ" altLang="cs-CZ" sz="1800" dirty="0"/>
              <a:t>Do procesu zpracování plánů mobility zapojit všechny dotčené strany, včetně uživatelských skupin.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454748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3. Mobility management ve městech</a:t>
            </a:r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1800" dirty="0"/>
              <a:t>Plány udržitelné městské mobility musí splňovat následující cíle: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zlepšení kvality života;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snížení objemů IAD a motorové dopravy jako celku a jejich nahrazení udržitelnými formami;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snížení objemu zbytných každodenních cest IAD;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snížení negativních dopadů na životní prostředí a na zdraví obyvatel pomocí volby „zelenější“ dopravy;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zajištění přístupnosti dopravy pro všechny obyvatele, včetně osob se sníženou schopností pohybu a orientace;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zvýšení integrace plánování dopravy a ostatních sektorů (územní plánování, životní prostředí, energetické a sociální otázky.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2791173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3. Mobility management ve městech</a:t>
            </a:r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1800" dirty="0"/>
              <a:t>Seznam priorit pro řešení: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Aktualizace metodiky zpracování plánů mobility a jejich vhodné implementace nejenom pro města a významné zaměstnavatele, ale pro úroveň aglomerací a krajů;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Vývoj metodiky pro zajištění dostatečné informovanosti a podporu reálného zapojení všech skupin budoucích uživatelů do přípravy plánů mobility;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Vývoj vyhodnocovacích nástrojů pro efektivní posouzení dopadu projektů mobility managementu v podmínkách České republiky;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Vývoj metod pro zkoumání sociologických faktorů, které ovlivňují dopravní chování;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Vývoj metodiky vzdělávání všech věkových skupin v oblasti udržitelné mobility.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8846639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7751960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Závěr</a:t>
            </a:r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1800" dirty="0"/>
              <a:t>Trvalá udržitelnost v dopravě je hlavním cílem budoucí dopravy nejen ve městech.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Postupné zvyšování podílu obyvatel, kteří využívají aktivní mobilitu.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Úspěch závisí také na změně přístupů obyvatel měst k fungování městské mobility a k jejímu efektivnějšímu využívání.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Důležitá je podpora pro výzkum a inovace.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Pro úspěšnou změnu směrem k udržitelné městské mobilitě musí být poznatky VaV zaváděny do praxe.</a:t>
            </a:r>
            <a:endParaRPr lang="cs-CZ" altLang="cs-CZ" sz="14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405790"/>
      </p:ext>
    </p:extLst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id="{EA4BC04C-D8C6-4AAE-A6F5-E8AF54033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7171" name="Text Box 6">
            <a:extLst>
              <a:ext uri="{FF2B5EF4-FFF2-40B4-BE49-F238E27FC236}">
                <a16:creationId xmlns:a16="http://schemas.microsoft.com/office/drawing/2014/main" id="{A1ACD362-FBF0-4D58-B16E-237E2ED3E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6446836"/>
            <a:ext cx="871296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projektu Cestovní mapa modernizace silniční dopravy, Praha 27.5.2022</a:t>
            </a:r>
          </a:p>
        </p:txBody>
      </p:sp>
      <p:sp>
        <p:nvSpPr>
          <p:cNvPr id="7172" name="Nadpis 1">
            <a:extLst>
              <a:ext uri="{FF2B5EF4-FFF2-40B4-BE49-F238E27FC236}">
                <a16:creationId xmlns:a16="http://schemas.microsoft.com/office/drawing/2014/main" id="{89377211-C82D-4229-8D4D-7B651E13329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19672" y="1988724"/>
            <a:ext cx="6908825" cy="1584325"/>
          </a:xfrm>
        </p:spPr>
        <p:txBody>
          <a:bodyPr/>
          <a:lstStyle/>
          <a:p>
            <a:r>
              <a:rPr lang="cs-CZ" altLang="cs-CZ" sz="2000" b="1" dirty="0"/>
              <a:t>Děkuji vám za pozornost</a:t>
            </a:r>
          </a:p>
        </p:txBody>
      </p:sp>
      <p:sp>
        <p:nvSpPr>
          <p:cNvPr id="7173" name="Podnadpis 2">
            <a:extLst>
              <a:ext uri="{FF2B5EF4-FFF2-40B4-BE49-F238E27FC236}">
                <a16:creationId xmlns:a16="http://schemas.microsoft.com/office/drawing/2014/main" id="{0DE35E6F-AFE1-45A6-A3B2-04AF64E15E2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763688" y="3604878"/>
            <a:ext cx="6400800" cy="1990725"/>
          </a:xfrm>
        </p:spPr>
        <p:txBody>
          <a:bodyPr/>
          <a:lstStyle/>
          <a:p>
            <a:r>
              <a:rPr lang="cs-CZ" altLang="cs-CZ" sz="2000" b="1" dirty="0"/>
              <a:t>Ing. Martin Lipl</a:t>
            </a:r>
          </a:p>
          <a:p>
            <a:r>
              <a:rPr lang="cs-CZ" altLang="cs-CZ" sz="2000" b="1" dirty="0"/>
              <a:t>HBH Projekt spol. s r.o.</a:t>
            </a:r>
          </a:p>
          <a:p>
            <a:r>
              <a:rPr lang="cs-CZ" altLang="cs-CZ" sz="2000" b="1" dirty="0"/>
              <a:t>m.lipl@hbh.cz</a:t>
            </a:r>
          </a:p>
          <a:p>
            <a:r>
              <a:rPr lang="cs-CZ" altLang="cs-CZ" sz="2000" b="1" dirty="0"/>
              <a:t>603 893 572</a:t>
            </a:r>
          </a:p>
          <a:p>
            <a:endParaRPr lang="cs-CZ" altLang="cs-CZ" sz="2000" dirty="0"/>
          </a:p>
        </p:txBody>
      </p:sp>
      <p:grpSp>
        <p:nvGrpSpPr>
          <p:cNvPr id="7" name="Skupina 1"/>
          <p:cNvGrpSpPr>
            <a:grpSpLocks/>
          </p:cNvGrpSpPr>
          <p:nvPr/>
        </p:nvGrpSpPr>
        <p:grpSpPr bwMode="auto">
          <a:xfrm>
            <a:off x="2699792" y="260648"/>
            <a:ext cx="5905500" cy="789960"/>
            <a:chOff x="2483751" y="190538"/>
            <a:chExt cx="6048308" cy="803749"/>
          </a:xfrm>
        </p:grpSpPr>
        <p:sp>
          <p:nvSpPr>
            <p:cNvPr id="8" name="Obdélník 7"/>
            <p:cNvSpPr/>
            <p:nvPr/>
          </p:nvSpPr>
          <p:spPr>
            <a:xfrm>
              <a:off x="3708045" y="190538"/>
              <a:ext cx="4824014" cy="573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cs-CZ">
                <a:solidFill>
                  <a:srgbClr val="FFFFFF"/>
                </a:solidFill>
              </a:endParaRPr>
            </a:p>
          </p:txBody>
        </p:sp>
        <p:pic>
          <p:nvPicPr>
            <p:cNvPr id="9" name="Picture 2" descr="D:\Users\Janosikova\Desktop\logo-eu-op-pik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51" y="190676"/>
              <a:ext cx="2876223" cy="803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 descr="D:\Users\Janosikova\Desktop\logo-mpo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865" y="307313"/>
              <a:ext cx="1152445" cy="552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16212255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184008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Městská mobilita</a:t>
            </a:r>
          </a:p>
          <a:p>
            <a:pPr>
              <a:defRPr/>
            </a:pPr>
            <a:endParaRPr lang="cs-CZ" altLang="cs-CZ" sz="1800" b="1" dirty="0"/>
          </a:p>
          <a:p>
            <a:pPr>
              <a:defRPr/>
            </a:pPr>
            <a:r>
              <a:rPr lang="cs-CZ" altLang="cs-CZ" sz="1800" dirty="0"/>
              <a:t>Zajišťuje obyvatelům měst možnosti jejich pohybu.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Naplňuje principy udržitelnosti, tedy uspokojování potřeb obyvatel stávajících obyvatel s ohledem na potřeby budoucích obyvatel měst.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Využití dělby přepravní práce, tzv. </a:t>
            </a:r>
            <a:r>
              <a:rPr lang="cs-CZ" altLang="cs-CZ" sz="1800" dirty="0" err="1"/>
              <a:t>modal</a:t>
            </a:r>
            <a:r>
              <a:rPr lang="cs-CZ" altLang="cs-CZ" sz="1800" dirty="0"/>
              <a:t>-split.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Realizace pomocí vysokokapacitní MHD a pomocí moderních prvků mikromobility.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Regulace vjezdu vozidel do částí města – UVAR.</a:t>
            </a: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196570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184008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Městská mobilita – 4 dílčí oblasti udržitelné mobility</a:t>
            </a:r>
          </a:p>
          <a:p>
            <a:pPr>
              <a:defRPr/>
            </a:pPr>
            <a:endParaRPr lang="cs-CZ" altLang="cs-CZ" sz="1800" b="1" dirty="0"/>
          </a:p>
          <a:p>
            <a:pPr>
              <a:defRPr/>
            </a:pPr>
            <a:r>
              <a:rPr lang="cs-CZ" altLang="cs-CZ" sz="1800" b="1" dirty="0"/>
              <a:t>Bezpečná mobilita</a:t>
            </a:r>
            <a:r>
              <a:rPr lang="cs-CZ" altLang="cs-CZ" sz="1800" dirty="0"/>
              <a:t> – opatření jsou zaměřena na snížení osobních následků nehod.</a:t>
            </a:r>
          </a:p>
          <a:p>
            <a:pPr>
              <a:defRPr/>
            </a:pPr>
            <a:r>
              <a:rPr lang="cs-CZ" altLang="cs-CZ" sz="1800" b="1" dirty="0"/>
              <a:t>Udržitelná mobilita</a:t>
            </a:r>
            <a:r>
              <a:rPr lang="cs-CZ" altLang="cs-CZ" sz="1800" dirty="0"/>
              <a:t> – opatření jsou zaměřená na podporu změny dělby dopravní práce ve prospěch pěší, cyklistické a veřejné hromadné dopravy, na opatření zaměřená ke snížení znečištění ovzduší a snížení hluku vlivem dopravy, snížení celkové spotřeby energie v dopravě a zvýšení podílu energie z obnovitelných zdrojů.</a:t>
            </a:r>
          </a:p>
          <a:p>
            <a:pPr>
              <a:defRPr/>
            </a:pPr>
            <a:r>
              <a:rPr lang="cs-CZ" altLang="cs-CZ" sz="1800" b="1" dirty="0"/>
              <a:t>Dostupná mobilita</a:t>
            </a:r>
            <a:r>
              <a:rPr lang="cs-CZ" altLang="cs-CZ" sz="1800" dirty="0"/>
              <a:t> – opatření jsou zaměřena na redistribuci uličního prostoru ve prospěch udržitelných módů dopravy a na zrovnoprávnění přístupu k mobilitě pro všechny skupiny uživatelů.</a:t>
            </a:r>
          </a:p>
          <a:p>
            <a:pPr>
              <a:defRPr/>
            </a:pPr>
            <a:r>
              <a:rPr lang="cs-CZ" altLang="cs-CZ" sz="1800" b="1" dirty="0"/>
              <a:t>Efektivní mobilita</a:t>
            </a:r>
            <a:r>
              <a:rPr lang="cs-CZ" altLang="cs-CZ" sz="1800" dirty="0"/>
              <a:t> – opatření jsou zaměřena na zvýšení efektivity dopravního systému a uplatnění nových technologií pro management mobility.</a:t>
            </a: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3187314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Kroky vedoucí ke zlepšení kvality městské mobility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snížit poptávku po mobilitě (město krátkých vzdáleností);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snížit stupeň automobilizace a snížit podíl cest IAD na území města;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zvýšit využívání veřejné hromadné dopravy;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zvýšit význam a využití aktivní mobility;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optimalizovat nákladní dopravu v centrech měst.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Aktualizace strategické výzkumné agendy - Městská mobilita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b="1" dirty="0">
                <a:solidFill>
                  <a:srgbClr val="FF0000"/>
                </a:solidFill>
              </a:rPr>
              <a:t>Hlavní problémy VaV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Vize budoucího stavu v roce 2030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Nástin zaměření a obsahu hlavních výzkumných témat</a:t>
            </a:r>
          </a:p>
          <a:p>
            <a:pPr>
              <a:defRPr/>
            </a:pPr>
            <a:endParaRPr lang="cs-CZ" altLang="cs-CZ" sz="18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altLang="cs-CZ" sz="1400" dirty="0"/>
              <a:t>Sběr dat a jejich přístupnost</a:t>
            </a:r>
          </a:p>
          <a:p>
            <a:pPr marL="800100" lvl="1" indent="-342900">
              <a:buFont typeface="+mj-lt"/>
              <a:buAutoNum type="arabicPeriod"/>
              <a:defRPr/>
            </a:pPr>
            <a:endParaRPr lang="cs-CZ" altLang="cs-CZ" sz="14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altLang="cs-CZ" sz="1400" dirty="0"/>
              <a:t>MaaS – mobilita jako služba</a:t>
            </a:r>
          </a:p>
          <a:p>
            <a:pPr marL="800100" lvl="1" indent="-342900">
              <a:buFont typeface="+mj-lt"/>
              <a:buAutoNum type="arabicPeriod"/>
              <a:defRPr/>
            </a:pPr>
            <a:endParaRPr lang="cs-CZ" altLang="cs-CZ" sz="1400" dirty="0"/>
          </a:p>
          <a:p>
            <a:pPr marL="800100" lvl="1" indent="-342900">
              <a:buFont typeface="+mj-lt"/>
              <a:buAutoNum type="arabicPeriod"/>
              <a:defRPr/>
            </a:pPr>
            <a:r>
              <a:rPr lang="cs-CZ" altLang="cs-CZ" sz="1400" dirty="0"/>
              <a:t>Mobility management ve městech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205620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Hlavní problémy VaV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Stále je pozornost minimálně věnována sběru, analýzám a zpřístupňování dat nejen o městské mobilitě.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Přitom právě tato činnost s daty je základním cílem pro další práci ve VaV.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Je potřeba dosáhnout větší provázanosti výzkumu se subjekty schopnými výsledky VaV využít.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Podpora systému veřejného VaV pro zajištění kvalitních a využitelných výsledků.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260437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Hlavní problémy VaV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VaV v oblasti městské mobility zaměřit na:</a:t>
            </a:r>
          </a:p>
          <a:p>
            <a:pPr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Práce s daty.</a:t>
            </a:r>
          </a:p>
          <a:p>
            <a:pPr lvl="1">
              <a:defRPr/>
            </a:pPr>
            <a:r>
              <a:rPr lang="cs-CZ" altLang="cs-CZ" sz="1400" dirty="0"/>
              <a:t>Sociální vlivy na mobilitu.</a:t>
            </a:r>
          </a:p>
          <a:p>
            <a:pPr lvl="1">
              <a:defRPr/>
            </a:pPr>
            <a:r>
              <a:rPr lang="cs-CZ" altLang="cs-CZ" sz="1400" dirty="0"/>
              <a:t>Technologické zajištění nových řešení.</a:t>
            </a:r>
          </a:p>
          <a:p>
            <a:pPr lvl="1">
              <a:defRPr/>
            </a:pPr>
            <a:r>
              <a:rPr lang="cs-CZ" altLang="cs-CZ" sz="1400" dirty="0"/>
              <a:t>Efektivnější řešení dělby přepravní práce.</a:t>
            </a:r>
          </a:p>
          <a:p>
            <a:pPr lvl="1">
              <a:defRPr/>
            </a:pPr>
            <a:endParaRPr lang="cs-CZ" altLang="cs-CZ" sz="1400" dirty="0"/>
          </a:p>
          <a:p>
            <a:pPr>
              <a:defRPr/>
            </a:pPr>
            <a:r>
              <a:rPr lang="cs-CZ" altLang="cs-CZ" sz="1800" dirty="0"/>
              <a:t>Vzít v úvahu moderní trendy:</a:t>
            </a:r>
          </a:p>
          <a:p>
            <a:pPr>
              <a:defRPr/>
            </a:pPr>
            <a:endParaRPr lang="cs-CZ" altLang="cs-CZ" sz="1800" dirty="0"/>
          </a:p>
          <a:p>
            <a:pPr lvl="1">
              <a:defRPr/>
            </a:pPr>
            <a:r>
              <a:rPr lang="cs-CZ" altLang="cs-CZ" sz="1400" dirty="0"/>
              <a:t>Koncept chytrých měst.</a:t>
            </a:r>
          </a:p>
          <a:p>
            <a:pPr lvl="1">
              <a:defRPr/>
            </a:pPr>
            <a:r>
              <a:rPr lang="cs-CZ" altLang="cs-CZ" sz="1400" dirty="0"/>
              <a:t>Digitalizace společnosti.</a:t>
            </a:r>
          </a:p>
          <a:p>
            <a:pPr lvl="1">
              <a:defRPr/>
            </a:pPr>
            <a:r>
              <a:rPr lang="cs-CZ" altLang="cs-CZ" sz="1400" dirty="0"/>
              <a:t>Automatizace procesů v mobilitě.</a:t>
            </a:r>
          </a:p>
          <a:p>
            <a:pPr lvl="1">
              <a:defRPr/>
            </a:pPr>
            <a:r>
              <a:rPr lang="cs-CZ" altLang="cs-CZ" sz="1400" dirty="0"/>
              <a:t>Využití sdílené ekonomiky.</a:t>
            </a:r>
          </a:p>
          <a:p>
            <a:pPr>
              <a:defRPr/>
            </a:pPr>
            <a:endParaRPr lang="cs-CZ" altLang="cs-CZ" sz="1400" dirty="0"/>
          </a:p>
          <a:p>
            <a:pPr>
              <a:defRPr/>
            </a:pPr>
            <a:endParaRPr lang="cs-CZ" altLang="cs-CZ" sz="18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0463568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2200" b="1" dirty="0">
                <a:solidFill>
                  <a:srgbClr val="003399"/>
                </a:solidFill>
              </a:rPr>
              <a:t>Hlavní problémy VaV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Tematika VaV v městské mobilitě</a:t>
            </a:r>
          </a:p>
          <a:p>
            <a:pPr lvl="1">
              <a:defRPr/>
            </a:pP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Vliv počtu vozidel v prostoru města.</a:t>
            </a:r>
          </a:p>
          <a:p>
            <a:pPr lvl="1">
              <a:defRPr/>
            </a:pPr>
            <a:r>
              <a:rPr lang="cs-CZ" altLang="cs-CZ" sz="1400" dirty="0"/>
              <a:t>Vliv stávajícího provozu vozidel se spalovacím motorem na kvalitu ovzduší.</a:t>
            </a:r>
          </a:p>
          <a:p>
            <a:pPr lvl="1">
              <a:defRPr/>
            </a:pPr>
            <a:r>
              <a:rPr lang="cs-CZ" altLang="cs-CZ" sz="1400" dirty="0"/>
              <a:t>Regulace přístupu vozidel do částí města.</a:t>
            </a:r>
          </a:p>
          <a:p>
            <a:pPr lvl="1">
              <a:defRPr/>
            </a:pPr>
            <a:r>
              <a:rPr lang="cs-CZ" altLang="cs-CZ" sz="1400" dirty="0"/>
              <a:t>Vyšší využití bezemisních vozidel.</a:t>
            </a:r>
          </a:p>
          <a:p>
            <a:pPr lvl="1">
              <a:defRPr/>
            </a:pPr>
            <a:r>
              <a:rPr lang="cs-CZ" altLang="cs-CZ" sz="1400" dirty="0"/>
              <a:t>Nabíjení elektrických dopravních prostředků mobility.</a:t>
            </a:r>
          </a:p>
          <a:p>
            <a:pPr lvl="1">
              <a:defRPr/>
            </a:pPr>
            <a:r>
              <a:rPr lang="cs-CZ" altLang="cs-CZ" sz="1400" dirty="0"/>
              <a:t>Zajišťování kapacitních parkovacích míst a technologie jejich provozu.</a:t>
            </a:r>
          </a:p>
          <a:p>
            <a:pPr lvl="1">
              <a:defRPr/>
            </a:pPr>
            <a:r>
              <a:rPr lang="cs-CZ" altLang="cs-CZ" sz="1400" dirty="0"/>
              <a:t>Efektivní využívání vozidel v dopravě na území města.</a:t>
            </a:r>
          </a:p>
          <a:p>
            <a:pPr lvl="1">
              <a:defRPr/>
            </a:pPr>
            <a:r>
              <a:rPr lang="cs-CZ" altLang="cs-CZ" sz="1400" dirty="0"/>
              <a:t>Řešení dopravy na „první a poslední míli“.</a:t>
            </a:r>
          </a:p>
          <a:p>
            <a:pPr lvl="1">
              <a:defRPr/>
            </a:pPr>
            <a:r>
              <a:rPr lang="cs-CZ" altLang="cs-CZ" sz="1400" dirty="0"/>
              <a:t>Provoz autonomních systémů ve veřejné dopravě.</a:t>
            </a:r>
          </a:p>
          <a:p>
            <a:pPr lvl="1">
              <a:defRPr/>
            </a:pPr>
            <a:r>
              <a:rPr lang="cs-CZ" altLang="cs-CZ" sz="1400" dirty="0"/>
              <a:t>Spolupráce výzkumné a realizační sféry.</a:t>
            </a:r>
          </a:p>
          <a:p>
            <a:pPr lvl="1">
              <a:defRPr/>
            </a:pPr>
            <a:endParaRPr lang="cs-CZ" altLang="cs-CZ" sz="1400" dirty="0"/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endParaRPr lang="cs-CZ" altLang="cs-CZ" sz="14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9868359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Prezentace_ertrac_1">
  <a:themeElements>
    <a:clrScheme name="Prezentace_ertrac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e_ertrac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zentace_ertrac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1272</TotalTime>
  <Words>1992</Words>
  <Application>Microsoft Office PowerPoint</Application>
  <PresentationFormat>Předvádění na obrazovce (4:3)</PresentationFormat>
  <Paragraphs>327</Paragraphs>
  <Slides>25</Slides>
  <Notes>24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9" baseType="lpstr">
      <vt:lpstr>Arial</vt:lpstr>
      <vt:lpstr>Arial Black</vt:lpstr>
      <vt:lpstr>Calibri</vt:lpstr>
      <vt:lpstr>Prezentace_ertrac_1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vám za pozornost</vt:lpstr>
    </vt:vector>
  </TitlesOfParts>
  <Company>CDV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Zedkova</dc:creator>
  <cp:lastModifiedBy>Fencl</cp:lastModifiedBy>
  <cp:revision>151</cp:revision>
  <dcterms:created xsi:type="dcterms:W3CDTF">2010-04-28T12:39:36Z</dcterms:created>
  <dcterms:modified xsi:type="dcterms:W3CDTF">2022-05-25T09:41:21Z</dcterms:modified>
</cp:coreProperties>
</file>