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media/image3.jpg" ContentType="image/jpe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image6.jpg" ContentType="image/jpeg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media/image17.jpg" ContentType="image/jpeg"/>
  <Override PartName="/ppt/notesSlides/notesSlide9.xml" ContentType="application/vnd.openxmlformats-officedocument.presentationml.notesSlide+xml"/>
  <Override PartName="/ppt/media/image25.jpg" ContentType="image/jpeg"/>
  <Override PartName="/ppt/notesSlides/notesSlide10.xml" ContentType="application/vnd.openxmlformats-officedocument.presentationml.notesSlide+xml"/>
  <Override PartName="/ppt/media/image28.jpg" ContentType="image/jpeg"/>
  <Override PartName="/ppt/notesSlides/notesSlide1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6" r:id="rId2"/>
    <p:sldId id="448" r:id="rId3"/>
    <p:sldId id="409" r:id="rId4"/>
    <p:sldId id="447" r:id="rId5"/>
    <p:sldId id="257" r:id="rId6"/>
    <p:sldId id="494" r:id="rId7"/>
    <p:sldId id="484" r:id="rId8"/>
    <p:sldId id="486" r:id="rId9"/>
    <p:sldId id="469" r:id="rId10"/>
    <p:sldId id="493" r:id="rId11"/>
    <p:sldId id="496" r:id="rId12"/>
    <p:sldId id="497" r:id="rId13"/>
    <p:sldId id="495" r:id="rId14"/>
    <p:sldId id="475" r:id="rId15"/>
  </p:sldIdLst>
  <p:sldSz cx="10693400" cy="7562850"/>
  <p:notesSz cx="10693400" cy="756285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A1F187-C868-4607-8B70-657EF803CF00}" v="1" dt="2022-05-23T19:09:56.600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6256" autoAdjust="0"/>
  </p:normalViewPr>
  <p:slideViewPr>
    <p:cSldViewPr>
      <p:cViewPr varScale="1">
        <p:scale>
          <a:sx n="49" d="100"/>
          <a:sy n="49" d="100"/>
        </p:scale>
        <p:origin x="1926" y="4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633913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6057900" y="0"/>
            <a:ext cx="4632325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DEC4A-D81F-4FB2-90C1-9E36D4FEA26D}" type="datetimeFigureOut">
              <a:rPr lang="cs-CZ" smtClean="0"/>
              <a:t>24.05.2022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7183438"/>
            <a:ext cx="4633913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AA2F94-8263-4907-85D8-87B74160A1A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74191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6375C-A827-7142-8F90-0099E6E2826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963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cs-CZ" dirty="0">
              <a:sym typeface="Wingdings" panose="05000000000000000000" pitchFamily="2" charset="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6375C-A827-7142-8F90-0099E6E2826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519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cs-CZ" dirty="0">
              <a:sym typeface="Wingdings" panose="05000000000000000000" pitchFamily="2" charset="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6375C-A827-7142-8F90-0099E6E2826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1332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6375C-A827-7142-8F90-0099E6E2826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2406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6375C-A827-7142-8F90-0099E6E2826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8667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6375C-A827-7142-8F90-0099E6E2826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4879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6375C-A827-7142-8F90-0099E6E2826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0723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>
              <a:sym typeface="Wingdings" panose="05000000000000000000" pitchFamily="2" charset="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6375C-A827-7142-8F90-0099E6E2826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710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cs-CZ" dirty="0">
              <a:sym typeface="Wingdings" panose="05000000000000000000" pitchFamily="2" charset="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6375C-A827-7142-8F90-0099E6E2826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8840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cs-CZ" dirty="0">
              <a:sym typeface="Wingdings" panose="05000000000000000000" pitchFamily="2" charset="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6375C-A827-7142-8F90-0099E6E2826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5806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cs-CZ" dirty="0">
              <a:sym typeface="Wingdings" panose="05000000000000000000" pitchFamily="2" charset="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6375C-A827-7142-8F90-0099E6E2826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8734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5/24/2022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5795D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5/24/2022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5795D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5/24/2022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504039" y="2485825"/>
            <a:ext cx="7609944" cy="333586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5795D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5/24/2022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5/24/2022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3505"/>
            <a:ext cx="10692003" cy="75565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13550" y="970592"/>
            <a:ext cx="9266298" cy="8743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rgbClr val="5795D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355299" y="2670934"/>
            <a:ext cx="7982800" cy="26657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5/24/2022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jpeg"/><Relationship Id="rId7" Type="http://schemas.openxmlformats.org/officeDocument/2006/relationships/image" Target="../media/image19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jp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jpg"/><Relationship Id="rId9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7" Type="http://schemas.openxmlformats.org/officeDocument/2006/relationships/image" Target="../media/image38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jpeg"/><Relationship Id="rId4" Type="http://schemas.openxmlformats.org/officeDocument/2006/relationships/hyperlink" Target="http://www.hytep.cz/faq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>
            <a:extLst>
              <a:ext uri="{FF2B5EF4-FFF2-40B4-BE49-F238E27FC236}">
                <a16:creationId xmlns:a16="http://schemas.microsoft.com/office/drawing/2014/main" id="{2196B22C-E205-1388-051A-39424702B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380927" cy="5432685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527300" y="4363028"/>
            <a:ext cx="7001629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0"/>
              </a:spcBef>
            </a:pPr>
            <a:r>
              <a:rPr lang="cs-CZ" b="1" spc="40" dirty="0">
                <a:solidFill>
                  <a:srgbClr val="37AF78"/>
                </a:solidFill>
              </a:rPr>
              <a:t>Vodíkové technologie a ČR</a:t>
            </a:r>
            <a:endParaRPr b="1" dirty="0"/>
          </a:p>
        </p:txBody>
      </p:sp>
      <p:sp>
        <p:nvSpPr>
          <p:cNvPr id="4" name="object 4"/>
          <p:cNvSpPr txBox="1"/>
          <p:nvPr/>
        </p:nvSpPr>
        <p:spPr>
          <a:xfrm>
            <a:off x="6642100" y="4924425"/>
            <a:ext cx="2963029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cs-CZ" sz="2000" spc="-10" dirty="0">
                <a:solidFill>
                  <a:srgbClr val="3B8ACA"/>
                </a:solidFill>
                <a:latin typeface="Arial"/>
                <a:cs typeface="Arial"/>
              </a:rPr>
              <a:t>Ing. Veronika Vohlídková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703073" y="6604994"/>
            <a:ext cx="265938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cs-CZ" spc="-5" dirty="0">
                <a:solidFill>
                  <a:srgbClr val="878787"/>
                </a:solidFill>
                <a:latin typeface="Arial"/>
                <a:cs typeface="Arial"/>
              </a:rPr>
              <a:t>27. 5. 2022, Praha</a:t>
            </a:r>
            <a:endParaRPr dirty="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18247" y="200025"/>
            <a:ext cx="1957110" cy="15013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4"/>
          <p:cNvSpPr/>
          <p:nvPr/>
        </p:nvSpPr>
        <p:spPr>
          <a:xfrm>
            <a:off x="1079498" y="1266825"/>
            <a:ext cx="8244205" cy="0"/>
          </a:xfrm>
          <a:custGeom>
            <a:avLst/>
            <a:gdLst/>
            <a:ahLst/>
            <a:cxnLst/>
            <a:rect l="l" t="t" r="r" b="b"/>
            <a:pathLst>
              <a:path w="8244205">
                <a:moveTo>
                  <a:pt x="0" y="0"/>
                </a:moveTo>
                <a:lnTo>
                  <a:pt x="8244001" y="0"/>
                </a:lnTo>
              </a:path>
            </a:pathLst>
          </a:custGeom>
          <a:ln w="12700">
            <a:solidFill>
              <a:srgbClr val="3B8ACA"/>
            </a:solidFill>
          </a:ln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10" name="object 2"/>
          <p:cNvSpPr txBox="1">
            <a:spLocks/>
          </p:cNvSpPr>
          <p:nvPr/>
        </p:nvSpPr>
        <p:spPr>
          <a:xfrm>
            <a:off x="-215900" y="659402"/>
            <a:ext cx="8491469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800" b="0" i="0">
                <a:solidFill>
                  <a:srgbClr val="5795D0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 algn="ctr">
              <a:spcBef>
                <a:spcPts val="100"/>
              </a:spcBef>
            </a:pPr>
            <a:r>
              <a:rPr lang="cs-CZ" sz="3200" b="1" spc="-3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Vodíková</a:t>
            </a:r>
            <a:r>
              <a:rPr lang="cs-CZ" spc="-5" dirty="0"/>
              <a:t> </a:t>
            </a:r>
            <a:r>
              <a:rPr lang="cs-CZ" sz="3200" b="1" spc="-3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strategie v České republice</a:t>
            </a:r>
            <a:endParaRPr lang="en-US" sz="3200" b="1" spc="-3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2" name="object 3"/>
          <p:cNvSpPr txBox="1"/>
          <p:nvPr/>
        </p:nvSpPr>
        <p:spPr>
          <a:xfrm>
            <a:off x="1079498" y="1419225"/>
            <a:ext cx="6400802" cy="1075936"/>
          </a:xfrm>
          <a:prstGeom prst="rect">
            <a:avLst/>
          </a:prstGeom>
        </p:spPr>
        <p:txBody>
          <a:bodyPr vert="horz" wrap="square" lIns="0" tIns="1689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30"/>
              </a:spcBef>
            </a:pPr>
            <a:endParaRPr lang="cs-CZ" sz="2400" b="1" spc="-30" dirty="0">
              <a:solidFill>
                <a:srgbClr val="59B786"/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330"/>
              </a:spcBef>
            </a:pPr>
            <a:endParaRPr lang="cs-CZ" sz="2400" b="1" spc="-30" dirty="0">
              <a:solidFill>
                <a:srgbClr val="59B786"/>
              </a:solidFill>
              <a:latin typeface="Arial"/>
              <a:cs typeface="Arial"/>
            </a:endParaRPr>
          </a:p>
        </p:txBody>
      </p:sp>
      <p:graphicFrame>
        <p:nvGraphicFramePr>
          <p:cNvPr id="2" name="Tabulka 1">
            <a:extLst>
              <a:ext uri="{FF2B5EF4-FFF2-40B4-BE49-F238E27FC236}">
                <a16:creationId xmlns:a16="http://schemas.microsoft.com/office/drawing/2014/main" id="{792E21F2-2CB7-4EE7-8BEE-61B21C9463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857688"/>
              </p:ext>
            </p:extLst>
          </p:nvPr>
        </p:nvGraphicFramePr>
        <p:xfrm>
          <a:off x="1057562" y="2495161"/>
          <a:ext cx="7620000" cy="3504925"/>
        </p:xfrm>
        <a:graphic>
          <a:graphicData uri="http://schemas.openxmlformats.org/drawingml/2006/table">
            <a:tbl>
              <a:tblPr firstRow="1">
                <a:tableStyleId>{3C2FFA5D-87B4-456A-9821-1D502468CF0F}</a:tableStyleId>
              </a:tblPr>
              <a:tblGrid>
                <a:gridCol w="3836872">
                  <a:extLst>
                    <a:ext uri="{9D8B030D-6E8A-4147-A177-3AD203B41FA5}">
                      <a16:colId xmlns:a16="http://schemas.microsoft.com/office/drawing/2014/main" val="3971926326"/>
                    </a:ext>
                  </a:extLst>
                </a:gridCol>
                <a:gridCol w="3783128">
                  <a:extLst>
                    <a:ext uri="{9D8B030D-6E8A-4147-A177-3AD203B41FA5}">
                      <a16:colId xmlns:a16="http://schemas.microsoft.com/office/drawing/2014/main" val="887525758"/>
                    </a:ext>
                  </a:extLst>
                </a:gridCol>
              </a:tblGrid>
              <a:tr h="927774">
                <a:tc>
                  <a:txBody>
                    <a:bodyPr/>
                    <a:lstStyle/>
                    <a:p>
                      <a:pPr algn="ctr"/>
                      <a:r>
                        <a:rPr lang="cs-CZ" sz="2400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Předpoklad</a:t>
                      </a:r>
                      <a:endParaRPr lang="en-US" sz="2400" noProof="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4134" marR="354134" marT="92383" marB="9238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2030</a:t>
                      </a:r>
                    </a:p>
                  </a:txBody>
                  <a:tcPr marL="354134" marR="523500" marT="92383" marB="92383" anchor="ctr"/>
                </a:tc>
                <a:extLst>
                  <a:ext uri="{0D108BD9-81ED-4DB2-BD59-A6C34878D82A}">
                    <a16:rowId xmlns:a16="http://schemas.microsoft.com/office/drawing/2014/main" val="1014285702"/>
                  </a:ext>
                </a:extLst>
              </a:tr>
              <a:tr h="927774">
                <a:tc>
                  <a:txBody>
                    <a:bodyPr/>
                    <a:lstStyle/>
                    <a:p>
                      <a:pPr algn="ctr"/>
                      <a:r>
                        <a:rPr lang="en-US" sz="2400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</a:t>
                      </a:r>
                      <a:r>
                        <a:rPr lang="cs-CZ" sz="2400" baseline="-25000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2400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cs-CZ" sz="2400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plnicí stanice</a:t>
                      </a:r>
                      <a:endParaRPr lang="en-US" sz="2400" noProof="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4134" marR="354134" marT="92383" marB="9238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</a:t>
                      </a:r>
                    </a:p>
                  </a:txBody>
                  <a:tcPr marL="354134" marR="523500" marT="92383" marB="92383" anchor="ctr"/>
                </a:tc>
                <a:extLst>
                  <a:ext uri="{0D108BD9-81ED-4DB2-BD59-A6C34878D82A}">
                    <a16:rowId xmlns:a16="http://schemas.microsoft.com/office/drawing/2014/main" val="996698871"/>
                  </a:ext>
                </a:extLst>
              </a:tr>
              <a:tr h="816570">
                <a:tc>
                  <a:txBody>
                    <a:bodyPr/>
                    <a:lstStyle/>
                    <a:p>
                      <a:pPr algn="ctr"/>
                      <a:r>
                        <a:rPr lang="en-US" sz="2400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</a:t>
                      </a:r>
                      <a:r>
                        <a:rPr lang="en-US" sz="2400" baseline="-25000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2400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cs-CZ" sz="2400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autobusů</a:t>
                      </a:r>
                      <a:endParaRPr lang="en-US" sz="2400" noProof="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4134" marR="354134" marT="92383" marB="9238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870</a:t>
                      </a:r>
                    </a:p>
                  </a:txBody>
                  <a:tcPr marL="354134" marR="523500" marT="92383" marB="92383" anchor="ctr"/>
                </a:tc>
                <a:extLst>
                  <a:ext uri="{0D108BD9-81ED-4DB2-BD59-A6C34878D82A}">
                    <a16:rowId xmlns:a16="http://schemas.microsoft.com/office/drawing/2014/main" val="1786482714"/>
                  </a:ext>
                </a:extLst>
              </a:tr>
              <a:tr h="832807">
                <a:tc>
                  <a:txBody>
                    <a:bodyPr/>
                    <a:lstStyle/>
                    <a:p>
                      <a:pPr algn="ctr"/>
                      <a:r>
                        <a:rPr lang="en-US" sz="2400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</a:t>
                      </a:r>
                      <a:r>
                        <a:rPr lang="en-US" sz="2400" baseline="-25000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2400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cs-CZ" sz="2400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aut</a:t>
                      </a:r>
                      <a:endParaRPr lang="en-US" sz="2400" noProof="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4134" marR="354134" marT="92383" marB="9238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40.000 – 50.000</a:t>
                      </a:r>
                    </a:p>
                  </a:txBody>
                  <a:tcPr marL="354134" marR="523500" marT="92383" marB="92383" anchor="ctr"/>
                </a:tc>
                <a:extLst>
                  <a:ext uri="{0D108BD9-81ED-4DB2-BD59-A6C34878D82A}">
                    <a16:rowId xmlns:a16="http://schemas.microsoft.com/office/drawing/2014/main" val="2002280874"/>
                  </a:ext>
                </a:extLst>
              </a:tr>
            </a:tbl>
          </a:graphicData>
        </a:graphic>
      </p:graphicFrame>
      <p:sp>
        <p:nvSpPr>
          <p:cNvPr id="11" name="TextovéPole 10">
            <a:extLst>
              <a:ext uri="{FF2B5EF4-FFF2-40B4-BE49-F238E27FC236}">
                <a16:creationId xmlns:a16="http://schemas.microsoft.com/office/drawing/2014/main" id="{86B55D22-ED19-4A6A-B8A6-F3CF5823FD88}"/>
              </a:ext>
            </a:extLst>
          </p:cNvPr>
          <p:cNvSpPr txBox="1"/>
          <p:nvPr/>
        </p:nvSpPr>
        <p:spPr>
          <a:xfrm>
            <a:off x="1079498" y="1612725"/>
            <a:ext cx="53467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1330"/>
              </a:spcBef>
            </a:pPr>
            <a:r>
              <a:rPr lang="cs-CZ" sz="2400" b="1" spc="-30" dirty="0">
                <a:solidFill>
                  <a:srgbClr val="59B786"/>
                </a:solidFill>
                <a:latin typeface="Arial"/>
                <a:cs typeface="Arial"/>
              </a:rPr>
              <a:t>Národní akční plán čisté mobility</a:t>
            </a:r>
          </a:p>
        </p:txBody>
      </p:sp>
    </p:spTree>
    <p:extLst>
      <p:ext uri="{BB962C8B-B14F-4D97-AF65-F5344CB8AC3E}">
        <p14:creationId xmlns:p14="http://schemas.microsoft.com/office/powerpoint/2010/main" val="24906522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4"/>
          <p:cNvSpPr/>
          <p:nvPr/>
        </p:nvSpPr>
        <p:spPr>
          <a:xfrm>
            <a:off x="695619" y="1419225"/>
            <a:ext cx="8244205" cy="0"/>
          </a:xfrm>
          <a:custGeom>
            <a:avLst/>
            <a:gdLst/>
            <a:ahLst/>
            <a:cxnLst/>
            <a:rect l="l" t="t" r="r" b="b"/>
            <a:pathLst>
              <a:path w="8244205">
                <a:moveTo>
                  <a:pt x="0" y="0"/>
                </a:moveTo>
                <a:lnTo>
                  <a:pt x="8244001" y="0"/>
                </a:lnTo>
              </a:path>
            </a:pathLst>
          </a:custGeom>
          <a:ln w="12700">
            <a:solidFill>
              <a:srgbClr val="3B8ACA"/>
            </a:solidFill>
          </a:ln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10" name="object 2"/>
          <p:cNvSpPr txBox="1">
            <a:spLocks/>
          </p:cNvSpPr>
          <p:nvPr/>
        </p:nvSpPr>
        <p:spPr>
          <a:xfrm>
            <a:off x="704611" y="815168"/>
            <a:ext cx="9284177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800" b="0" i="0">
                <a:solidFill>
                  <a:srgbClr val="5795D0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cs-CZ" sz="3200" b="1" spc="-3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Projekty našich členů v České republice</a:t>
            </a:r>
            <a:endParaRPr lang="en-US" sz="3200" b="1" spc="-3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2" name="object 3"/>
          <p:cNvSpPr txBox="1"/>
          <p:nvPr/>
        </p:nvSpPr>
        <p:spPr>
          <a:xfrm>
            <a:off x="698159" y="1419225"/>
            <a:ext cx="6400802" cy="1075936"/>
          </a:xfrm>
          <a:prstGeom prst="rect">
            <a:avLst/>
          </a:prstGeom>
        </p:spPr>
        <p:txBody>
          <a:bodyPr vert="horz" wrap="square" lIns="0" tIns="1689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30"/>
              </a:spcBef>
            </a:pPr>
            <a:endParaRPr lang="cs-CZ" sz="2400" b="1" spc="-30" dirty="0">
              <a:solidFill>
                <a:srgbClr val="59B786"/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330"/>
              </a:spcBef>
            </a:pPr>
            <a:endParaRPr lang="cs-CZ" sz="2400" b="1" spc="-30" dirty="0">
              <a:solidFill>
                <a:srgbClr val="59B786"/>
              </a:solidFill>
              <a:latin typeface="Arial"/>
              <a:cs typeface="Arial"/>
            </a:endParaRPr>
          </a:p>
        </p:txBody>
      </p:sp>
      <p:pic>
        <p:nvPicPr>
          <p:cNvPr id="4" name="Obrázek 3" descr="Obsah obrázku tráva, obloha, exteriér, stopa&#10;&#10;Popis byl vytvořen automaticky">
            <a:extLst>
              <a:ext uri="{FF2B5EF4-FFF2-40B4-BE49-F238E27FC236}">
                <a16:creationId xmlns:a16="http://schemas.microsoft.com/office/drawing/2014/main" id="{AB138CC9-899E-C19D-48E7-B94152E988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724" y="1847913"/>
            <a:ext cx="4006062" cy="28479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Obrázek 13">
            <a:extLst>
              <a:ext uri="{FF2B5EF4-FFF2-40B4-BE49-F238E27FC236}">
                <a16:creationId xmlns:a16="http://schemas.microsoft.com/office/drawing/2014/main" id="{384A2ADD-3829-6D48-48FB-40DAD9936A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00" y="1750956"/>
            <a:ext cx="3297372" cy="474113"/>
          </a:xfrm>
          <a:prstGeom prst="rect">
            <a:avLst/>
          </a:prstGeom>
        </p:spPr>
      </p:pic>
      <p:pic>
        <p:nvPicPr>
          <p:cNvPr id="19" name="Obrázek 18" descr="Obsah obrázku text, silnice, strom, směr&#10;&#10;Popis byl vytvořen automaticky">
            <a:extLst>
              <a:ext uri="{FF2B5EF4-FFF2-40B4-BE49-F238E27FC236}">
                <a16:creationId xmlns:a16="http://schemas.microsoft.com/office/drawing/2014/main" id="{98160332-814F-76B8-47F4-64572863E28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6150" y="2256635"/>
            <a:ext cx="3834636" cy="255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Grafický objekt 22">
            <a:extLst>
              <a:ext uri="{FF2B5EF4-FFF2-40B4-BE49-F238E27FC236}">
                <a16:creationId xmlns:a16="http://schemas.microsoft.com/office/drawing/2014/main" id="{F193138E-8DEE-8444-7E06-6786D8997E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225972" y="1847913"/>
            <a:ext cx="2045745" cy="720967"/>
          </a:xfrm>
          <a:prstGeom prst="rect">
            <a:avLst/>
          </a:prstGeom>
        </p:spPr>
      </p:pic>
      <p:pic>
        <p:nvPicPr>
          <p:cNvPr id="25" name="Obrázek 24" descr="Obsah obrázku silnice, autobus, exteriér, budova&#10;&#10;Popis byl vytvořen automaticky">
            <a:extLst>
              <a:ext uri="{FF2B5EF4-FFF2-40B4-BE49-F238E27FC236}">
                <a16:creationId xmlns:a16="http://schemas.microsoft.com/office/drawing/2014/main" id="{F1ADB9E7-5F42-8DA6-B03B-DCC1758A9D5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5900" y="4372090"/>
            <a:ext cx="3779484" cy="28796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" name="Obrázek 28">
            <a:extLst>
              <a:ext uri="{FF2B5EF4-FFF2-40B4-BE49-F238E27FC236}">
                <a16:creationId xmlns:a16="http://schemas.microsoft.com/office/drawing/2014/main" id="{59F1CF17-170B-4AFB-B834-4DDC098EDAA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4900" y="5124928"/>
            <a:ext cx="2943225" cy="623986"/>
          </a:xfrm>
          <a:prstGeom prst="rect">
            <a:avLst/>
          </a:prstGeom>
        </p:spPr>
      </p:pic>
      <p:pic>
        <p:nvPicPr>
          <p:cNvPr id="31" name="Obrázek 30">
            <a:extLst>
              <a:ext uri="{FF2B5EF4-FFF2-40B4-BE49-F238E27FC236}">
                <a16:creationId xmlns:a16="http://schemas.microsoft.com/office/drawing/2014/main" id="{077947AD-C309-5936-CB70-BD8C2FDD913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1100" y="5876912"/>
            <a:ext cx="2430780" cy="871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0034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4"/>
          <p:cNvSpPr/>
          <p:nvPr/>
        </p:nvSpPr>
        <p:spPr>
          <a:xfrm>
            <a:off x="695619" y="1419225"/>
            <a:ext cx="8244205" cy="0"/>
          </a:xfrm>
          <a:custGeom>
            <a:avLst/>
            <a:gdLst/>
            <a:ahLst/>
            <a:cxnLst/>
            <a:rect l="l" t="t" r="r" b="b"/>
            <a:pathLst>
              <a:path w="8244205">
                <a:moveTo>
                  <a:pt x="0" y="0"/>
                </a:moveTo>
                <a:lnTo>
                  <a:pt x="8244001" y="0"/>
                </a:lnTo>
              </a:path>
            </a:pathLst>
          </a:custGeom>
          <a:ln w="12700">
            <a:solidFill>
              <a:srgbClr val="3B8ACA"/>
            </a:solidFill>
          </a:ln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10" name="object 2"/>
          <p:cNvSpPr txBox="1">
            <a:spLocks/>
          </p:cNvSpPr>
          <p:nvPr/>
        </p:nvSpPr>
        <p:spPr>
          <a:xfrm>
            <a:off x="704611" y="815168"/>
            <a:ext cx="9284177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800" b="0" i="0">
                <a:solidFill>
                  <a:srgbClr val="5795D0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cs-CZ" sz="3200" b="1" spc="-3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Projekty našich členů v České republice</a:t>
            </a:r>
            <a:endParaRPr lang="en-US" sz="3200" b="1" spc="-3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2" name="object 3"/>
          <p:cNvSpPr txBox="1"/>
          <p:nvPr/>
        </p:nvSpPr>
        <p:spPr>
          <a:xfrm>
            <a:off x="698159" y="1419225"/>
            <a:ext cx="6400802" cy="1075936"/>
          </a:xfrm>
          <a:prstGeom prst="rect">
            <a:avLst/>
          </a:prstGeom>
        </p:spPr>
        <p:txBody>
          <a:bodyPr vert="horz" wrap="square" lIns="0" tIns="1689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30"/>
              </a:spcBef>
            </a:pPr>
            <a:endParaRPr lang="cs-CZ" sz="2400" b="1" spc="-30" dirty="0">
              <a:solidFill>
                <a:srgbClr val="59B786"/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330"/>
              </a:spcBef>
            </a:pPr>
            <a:endParaRPr lang="cs-CZ" sz="2400" b="1" spc="-30" dirty="0">
              <a:solidFill>
                <a:srgbClr val="59B786"/>
              </a:solidFill>
              <a:latin typeface="Arial"/>
              <a:cs typeface="Arial"/>
            </a:endParaRPr>
          </a:p>
        </p:txBody>
      </p:sp>
      <p:pic>
        <p:nvPicPr>
          <p:cNvPr id="3" name="Obrázek 2" descr="Obsah obrázku text, exteriér, strom, obloha&#10;&#10;Popis byl vytvořen automaticky">
            <a:extLst>
              <a:ext uri="{FF2B5EF4-FFF2-40B4-BE49-F238E27FC236}">
                <a16:creationId xmlns:a16="http://schemas.microsoft.com/office/drawing/2014/main" id="{25EE2FE9-C419-504D-A139-C7D1BF8B3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11" y="1876426"/>
            <a:ext cx="4358203" cy="29047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Obrázek 5" descr="Obsah obrázku text&#10;&#10;Popis byl vytvořen automaticky">
            <a:extLst>
              <a:ext uri="{FF2B5EF4-FFF2-40B4-BE49-F238E27FC236}">
                <a16:creationId xmlns:a16="http://schemas.microsoft.com/office/drawing/2014/main" id="{FF9275DD-EF96-B2D9-1117-1E21BFB5284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690" y="1343024"/>
            <a:ext cx="3599695" cy="1438659"/>
          </a:xfrm>
          <a:prstGeom prst="rect">
            <a:avLst/>
          </a:prstGeom>
        </p:spPr>
      </p:pic>
      <p:pic>
        <p:nvPicPr>
          <p:cNvPr id="16" name="Obrázek 15">
            <a:extLst>
              <a:ext uri="{FF2B5EF4-FFF2-40B4-BE49-F238E27FC236}">
                <a16:creationId xmlns:a16="http://schemas.microsoft.com/office/drawing/2014/main" id="{6189F36D-57C0-F0EE-3E64-6CEAF693CE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1839" y="3070387"/>
            <a:ext cx="3599695" cy="35996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Obrázek 12" descr="Obsah obrázku text, klipart&#10;&#10;Popis byl vytvořen automaticky">
            <a:extLst>
              <a:ext uri="{FF2B5EF4-FFF2-40B4-BE49-F238E27FC236}">
                <a16:creationId xmlns:a16="http://schemas.microsoft.com/office/drawing/2014/main" id="{CD7DBC27-70D9-81DE-D04A-0FC7DF02C35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0700" y="2463751"/>
            <a:ext cx="2983241" cy="956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1314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4"/>
          <p:cNvSpPr/>
          <p:nvPr/>
        </p:nvSpPr>
        <p:spPr>
          <a:xfrm>
            <a:off x="695619" y="1419225"/>
            <a:ext cx="8244205" cy="0"/>
          </a:xfrm>
          <a:custGeom>
            <a:avLst/>
            <a:gdLst/>
            <a:ahLst/>
            <a:cxnLst/>
            <a:rect l="l" t="t" r="r" b="b"/>
            <a:pathLst>
              <a:path w="8244205">
                <a:moveTo>
                  <a:pt x="0" y="0"/>
                </a:moveTo>
                <a:lnTo>
                  <a:pt x="8244001" y="0"/>
                </a:lnTo>
              </a:path>
            </a:pathLst>
          </a:custGeom>
          <a:ln w="12700">
            <a:solidFill>
              <a:srgbClr val="3B8ACA"/>
            </a:solidFill>
          </a:ln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10" name="object 2"/>
          <p:cNvSpPr txBox="1">
            <a:spLocks/>
          </p:cNvSpPr>
          <p:nvPr/>
        </p:nvSpPr>
        <p:spPr>
          <a:xfrm>
            <a:off x="715121" y="717209"/>
            <a:ext cx="9284177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800" b="0" i="0">
                <a:solidFill>
                  <a:srgbClr val="5795D0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cs-CZ" sz="3200" b="1" spc="-3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Projekty našich členů v České republice</a:t>
            </a:r>
            <a:endParaRPr lang="en-US" sz="3200" b="1" spc="-3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2" name="object 3"/>
          <p:cNvSpPr txBox="1"/>
          <p:nvPr/>
        </p:nvSpPr>
        <p:spPr>
          <a:xfrm>
            <a:off x="698159" y="1419225"/>
            <a:ext cx="6400802" cy="1075936"/>
          </a:xfrm>
          <a:prstGeom prst="rect">
            <a:avLst/>
          </a:prstGeom>
        </p:spPr>
        <p:txBody>
          <a:bodyPr vert="horz" wrap="square" lIns="0" tIns="1689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30"/>
              </a:spcBef>
            </a:pPr>
            <a:endParaRPr lang="cs-CZ" sz="2400" b="1" spc="-30" dirty="0">
              <a:solidFill>
                <a:srgbClr val="59B786"/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330"/>
              </a:spcBef>
            </a:pPr>
            <a:endParaRPr lang="cs-CZ" sz="2400" b="1" spc="-30" dirty="0">
              <a:solidFill>
                <a:srgbClr val="59B786"/>
              </a:solidFill>
              <a:latin typeface="Arial"/>
              <a:cs typeface="Arial"/>
            </a:endParaRPr>
          </a:p>
        </p:txBody>
      </p:sp>
      <p:pic>
        <p:nvPicPr>
          <p:cNvPr id="9" name="Obrázek 3">
            <a:extLst>
              <a:ext uri="{FF2B5EF4-FFF2-40B4-BE49-F238E27FC236}">
                <a16:creationId xmlns:a16="http://schemas.microsoft.com/office/drawing/2014/main" id="{469802EE-5191-BEA2-5242-E4CBCEA05C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2205" y="1707217"/>
            <a:ext cx="2728138" cy="29430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68DA2EA1-9454-9845-3A42-BCC2ED8E9D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8026" y="1931694"/>
            <a:ext cx="3433705" cy="22902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Obrázek 12" descr="Obsah obrázku text&#10;&#10;Popis byl vytvořen automaticky">
            <a:extLst>
              <a:ext uri="{FF2B5EF4-FFF2-40B4-BE49-F238E27FC236}">
                <a16:creationId xmlns:a16="http://schemas.microsoft.com/office/drawing/2014/main" id="{ABC2BDA2-51E6-27DF-857C-57E8D40FB6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701" y="1721478"/>
            <a:ext cx="830997" cy="8309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Obrázek 14">
            <a:extLst>
              <a:ext uri="{FF2B5EF4-FFF2-40B4-BE49-F238E27FC236}">
                <a16:creationId xmlns:a16="http://schemas.microsoft.com/office/drawing/2014/main" id="{6BA241D3-DF42-A685-AD55-E031579F42B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33" y="4451241"/>
            <a:ext cx="4113896" cy="23140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Obrázek 15" descr="Obsah obrázku text, klipart&#10;&#10;Popis byl vytvořen automaticky">
            <a:extLst>
              <a:ext uri="{FF2B5EF4-FFF2-40B4-BE49-F238E27FC236}">
                <a16:creationId xmlns:a16="http://schemas.microsoft.com/office/drawing/2014/main" id="{90F30E65-4944-8E6C-7546-5443AE63F74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332" y="4252346"/>
            <a:ext cx="1676400" cy="5446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Obrázek 16">
            <a:extLst>
              <a:ext uri="{FF2B5EF4-FFF2-40B4-BE49-F238E27FC236}">
                <a16:creationId xmlns:a16="http://schemas.microsoft.com/office/drawing/2014/main" id="{F9EB8653-E7A8-E2C3-74F0-CDC20BD77FE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599" y="1417154"/>
            <a:ext cx="1065201" cy="9231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Obrázek 2" descr="Obsah obrázku obloha, exteriér, bílá, loďka&#10;&#10;Popis byl vytvořen automaticky">
            <a:extLst>
              <a:ext uri="{FF2B5EF4-FFF2-40B4-BE49-F238E27FC236}">
                <a16:creationId xmlns:a16="http://schemas.microsoft.com/office/drawing/2014/main" id="{F48F4C33-0783-D14C-B6DC-C353D171D54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2188" y="4650220"/>
            <a:ext cx="4113896" cy="25883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CC5C6E32-C176-2BB4-9D9A-17F77DC4780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8079" y="4268126"/>
            <a:ext cx="2157988" cy="114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5559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4"/>
          <p:cNvSpPr/>
          <p:nvPr/>
        </p:nvSpPr>
        <p:spPr>
          <a:xfrm>
            <a:off x="1085950" y="1419225"/>
            <a:ext cx="8244205" cy="0"/>
          </a:xfrm>
          <a:custGeom>
            <a:avLst/>
            <a:gdLst/>
            <a:ahLst/>
            <a:cxnLst/>
            <a:rect l="l" t="t" r="r" b="b"/>
            <a:pathLst>
              <a:path w="8244205">
                <a:moveTo>
                  <a:pt x="0" y="0"/>
                </a:moveTo>
                <a:lnTo>
                  <a:pt x="8244001" y="0"/>
                </a:lnTo>
              </a:path>
            </a:pathLst>
          </a:custGeom>
          <a:ln w="12700">
            <a:solidFill>
              <a:srgbClr val="3B8ACA"/>
            </a:solidFill>
          </a:ln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9" name="object 5"/>
          <p:cNvSpPr/>
          <p:nvPr/>
        </p:nvSpPr>
        <p:spPr>
          <a:xfrm>
            <a:off x="8166100" y="504825"/>
            <a:ext cx="1004519" cy="762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10" name="object 2"/>
          <p:cNvSpPr txBox="1">
            <a:spLocks/>
          </p:cNvSpPr>
          <p:nvPr/>
        </p:nvSpPr>
        <p:spPr>
          <a:xfrm>
            <a:off x="1079498" y="885825"/>
            <a:ext cx="7229338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800" b="0" i="0">
                <a:solidFill>
                  <a:srgbClr val="5795D0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cs-CZ" sz="3200" b="1" spc="-3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Závěr</a:t>
            </a:r>
            <a:endParaRPr lang="en-US" sz="3200" b="1" spc="-3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2" name="object 3"/>
          <p:cNvSpPr txBox="1"/>
          <p:nvPr/>
        </p:nvSpPr>
        <p:spPr>
          <a:xfrm>
            <a:off x="1079498" y="1419225"/>
            <a:ext cx="6400802" cy="1075936"/>
          </a:xfrm>
          <a:prstGeom prst="rect">
            <a:avLst/>
          </a:prstGeom>
        </p:spPr>
        <p:txBody>
          <a:bodyPr vert="horz" wrap="square" lIns="0" tIns="1689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30"/>
              </a:spcBef>
            </a:pPr>
            <a:endParaRPr lang="cs-CZ" sz="2400" b="1" spc="-30" dirty="0">
              <a:solidFill>
                <a:srgbClr val="59B786"/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330"/>
              </a:spcBef>
            </a:pPr>
            <a:endParaRPr lang="cs-CZ" sz="2400" b="1" spc="-30" dirty="0">
              <a:solidFill>
                <a:srgbClr val="59B786"/>
              </a:solidFill>
              <a:latin typeface="Arial"/>
              <a:cs typeface="Arial"/>
            </a:endParaRPr>
          </a:p>
        </p:txBody>
      </p:sp>
      <p:sp>
        <p:nvSpPr>
          <p:cNvPr id="7" name="object 3">
            <a:extLst>
              <a:ext uri="{FF2B5EF4-FFF2-40B4-BE49-F238E27FC236}">
                <a16:creationId xmlns:a16="http://schemas.microsoft.com/office/drawing/2014/main" id="{19E8F8B8-FE04-4595-B6B8-F621F09116CA}"/>
              </a:ext>
            </a:extLst>
          </p:cNvPr>
          <p:cNvSpPr txBox="1"/>
          <p:nvPr/>
        </p:nvSpPr>
        <p:spPr>
          <a:xfrm>
            <a:off x="863601" y="1400233"/>
            <a:ext cx="9829799" cy="3053400"/>
          </a:xfrm>
          <a:prstGeom prst="rect">
            <a:avLst/>
          </a:prstGeom>
        </p:spPr>
        <p:txBody>
          <a:bodyPr vert="horz" wrap="square" lIns="0" tIns="16891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r>
              <a:rPr lang="cs-CZ" sz="2400" b="1" spc="-30" dirty="0">
                <a:solidFill>
                  <a:srgbClr val="59B786"/>
                </a:solidFill>
                <a:latin typeface="Arial"/>
                <a:cs typeface="Arial"/>
              </a:rPr>
              <a:t>Vodík už není budoucnost</a:t>
            </a:r>
          </a:p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r>
              <a:rPr lang="cs-CZ" sz="2400" b="1" spc="-30" dirty="0">
                <a:solidFill>
                  <a:srgbClr val="59B786"/>
                </a:solidFill>
                <a:latin typeface="Arial"/>
                <a:cs typeface="Arial"/>
              </a:rPr>
              <a:t>Vodík se uplatní v řadě aplikací</a:t>
            </a:r>
          </a:p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r>
              <a:rPr lang="cs-CZ" sz="2400" b="1" spc="-30" dirty="0">
                <a:solidFill>
                  <a:srgbClr val="59B786"/>
                </a:solidFill>
                <a:latin typeface="Arial"/>
                <a:cs typeface="Arial"/>
              </a:rPr>
              <a:t>I v ČR si uvědomujeme potenciál vodíku</a:t>
            </a:r>
          </a:p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r>
              <a:rPr lang="cs-CZ" sz="2400" b="1" spc="-30" dirty="0">
                <a:solidFill>
                  <a:srgbClr val="59B786"/>
                </a:solidFill>
                <a:latin typeface="Arial"/>
                <a:cs typeface="Arial"/>
              </a:rPr>
              <a:t>Další informace o vodíku naleznete v našich videích nebo na webu</a:t>
            </a:r>
            <a:br>
              <a:rPr lang="cs-CZ" sz="2400" b="1" spc="-30" dirty="0">
                <a:solidFill>
                  <a:srgbClr val="59B786"/>
                </a:solidFill>
                <a:latin typeface="Arial"/>
                <a:cs typeface="Arial"/>
              </a:rPr>
            </a:br>
            <a:r>
              <a:rPr lang="cs-CZ" sz="2400" b="1" spc="-30" dirty="0">
                <a:solidFill>
                  <a:srgbClr val="398BCC"/>
                </a:solidFill>
                <a:latin typeface="Arial"/>
                <a:cs typeface="Arial"/>
                <a:hlinkClick r:id="rId4"/>
              </a:rPr>
              <a:t>www.hytep.cz/faq</a:t>
            </a:r>
            <a:r>
              <a:rPr lang="cs-CZ" sz="2400" b="1" spc="-30" dirty="0">
                <a:solidFill>
                  <a:srgbClr val="398BCC"/>
                </a:solidFill>
                <a:latin typeface="Arial"/>
                <a:cs typeface="Arial"/>
              </a:rPr>
              <a:t> </a:t>
            </a:r>
          </a:p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endParaRPr lang="cs-CZ" sz="2400" b="1" spc="-30" dirty="0">
              <a:solidFill>
                <a:srgbClr val="59B786"/>
              </a:solidFill>
              <a:latin typeface="Arial"/>
              <a:cs typeface="Arial"/>
            </a:endParaRPr>
          </a:p>
        </p:txBody>
      </p:sp>
      <p:pic>
        <p:nvPicPr>
          <p:cNvPr id="12" name="Obrázek 11">
            <a:extLst>
              <a:ext uri="{FF2B5EF4-FFF2-40B4-BE49-F238E27FC236}">
                <a16:creationId xmlns:a16="http://schemas.microsoft.com/office/drawing/2014/main" id="{AB840C78-8D05-4FA8-BD9E-EF4B4AEAE90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2100" y="4453633"/>
            <a:ext cx="4648200" cy="26146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Grafický objekt 2" descr="Prezentace s multimédii se souvislou výplní">
            <a:extLst>
              <a:ext uri="{FF2B5EF4-FFF2-40B4-BE49-F238E27FC236}">
                <a16:creationId xmlns:a16="http://schemas.microsoft.com/office/drawing/2014/main" id="{5F087636-7A6D-4EAB-81F0-C14F8444157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84700" y="473199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620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4"/>
          <p:cNvSpPr/>
          <p:nvPr/>
        </p:nvSpPr>
        <p:spPr>
          <a:xfrm>
            <a:off x="1085950" y="1419225"/>
            <a:ext cx="8244205" cy="0"/>
          </a:xfrm>
          <a:custGeom>
            <a:avLst/>
            <a:gdLst/>
            <a:ahLst/>
            <a:cxnLst/>
            <a:rect l="l" t="t" r="r" b="b"/>
            <a:pathLst>
              <a:path w="8244205">
                <a:moveTo>
                  <a:pt x="0" y="0"/>
                </a:moveTo>
                <a:lnTo>
                  <a:pt x="8244001" y="0"/>
                </a:lnTo>
              </a:path>
            </a:pathLst>
          </a:custGeom>
          <a:ln w="12700">
            <a:solidFill>
              <a:srgbClr val="3B8ACA"/>
            </a:solidFill>
          </a:ln>
        </p:spPr>
        <p:txBody>
          <a:bodyPr wrap="square" lIns="0" tIns="0" rIns="0" bIns="0" rtlCol="0"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object 2"/>
          <p:cNvSpPr txBox="1">
            <a:spLocks/>
          </p:cNvSpPr>
          <p:nvPr/>
        </p:nvSpPr>
        <p:spPr>
          <a:xfrm>
            <a:off x="1003300" y="608617"/>
            <a:ext cx="8087309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800" b="0" i="0">
                <a:solidFill>
                  <a:srgbClr val="5795D0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cs-CZ" sz="3200" b="1" spc="5" dirty="0">
                <a:latin typeface="Arial" panose="020B0604020202020204" pitchFamily="34" charset="0"/>
                <a:cs typeface="Arial" panose="020B0604020202020204" pitchFamily="34" charset="0"/>
              </a:rPr>
              <a:t>Obsah prezentace</a:t>
            </a:r>
            <a:endParaRPr lang="en-US" sz="3200" b="1" spc="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bject 3">
            <a:extLst>
              <a:ext uri="{FF2B5EF4-FFF2-40B4-BE49-F238E27FC236}">
                <a16:creationId xmlns:a16="http://schemas.microsoft.com/office/drawing/2014/main" id="{AE63CB56-2EEF-4560-B148-C03CDDA6C812}"/>
              </a:ext>
            </a:extLst>
          </p:cNvPr>
          <p:cNvSpPr txBox="1"/>
          <p:nvPr/>
        </p:nvSpPr>
        <p:spPr>
          <a:xfrm>
            <a:off x="1003300" y="1708531"/>
            <a:ext cx="10972700" cy="5710538"/>
          </a:xfrm>
          <a:prstGeom prst="rect">
            <a:avLst/>
          </a:prstGeom>
        </p:spPr>
        <p:txBody>
          <a:bodyPr vert="horz" wrap="square" lIns="0" tIns="168910" rIns="0" bIns="0" rtlCol="0">
            <a:spAutoFit/>
          </a:bodyPr>
          <a:lstStyle/>
          <a:p>
            <a:pPr marL="12700"/>
            <a:r>
              <a:rPr lang="cs-CZ" sz="2400" b="1" spc="-30" dirty="0">
                <a:solidFill>
                  <a:srgbClr val="398BCC"/>
                </a:solidFill>
                <a:latin typeface="Arial"/>
                <a:cs typeface="Arial"/>
              </a:rPr>
              <a:t>Česká vodíková technologická platforma (HYTEP)</a:t>
            </a:r>
          </a:p>
          <a:p>
            <a:pPr marL="12700"/>
            <a:br>
              <a:rPr lang="cs-CZ" sz="2400" b="1" spc="-30" dirty="0">
                <a:solidFill>
                  <a:srgbClr val="398BCC"/>
                </a:solidFill>
                <a:latin typeface="Arial"/>
                <a:cs typeface="Arial"/>
              </a:rPr>
            </a:br>
            <a:r>
              <a:rPr lang="cs-CZ" sz="2400" b="1" spc="-30" dirty="0">
                <a:solidFill>
                  <a:srgbClr val="398BCC"/>
                </a:solidFill>
                <a:latin typeface="Arial"/>
                <a:cs typeface="Arial"/>
              </a:rPr>
              <a:t>Proč vodík? A proč právě teď?</a:t>
            </a:r>
          </a:p>
          <a:p>
            <a:pPr marL="12700"/>
            <a:br>
              <a:rPr lang="cs-CZ" sz="2400" b="1" spc="-30" dirty="0">
                <a:solidFill>
                  <a:srgbClr val="398BCC"/>
                </a:solidFill>
                <a:latin typeface="Arial"/>
                <a:cs typeface="Arial"/>
              </a:rPr>
            </a:br>
            <a:r>
              <a:rPr lang="cs-CZ" sz="2400" b="1" spc="-30" dirty="0">
                <a:solidFill>
                  <a:srgbClr val="398BCC"/>
                </a:solidFill>
                <a:latin typeface="Arial"/>
                <a:cs typeface="Arial"/>
              </a:rPr>
              <a:t>Strategie a legislativa v kontextu mobility</a:t>
            </a:r>
          </a:p>
          <a:p>
            <a:pPr marL="12700"/>
            <a:endParaRPr lang="cs-CZ" sz="2400" b="1" spc="-30" dirty="0">
              <a:solidFill>
                <a:srgbClr val="398BCC"/>
              </a:solidFill>
              <a:latin typeface="Arial"/>
              <a:cs typeface="Arial"/>
            </a:endParaRPr>
          </a:p>
          <a:p>
            <a:pPr marL="12700"/>
            <a:r>
              <a:rPr lang="cs-CZ" sz="2400" b="1" spc="-30" dirty="0">
                <a:solidFill>
                  <a:srgbClr val="398BCC"/>
                </a:solidFill>
                <a:latin typeface="Arial"/>
                <a:cs typeface="Arial"/>
              </a:rPr>
              <a:t>Nařízení o zavádění infrastruktury pro alternativní paliva (AFIR)</a:t>
            </a:r>
          </a:p>
          <a:p>
            <a:pPr marL="12700"/>
            <a:endParaRPr lang="cs-CZ" sz="2400" b="1" spc="-30" dirty="0">
              <a:solidFill>
                <a:srgbClr val="398BCC"/>
              </a:solidFill>
              <a:latin typeface="Arial"/>
              <a:cs typeface="Arial"/>
            </a:endParaRPr>
          </a:p>
          <a:p>
            <a:pPr marL="12700"/>
            <a:r>
              <a:rPr lang="cs-CZ" sz="2400" b="1" spc="-30" dirty="0">
                <a:solidFill>
                  <a:srgbClr val="398BCC"/>
                </a:solidFill>
                <a:latin typeface="Arial"/>
                <a:cs typeface="Arial"/>
              </a:rPr>
              <a:t>Vodíková strategie v ČR</a:t>
            </a:r>
          </a:p>
          <a:p>
            <a:pPr marL="12700"/>
            <a:endParaRPr lang="cs-CZ" sz="2400" b="1" spc="-30" dirty="0">
              <a:solidFill>
                <a:srgbClr val="398BCC"/>
              </a:solidFill>
              <a:latin typeface="Arial"/>
              <a:cs typeface="Arial"/>
            </a:endParaRPr>
          </a:p>
          <a:p>
            <a:pPr marL="12700"/>
            <a:r>
              <a:rPr lang="cs-CZ" sz="2400" b="1" spc="-5" dirty="0">
                <a:solidFill>
                  <a:srgbClr val="5795D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Projekty našich členů</a:t>
            </a:r>
            <a:endParaRPr lang="cs-CZ" sz="2400" b="1" spc="5" dirty="0">
              <a:solidFill>
                <a:srgbClr val="5795D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/>
            <a:endParaRPr lang="cs-CZ" sz="2400" b="1" spc="-30" dirty="0">
              <a:solidFill>
                <a:srgbClr val="398BCC"/>
              </a:solidFill>
              <a:latin typeface="Arial"/>
              <a:cs typeface="Arial"/>
            </a:endParaRPr>
          </a:p>
          <a:p>
            <a:pPr marL="12700"/>
            <a:r>
              <a:rPr lang="cs-CZ" sz="2400" b="1" spc="-30" dirty="0">
                <a:solidFill>
                  <a:srgbClr val="398BCC"/>
                </a:solidFill>
                <a:latin typeface="Arial"/>
                <a:cs typeface="Arial"/>
              </a:rPr>
              <a:t>Závěr</a:t>
            </a:r>
          </a:p>
          <a:p>
            <a:pPr marL="12700"/>
            <a:endParaRPr lang="cs-CZ" sz="2400" spc="-30" dirty="0">
              <a:solidFill>
                <a:srgbClr val="59B786"/>
              </a:solidFill>
              <a:latin typeface="Arial"/>
              <a:cs typeface="Arial"/>
            </a:endParaRPr>
          </a:p>
          <a:p>
            <a:pPr marL="12700"/>
            <a:endParaRPr lang="cs-CZ" sz="2400" spc="-30" dirty="0">
              <a:solidFill>
                <a:srgbClr val="59B786"/>
              </a:solidFill>
              <a:latin typeface="Arial"/>
              <a:cs typeface="Arial"/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1A581903-3137-4553-B41A-82F8401EA7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470" y="240078"/>
            <a:ext cx="1526919" cy="1129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413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4"/>
          <p:cNvSpPr/>
          <p:nvPr/>
        </p:nvSpPr>
        <p:spPr>
          <a:xfrm>
            <a:off x="1085950" y="1419225"/>
            <a:ext cx="8244205" cy="0"/>
          </a:xfrm>
          <a:custGeom>
            <a:avLst/>
            <a:gdLst/>
            <a:ahLst/>
            <a:cxnLst/>
            <a:rect l="l" t="t" r="r" b="b"/>
            <a:pathLst>
              <a:path w="8244205">
                <a:moveTo>
                  <a:pt x="0" y="0"/>
                </a:moveTo>
                <a:lnTo>
                  <a:pt x="8244001" y="0"/>
                </a:lnTo>
              </a:path>
            </a:pathLst>
          </a:custGeom>
          <a:ln w="12700">
            <a:solidFill>
              <a:srgbClr val="3B8ACA"/>
            </a:solidFill>
          </a:ln>
        </p:spPr>
        <p:txBody>
          <a:bodyPr wrap="square" lIns="0" tIns="0" rIns="0" bIns="0" rtlCol="0"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object 2"/>
          <p:cNvSpPr txBox="1">
            <a:spLocks/>
          </p:cNvSpPr>
          <p:nvPr/>
        </p:nvSpPr>
        <p:spPr>
          <a:xfrm>
            <a:off x="1003300" y="741163"/>
            <a:ext cx="8087309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800" b="0" i="0">
                <a:solidFill>
                  <a:srgbClr val="5795D0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 algn="ctr">
              <a:lnSpc>
                <a:spcPct val="100000"/>
              </a:lnSpc>
              <a:spcBef>
                <a:spcPts val="1330"/>
              </a:spcBef>
            </a:pPr>
            <a:r>
              <a:rPr lang="cs-CZ" sz="3200" b="1" spc="-30" dirty="0">
                <a:solidFill>
                  <a:schemeClr val="tx2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Česká vodíková technologická platforma</a:t>
            </a:r>
          </a:p>
        </p:txBody>
      </p:sp>
      <p:sp>
        <p:nvSpPr>
          <p:cNvPr id="7" name="object 3">
            <a:extLst>
              <a:ext uri="{FF2B5EF4-FFF2-40B4-BE49-F238E27FC236}">
                <a16:creationId xmlns:a16="http://schemas.microsoft.com/office/drawing/2014/main" id="{AE63CB56-2EEF-4560-B148-C03CDDA6C812}"/>
              </a:ext>
            </a:extLst>
          </p:cNvPr>
          <p:cNvSpPr txBox="1"/>
          <p:nvPr/>
        </p:nvSpPr>
        <p:spPr>
          <a:xfrm>
            <a:off x="1003300" y="1418359"/>
            <a:ext cx="9829799" cy="4748736"/>
          </a:xfrm>
          <a:prstGeom prst="rect">
            <a:avLst/>
          </a:prstGeom>
        </p:spPr>
        <p:txBody>
          <a:bodyPr vert="horz" wrap="square" lIns="0" tIns="16891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r>
              <a:rPr lang="cs-CZ" sz="2000" b="1" spc="-30" dirty="0">
                <a:solidFill>
                  <a:srgbClr val="59B786"/>
                </a:solidFill>
                <a:latin typeface="Arial"/>
                <a:cs typeface="Arial"/>
              </a:rPr>
              <a:t>Nezávislá organizace</a:t>
            </a:r>
          </a:p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r>
              <a:rPr lang="cs-CZ" sz="2000" b="1" spc="-30" dirty="0">
                <a:solidFill>
                  <a:srgbClr val="59B786"/>
                </a:solidFill>
                <a:latin typeface="Arial"/>
                <a:cs typeface="Arial"/>
              </a:rPr>
              <a:t>Neustále rosteme, už máme 59 členů</a:t>
            </a:r>
          </a:p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r>
              <a:rPr lang="cs-CZ" sz="2000" b="1" spc="-30" dirty="0">
                <a:solidFill>
                  <a:srgbClr val="59B786"/>
                </a:solidFill>
                <a:latin typeface="Arial"/>
                <a:cs typeface="Arial"/>
              </a:rPr>
              <a:t>Naši členové jsou ze všech oblastí od výzkumných až po komerční aplikace</a:t>
            </a:r>
          </a:p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r>
              <a:rPr lang="cs-CZ" sz="2000" b="1" spc="-30" dirty="0">
                <a:solidFill>
                  <a:srgbClr val="59B786"/>
                </a:solidFill>
                <a:latin typeface="Arial"/>
                <a:cs typeface="Arial"/>
              </a:rPr>
              <a:t>Prosazujeme vodíkovou ekonomiku</a:t>
            </a:r>
          </a:p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r>
              <a:rPr lang="cs-CZ" sz="2000" b="1" spc="-30" dirty="0">
                <a:solidFill>
                  <a:srgbClr val="59B786"/>
                </a:solidFill>
                <a:latin typeface="Arial"/>
                <a:cs typeface="Arial"/>
              </a:rPr>
              <a:t>Aktivně hájíme zájmy našich členů v kontaktu se státní správou</a:t>
            </a:r>
          </a:p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r>
              <a:rPr lang="cs-CZ" sz="2000" b="1" spc="-30" dirty="0">
                <a:solidFill>
                  <a:srgbClr val="59B786"/>
                </a:solidFill>
                <a:latin typeface="Arial"/>
                <a:cs typeface="Arial"/>
              </a:rPr>
              <a:t>Pro členy zpracováváme technologické, legislativní a další typy analýz</a:t>
            </a:r>
          </a:p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r>
              <a:rPr lang="cs-CZ" sz="2000" b="1" spc="-30" dirty="0">
                <a:solidFill>
                  <a:srgbClr val="59B786"/>
                </a:solidFill>
                <a:latin typeface="Arial"/>
                <a:cs typeface="Arial"/>
              </a:rPr>
              <a:t>Pořádáme každoročně mezinárodní vědeckou konferenci Hydrogen </a:t>
            </a:r>
            <a:r>
              <a:rPr lang="cs-CZ" sz="2000" b="1" spc="-30" dirty="0" err="1">
                <a:solidFill>
                  <a:srgbClr val="59B786"/>
                </a:solidFill>
                <a:latin typeface="Arial"/>
                <a:cs typeface="Arial"/>
              </a:rPr>
              <a:t>Days</a:t>
            </a:r>
            <a:endParaRPr lang="cs-CZ" sz="2000" b="1" spc="-30" dirty="0">
              <a:solidFill>
                <a:srgbClr val="59B786"/>
              </a:solidFill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endParaRPr lang="cs-CZ" sz="2000" b="1" spc="-30" dirty="0">
              <a:solidFill>
                <a:srgbClr val="59B786"/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330"/>
              </a:spcBef>
            </a:pPr>
            <a:endParaRPr lang="cs-CZ" sz="2000" b="1" spc="-30" dirty="0">
              <a:solidFill>
                <a:srgbClr val="59B786"/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330"/>
              </a:spcBef>
            </a:pPr>
            <a:endParaRPr lang="cs-CZ" sz="2000" b="1" spc="-30" dirty="0">
              <a:solidFill>
                <a:srgbClr val="59B786"/>
              </a:solidFill>
              <a:latin typeface="Arial"/>
              <a:cs typeface="Arial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2115D538-4B0A-4D53-B88D-D761D122BD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766" y="4785622"/>
            <a:ext cx="9535867" cy="27160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71677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4"/>
          <p:cNvSpPr/>
          <p:nvPr/>
        </p:nvSpPr>
        <p:spPr>
          <a:xfrm>
            <a:off x="1085950" y="1419225"/>
            <a:ext cx="8244205" cy="0"/>
          </a:xfrm>
          <a:custGeom>
            <a:avLst/>
            <a:gdLst/>
            <a:ahLst/>
            <a:cxnLst/>
            <a:rect l="l" t="t" r="r" b="b"/>
            <a:pathLst>
              <a:path w="8244205">
                <a:moveTo>
                  <a:pt x="0" y="0"/>
                </a:moveTo>
                <a:lnTo>
                  <a:pt x="8244001" y="0"/>
                </a:lnTo>
              </a:path>
            </a:pathLst>
          </a:custGeom>
          <a:ln w="12700">
            <a:solidFill>
              <a:srgbClr val="3B8ACA"/>
            </a:solidFill>
          </a:ln>
        </p:spPr>
        <p:txBody>
          <a:bodyPr wrap="square" lIns="0" tIns="0" rIns="0" bIns="0" rtlCol="0"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object 2"/>
          <p:cNvSpPr txBox="1">
            <a:spLocks/>
          </p:cNvSpPr>
          <p:nvPr/>
        </p:nvSpPr>
        <p:spPr>
          <a:xfrm>
            <a:off x="1122894" y="705791"/>
            <a:ext cx="762000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800" b="0" i="0">
                <a:solidFill>
                  <a:srgbClr val="5795D0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cs-CZ" sz="3200" b="1" spc="-3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Proč vodík? A proč právě teď?</a:t>
            </a:r>
            <a:endParaRPr lang="en-US" sz="3200" b="1" spc="-3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F3A12A36-E7FB-4A7E-A037-2491C88A0ED4}"/>
              </a:ext>
            </a:extLst>
          </p:cNvPr>
          <p:cNvSpPr txBox="1"/>
          <p:nvPr/>
        </p:nvSpPr>
        <p:spPr>
          <a:xfrm>
            <a:off x="1079600" y="1508156"/>
            <a:ext cx="9829799" cy="5197577"/>
          </a:xfrm>
          <a:prstGeom prst="rect">
            <a:avLst/>
          </a:prstGeom>
        </p:spPr>
        <p:txBody>
          <a:bodyPr vert="horz" wrap="square" lIns="0" tIns="16891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r>
              <a:rPr lang="cs-CZ" sz="2400" b="1" spc="-30" dirty="0">
                <a:solidFill>
                  <a:srgbClr val="59B786"/>
                </a:solidFill>
                <a:latin typeface="Arial"/>
                <a:cs typeface="Arial"/>
              </a:rPr>
              <a:t>Vodík je nezbytný pro správnou funkčnost systému založeném zejména na OZE</a:t>
            </a:r>
          </a:p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r>
              <a:rPr lang="cs-CZ" sz="2400" b="1" spc="-30" dirty="0">
                <a:solidFill>
                  <a:srgbClr val="59B786"/>
                </a:solidFill>
                <a:latin typeface="Arial"/>
                <a:cs typeface="Arial"/>
              </a:rPr>
              <a:t>Vodík je komplementární řešení k bateriové elektromobilitě</a:t>
            </a:r>
          </a:p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r>
              <a:rPr lang="cs-CZ" sz="2400" b="1" spc="-30" dirty="0">
                <a:solidFill>
                  <a:srgbClr val="59B786"/>
                </a:solidFill>
                <a:latin typeface="Arial"/>
                <a:cs typeface="Arial"/>
              </a:rPr>
              <a:t>Rámcem je klimatická a energetická politika Evropské unie</a:t>
            </a:r>
          </a:p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r>
              <a:rPr lang="cs-CZ" sz="2400" b="1" i="1" spc="-30" dirty="0">
                <a:solidFill>
                  <a:srgbClr val="59B786"/>
                </a:solidFill>
                <a:latin typeface="Arial"/>
                <a:cs typeface="Arial"/>
              </a:rPr>
              <a:t>Zelená dohoda pro Evropu</a:t>
            </a:r>
          </a:p>
          <a:p>
            <a:pPr marL="469900" indent="-457200">
              <a:lnSpc>
                <a:spcPct val="100000"/>
              </a:lnSpc>
              <a:spcBef>
                <a:spcPts val="1330"/>
              </a:spcBef>
              <a:buAutoNum type="arabicParenR"/>
            </a:pPr>
            <a:r>
              <a:rPr lang="cs-CZ" sz="2400" b="1" spc="-30" dirty="0">
                <a:solidFill>
                  <a:srgbClr val="59B786"/>
                </a:solidFill>
                <a:latin typeface="Arial"/>
                <a:cs typeface="Arial"/>
              </a:rPr>
              <a:t>Do roku 2030 minimální snížení GHG emisí o 55 %</a:t>
            </a:r>
          </a:p>
          <a:p>
            <a:pPr marL="469900" indent="-457200">
              <a:lnSpc>
                <a:spcPct val="100000"/>
              </a:lnSpc>
              <a:spcBef>
                <a:spcPts val="1330"/>
              </a:spcBef>
              <a:buAutoNum type="arabicParenR"/>
            </a:pPr>
            <a:r>
              <a:rPr lang="cs-CZ" sz="2400" b="1" spc="-30" dirty="0">
                <a:solidFill>
                  <a:srgbClr val="59B786"/>
                </a:solidFill>
                <a:latin typeface="Arial"/>
                <a:cs typeface="Arial"/>
              </a:rPr>
              <a:t>Do roku 2050 klimatická/uhlíková neutralita</a:t>
            </a:r>
          </a:p>
          <a:p>
            <a:pPr marL="469900" indent="-457200">
              <a:lnSpc>
                <a:spcPct val="100000"/>
              </a:lnSpc>
              <a:spcBef>
                <a:spcPts val="1330"/>
              </a:spcBef>
              <a:buAutoNum type="arabicParenR"/>
            </a:pPr>
            <a:r>
              <a:rPr lang="cs-CZ" sz="2400" b="1" spc="-30" dirty="0">
                <a:solidFill>
                  <a:srgbClr val="59B786"/>
                </a:solidFill>
                <a:latin typeface="Arial"/>
                <a:cs typeface="Arial"/>
              </a:rPr>
              <a:t>Hospodářský růst oddělený od růstu emisí</a:t>
            </a:r>
          </a:p>
          <a:p>
            <a:pPr marL="12700">
              <a:lnSpc>
                <a:spcPct val="100000"/>
              </a:lnSpc>
              <a:spcBef>
                <a:spcPts val="1330"/>
              </a:spcBef>
            </a:pPr>
            <a:endParaRPr lang="cs-CZ" sz="2400" b="1" spc="-30" dirty="0">
              <a:solidFill>
                <a:srgbClr val="59B786"/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330"/>
              </a:spcBef>
            </a:pPr>
            <a:endParaRPr lang="cs-CZ" sz="2400" b="1" spc="-30" dirty="0">
              <a:solidFill>
                <a:srgbClr val="59B786"/>
              </a:solidFill>
              <a:latin typeface="Arial"/>
              <a:cs typeface="Arial"/>
            </a:endParaRPr>
          </a:p>
        </p:txBody>
      </p:sp>
      <p:pic>
        <p:nvPicPr>
          <p:cNvPr id="3" name="Grafický objekt 2" descr="Rovná šipka obrys">
            <a:extLst>
              <a:ext uri="{FF2B5EF4-FFF2-40B4-BE49-F238E27FC236}">
                <a16:creationId xmlns:a16="http://schemas.microsoft.com/office/drawing/2014/main" id="{22EE6D98-3090-4F15-B2DF-7738F3D9AE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8068418">
            <a:off x="3232760" y="5597493"/>
            <a:ext cx="908156" cy="914400"/>
          </a:xfrm>
          <a:prstGeom prst="rect">
            <a:avLst/>
          </a:prstGeom>
        </p:spPr>
      </p:pic>
      <p:pic>
        <p:nvPicPr>
          <p:cNvPr id="10" name="Grafický objekt 9" descr="Rovná šipka obrys">
            <a:extLst>
              <a:ext uri="{FF2B5EF4-FFF2-40B4-BE49-F238E27FC236}">
                <a16:creationId xmlns:a16="http://schemas.microsoft.com/office/drawing/2014/main" id="{69465C6E-F37E-4A11-A21E-B3BF659B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3362048">
            <a:off x="5245188" y="5707401"/>
            <a:ext cx="2031514" cy="1203200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6B012BD8-B9D1-4827-A840-355EDE92FFB1}"/>
              </a:ext>
            </a:extLst>
          </p:cNvPr>
          <p:cNvSpPr txBox="1"/>
          <p:nvPr/>
        </p:nvSpPr>
        <p:spPr>
          <a:xfrm>
            <a:off x="1373263" y="6524936"/>
            <a:ext cx="4524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b="1" spc="-30" dirty="0">
                <a:solidFill>
                  <a:srgbClr val="5795D0"/>
                </a:solidFill>
                <a:latin typeface="Arial"/>
                <a:cs typeface="Arial"/>
              </a:rPr>
              <a:t>Strategie a legislativa</a:t>
            </a:r>
            <a:endParaRPr lang="en-GB" sz="2400" dirty="0">
              <a:solidFill>
                <a:srgbClr val="5795D0"/>
              </a:solidFill>
            </a:endParaRP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DFC997C5-A97D-4741-AD6D-72B3F85E68DC}"/>
              </a:ext>
            </a:extLst>
          </p:cNvPr>
          <p:cNvSpPr txBox="1"/>
          <p:nvPr/>
        </p:nvSpPr>
        <p:spPr>
          <a:xfrm>
            <a:off x="4508500" y="7036244"/>
            <a:ext cx="45242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200" b="1" spc="-30" dirty="0">
                <a:solidFill>
                  <a:srgbClr val="5795D0"/>
                </a:solidFill>
                <a:latin typeface="Arial"/>
                <a:cs typeface="Arial"/>
              </a:rPr>
              <a:t>Projekty v ČR</a:t>
            </a:r>
            <a:endParaRPr lang="en-GB" sz="2200" dirty="0">
              <a:solidFill>
                <a:srgbClr val="5795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7367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58983" y="809625"/>
            <a:ext cx="8244204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cs-CZ" sz="3200" b="1" kern="1200" spc="-3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Strategie a legislativa v kontextu mobility</a:t>
            </a:r>
            <a:endParaRPr sz="3200" b="1" kern="1200" spc="-3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object 4"/>
          <p:cNvSpPr/>
          <p:nvPr/>
        </p:nvSpPr>
        <p:spPr>
          <a:xfrm>
            <a:off x="876930" y="1356456"/>
            <a:ext cx="8244205" cy="0"/>
          </a:xfrm>
          <a:custGeom>
            <a:avLst/>
            <a:gdLst/>
            <a:ahLst/>
            <a:cxnLst/>
            <a:rect l="l" t="t" r="r" b="b"/>
            <a:pathLst>
              <a:path w="8244205">
                <a:moveTo>
                  <a:pt x="0" y="0"/>
                </a:moveTo>
                <a:lnTo>
                  <a:pt x="8244001" y="0"/>
                </a:lnTo>
              </a:path>
            </a:pathLst>
          </a:custGeom>
          <a:ln w="12700">
            <a:solidFill>
              <a:srgbClr val="3B8AC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8F6942D0-C2C5-8CDD-5264-E35EEE2E9B05}"/>
              </a:ext>
            </a:extLst>
          </p:cNvPr>
          <p:cNvSpPr txBox="1"/>
          <p:nvPr/>
        </p:nvSpPr>
        <p:spPr>
          <a:xfrm>
            <a:off x="858983" y="1520146"/>
            <a:ext cx="9829799" cy="5030864"/>
          </a:xfrm>
          <a:prstGeom prst="rect">
            <a:avLst/>
          </a:prstGeom>
        </p:spPr>
        <p:txBody>
          <a:bodyPr vert="horz" wrap="square" lIns="0" tIns="16891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r>
              <a:rPr lang="cs-CZ" sz="2400" b="1" spc="-30" dirty="0">
                <a:solidFill>
                  <a:srgbClr val="59B786"/>
                </a:solidFill>
                <a:latin typeface="Arial"/>
                <a:cs typeface="Arial"/>
              </a:rPr>
              <a:t>Vodík je surovinou, palivem i energetickým nosičem</a:t>
            </a:r>
          </a:p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r>
              <a:rPr lang="cs-CZ" sz="2400" b="1" spc="-30" dirty="0">
                <a:solidFill>
                  <a:srgbClr val="59B786"/>
                </a:solidFill>
                <a:latin typeface="Arial"/>
                <a:cs typeface="Arial"/>
              </a:rPr>
              <a:t>Vodíková strategie pro klimaticky neutrální Evropu (2020)</a:t>
            </a:r>
          </a:p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r>
              <a:rPr lang="cs-CZ" sz="2400" b="1" spc="-30" dirty="0">
                <a:solidFill>
                  <a:srgbClr val="59B786"/>
                </a:solidFill>
                <a:latin typeface="Arial"/>
                <a:cs typeface="Arial"/>
              </a:rPr>
              <a:t>Plán Evropské komise </a:t>
            </a:r>
            <a:r>
              <a:rPr lang="cs-CZ" sz="2400" b="1" spc="-30" dirty="0" err="1">
                <a:solidFill>
                  <a:srgbClr val="59B786"/>
                </a:solidFill>
                <a:latin typeface="Arial"/>
                <a:cs typeface="Arial"/>
              </a:rPr>
              <a:t>REPowerEU</a:t>
            </a:r>
            <a:r>
              <a:rPr lang="cs-CZ" sz="2400" b="1" spc="-30" dirty="0">
                <a:solidFill>
                  <a:srgbClr val="59B786"/>
                </a:solidFill>
                <a:latin typeface="Arial"/>
                <a:cs typeface="Arial"/>
              </a:rPr>
              <a:t> (2022)</a:t>
            </a:r>
          </a:p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r>
              <a:rPr lang="cs-CZ" sz="2400" b="1" spc="-30" dirty="0">
                <a:solidFill>
                  <a:srgbClr val="59B786"/>
                </a:solidFill>
                <a:latin typeface="Arial"/>
                <a:cs typeface="Arial"/>
              </a:rPr>
              <a:t>Rapidní rozvoj výroby obnovitelného a nízkouhlíkového vodíku</a:t>
            </a:r>
          </a:p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r>
              <a:rPr lang="cs-CZ" sz="2400" b="1" spc="-30" dirty="0">
                <a:solidFill>
                  <a:srgbClr val="59B786"/>
                </a:solidFill>
                <a:latin typeface="Arial"/>
                <a:cs typeface="Arial"/>
              </a:rPr>
              <a:t>Postupné nasazování vodíku v sektorech průmyslu, dopravy a energetiky</a:t>
            </a:r>
          </a:p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r>
              <a:rPr lang="cs-CZ" sz="2400" b="1" spc="-30" dirty="0">
                <a:solidFill>
                  <a:srgbClr val="59B786"/>
                </a:solidFill>
                <a:latin typeface="Arial"/>
                <a:cs typeface="Arial"/>
              </a:rPr>
              <a:t>Vodíková mobilita by měla být nasazena hlavně v nákladní, autobusové, železniční i letecké dopravě</a:t>
            </a:r>
          </a:p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r>
              <a:rPr lang="cs-CZ" sz="2400" b="1" spc="-30" dirty="0">
                <a:solidFill>
                  <a:srgbClr val="59B786"/>
                </a:solidFill>
                <a:latin typeface="Arial"/>
                <a:cs typeface="Arial"/>
              </a:rPr>
              <a:t>Deriváty vodíku (amoniak, syntetický kerosin) pak v lodní a letecké</a:t>
            </a:r>
          </a:p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r>
              <a:rPr lang="cs-CZ" sz="2400" b="1" spc="-30" dirty="0">
                <a:solidFill>
                  <a:srgbClr val="59B786"/>
                </a:solidFill>
                <a:latin typeface="Arial"/>
                <a:cs typeface="Arial"/>
              </a:rPr>
              <a:t>Kde vezmeme vodík?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 descr="Obsah obrázku text&#10;&#10;Popis byl vytvořen automaticky">
            <a:extLst>
              <a:ext uri="{FF2B5EF4-FFF2-40B4-BE49-F238E27FC236}">
                <a16:creationId xmlns:a16="http://schemas.microsoft.com/office/drawing/2014/main" id="{F080893A-8FE9-DFA5-88C1-6B0A94456E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1500" y="1800225"/>
            <a:ext cx="4888548" cy="51277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0E616C67-A262-EB2B-BA6B-2C848E623F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00" y="428625"/>
            <a:ext cx="5258945" cy="51277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679577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4"/>
          <p:cNvSpPr/>
          <p:nvPr/>
        </p:nvSpPr>
        <p:spPr>
          <a:xfrm flipV="1">
            <a:off x="1010857" y="469321"/>
            <a:ext cx="7993443" cy="914401"/>
          </a:xfrm>
          <a:custGeom>
            <a:avLst/>
            <a:gdLst/>
            <a:ahLst/>
            <a:cxnLst/>
            <a:rect l="l" t="t" r="r" b="b"/>
            <a:pathLst>
              <a:path w="8244205">
                <a:moveTo>
                  <a:pt x="0" y="0"/>
                </a:moveTo>
                <a:lnTo>
                  <a:pt x="8244001" y="0"/>
                </a:lnTo>
              </a:path>
            </a:pathLst>
          </a:custGeom>
          <a:ln w="12700">
            <a:solidFill>
              <a:srgbClr val="3B8ACA"/>
            </a:solidFill>
          </a:ln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92" name="object 3"/>
          <p:cNvSpPr txBox="1"/>
          <p:nvPr/>
        </p:nvSpPr>
        <p:spPr>
          <a:xfrm>
            <a:off x="774699" y="981940"/>
            <a:ext cx="9144001" cy="9521837"/>
          </a:xfrm>
          <a:prstGeom prst="rect">
            <a:avLst/>
          </a:prstGeom>
        </p:spPr>
        <p:txBody>
          <a:bodyPr vert="horz" wrap="square" lIns="0" tIns="16891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endParaRPr lang="cs-CZ" sz="2400" b="1" spc="-30" dirty="0">
              <a:solidFill>
                <a:srgbClr val="59B786"/>
              </a:solidFill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r>
              <a:rPr lang="cs-CZ" sz="2400" b="1" spc="-30" dirty="0">
                <a:solidFill>
                  <a:srgbClr val="59B786"/>
                </a:solidFill>
                <a:latin typeface="Arial"/>
                <a:cs typeface="Arial"/>
              </a:rPr>
              <a:t>Zavádí podmínky pro výstavbu plnicích stanic na sítích TEN-T</a:t>
            </a:r>
          </a:p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r>
              <a:rPr lang="cs-CZ" sz="2400" b="1" spc="-30" dirty="0">
                <a:solidFill>
                  <a:srgbClr val="59B786"/>
                </a:solidFill>
                <a:latin typeface="Arial"/>
                <a:cs typeface="Arial"/>
              </a:rPr>
              <a:t>Členské státy zajistí každých 150 km plnicí stanici na plynný vodík a každých 450 km plnicí stanici pro kapalný</a:t>
            </a:r>
          </a:p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r>
              <a:rPr lang="cs-CZ" sz="2400" b="1" spc="-30" dirty="0">
                <a:solidFill>
                  <a:srgbClr val="59B786"/>
                </a:solidFill>
                <a:latin typeface="Arial"/>
                <a:cs typeface="Arial"/>
              </a:rPr>
              <a:t>Stanice budou mít kapacitu minimálně 2 tuny denně (350 a 700 barů)</a:t>
            </a:r>
          </a:p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r>
              <a:rPr lang="cs-CZ" sz="2400" b="1" spc="-30" dirty="0">
                <a:solidFill>
                  <a:srgbClr val="59B786"/>
                </a:solidFill>
                <a:latin typeface="Arial"/>
                <a:cs typeface="Arial"/>
              </a:rPr>
              <a:t>Cílem je nastartovat zejména vodíkovou nákladní dopravu a vypořádat se s problémem ‚‚</a:t>
            </a:r>
            <a:r>
              <a:rPr lang="cs-CZ" sz="2400" b="1" spc="-30" dirty="0" err="1">
                <a:solidFill>
                  <a:srgbClr val="59B786"/>
                </a:solidFill>
                <a:latin typeface="Arial"/>
                <a:cs typeface="Arial"/>
              </a:rPr>
              <a:t>chicken</a:t>
            </a:r>
            <a:r>
              <a:rPr lang="cs-CZ" sz="2400" b="1" spc="-30" dirty="0">
                <a:solidFill>
                  <a:srgbClr val="59B786"/>
                </a:solidFill>
                <a:latin typeface="Arial"/>
                <a:cs typeface="Arial"/>
              </a:rPr>
              <a:t> and </a:t>
            </a:r>
            <a:r>
              <a:rPr lang="cs-CZ" sz="2400" b="1" spc="-30" dirty="0" err="1">
                <a:solidFill>
                  <a:srgbClr val="59B786"/>
                </a:solidFill>
                <a:latin typeface="Arial"/>
                <a:cs typeface="Arial"/>
              </a:rPr>
              <a:t>egg</a:t>
            </a:r>
            <a:r>
              <a:rPr lang="cs-CZ" sz="2400" b="1" spc="-30" dirty="0">
                <a:solidFill>
                  <a:srgbClr val="59B786"/>
                </a:solidFill>
                <a:latin typeface="Arial"/>
                <a:cs typeface="Arial"/>
              </a:rPr>
              <a:t>‘‘</a:t>
            </a:r>
          </a:p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r>
              <a:rPr lang="cs-CZ" sz="2400" b="1" spc="-30" dirty="0">
                <a:solidFill>
                  <a:srgbClr val="59B786"/>
                </a:solidFill>
                <a:latin typeface="Arial"/>
                <a:cs typeface="Arial"/>
              </a:rPr>
              <a:t>ČR počítá do roku 2030 s 80 plnicími stanicemi, AFIR podporuje</a:t>
            </a:r>
          </a:p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r>
              <a:rPr lang="cs-CZ" sz="2400" b="1" spc="-30" dirty="0">
                <a:solidFill>
                  <a:srgbClr val="59B786"/>
                </a:solidFill>
                <a:latin typeface="Arial"/>
                <a:cs typeface="Arial"/>
              </a:rPr>
              <a:t>Je důležité, aby tato legislativa nebyla zmírněna</a:t>
            </a:r>
          </a:p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endParaRPr lang="cs-CZ" sz="2400" b="1" spc="-30" dirty="0">
              <a:solidFill>
                <a:srgbClr val="59B786"/>
              </a:solidFill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endParaRPr lang="cs-CZ" sz="2400" b="1" spc="-30" dirty="0">
              <a:solidFill>
                <a:srgbClr val="59B786"/>
              </a:solidFill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endParaRPr lang="cs-CZ" sz="2400" b="1" spc="-30" dirty="0">
              <a:solidFill>
                <a:srgbClr val="59B786"/>
              </a:solidFill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endParaRPr lang="cs-CZ" sz="2400" b="1" spc="-30" dirty="0">
              <a:solidFill>
                <a:srgbClr val="59B786"/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330"/>
              </a:spcBef>
            </a:pPr>
            <a:endParaRPr lang="cs-CZ" sz="2400" b="1" spc="-30" dirty="0">
              <a:solidFill>
                <a:srgbClr val="59B786"/>
              </a:solidFill>
              <a:latin typeface="Arial"/>
              <a:cs typeface="Arial"/>
            </a:endParaRPr>
          </a:p>
          <a:p>
            <a:pPr marL="355600" indent="-342900">
              <a:spcBef>
                <a:spcPts val="1330"/>
              </a:spcBef>
              <a:buFont typeface="Arial" panose="020B0604020202020204" pitchFamily="34" charset="0"/>
              <a:buChar char="•"/>
            </a:pPr>
            <a:endParaRPr lang="cs-CZ" sz="2400" b="1" spc="-30" dirty="0">
              <a:solidFill>
                <a:srgbClr val="59B786"/>
              </a:solidFill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endParaRPr lang="cs-CZ" sz="2400" b="1" spc="-30" dirty="0">
              <a:solidFill>
                <a:srgbClr val="59B786"/>
              </a:solidFill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endParaRPr lang="cs-CZ" sz="2400" b="1" spc="-30" dirty="0">
              <a:solidFill>
                <a:srgbClr val="59B786"/>
              </a:solidFill>
              <a:latin typeface="Arial"/>
              <a:cs typeface="Arial"/>
            </a:endParaRP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2CCD37F2-573E-4F7B-9C4B-0E3B179C9285}"/>
              </a:ext>
            </a:extLst>
          </p:cNvPr>
          <p:cNvSpPr txBox="1"/>
          <p:nvPr/>
        </p:nvSpPr>
        <p:spPr>
          <a:xfrm>
            <a:off x="943416" y="429615"/>
            <a:ext cx="8739127" cy="9541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marL="12700">
              <a:lnSpc>
                <a:spcPct val="100000"/>
              </a:lnSpc>
              <a:spcBef>
                <a:spcPts val="100"/>
              </a:spcBef>
              <a:defRPr sz="3200" b="1" i="0" spc="-30">
                <a:solidFill>
                  <a:schemeClr val="tx2">
                    <a:lumMod val="60000"/>
                    <a:lumOff val="40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cs-CZ" dirty="0"/>
              <a:t>Nařízení o zavádění infrastruktury pro </a:t>
            </a:r>
          </a:p>
          <a:p>
            <a:r>
              <a:rPr lang="cs-CZ" dirty="0"/>
              <a:t>alternativní paliva (</a:t>
            </a:r>
            <a:r>
              <a:rPr lang="cs-CZ"/>
              <a:t>AFIR)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0101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 descr="Obsah obrázku mapa&#10;&#10;Popis byl vytvořen automaticky">
            <a:extLst>
              <a:ext uri="{FF2B5EF4-FFF2-40B4-BE49-F238E27FC236}">
                <a16:creationId xmlns:a16="http://schemas.microsoft.com/office/drawing/2014/main" id="{BB463C11-9CF9-422F-831F-5C2088B872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2500" y="336597"/>
            <a:ext cx="7708400" cy="68896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122400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4"/>
          <p:cNvSpPr/>
          <p:nvPr/>
        </p:nvSpPr>
        <p:spPr>
          <a:xfrm>
            <a:off x="695619" y="1419225"/>
            <a:ext cx="8244205" cy="0"/>
          </a:xfrm>
          <a:custGeom>
            <a:avLst/>
            <a:gdLst/>
            <a:ahLst/>
            <a:cxnLst/>
            <a:rect l="l" t="t" r="r" b="b"/>
            <a:pathLst>
              <a:path w="8244205">
                <a:moveTo>
                  <a:pt x="0" y="0"/>
                </a:moveTo>
                <a:lnTo>
                  <a:pt x="8244001" y="0"/>
                </a:lnTo>
              </a:path>
            </a:pathLst>
          </a:custGeom>
          <a:ln w="12700">
            <a:solidFill>
              <a:srgbClr val="3B8ACA"/>
            </a:solidFill>
          </a:ln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10" name="object 2"/>
          <p:cNvSpPr txBox="1">
            <a:spLocks/>
          </p:cNvSpPr>
          <p:nvPr/>
        </p:nvSpPr>
        <p:spPr>
          <a:xfrm>
            <a:off x="704611" y="815168"/>
            <a:ext cx="9284177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defPPr>
              <a:defRPr lang="cs-CZ"/>
            </a:defPPr>
            <a:lvl1pPr marL="12700">
              <a:lnSpc>
                <a:spcPct val="100000"/>
              </a:lnSpc>
              <a:spcBef>
                <a:spcPts val="100"/>
              </a:spcBef>
              <a:defRPr sz="3200" b="1" i="0" spc="-30">
                <a:solidFill>
                  <a:schemeClr val="tx2">
                    <a:lumMod val="60000"/>
                    <a:lumOff val="40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cs-CZ" dirty="0"/>
              <a:t>Vodíková strategie v České republice</a:t>
            </a:r>
            <a:endParaRPr lang="en-US" dirty="0"/>
          </a:p>
        </p:txBody>
      </p:sp>
      <p:sp>
        <p:nvSpPr>
          <p:cNvPr id="92" name="object 3"/>
          <p:cNvSpPr txBox="1"/>
          <p:nvPr/>
        </p:nvSpPr>
        <p:spPr>
          <a:xfrm>
            <a:off x="698159" y="1419225"/>
            <a:ext cx="6400802" cy="1075936"/>
          </a:xfrm>
          <a:prstGeom prst="rect">
            <a:avLst/>
          </a:prstGeom>
        </p:spPr>
        <p:txBody>
          <a:bodyPr vert="horz" wrap="square" lIns="0" tIns="1689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30"/>
              </a:spcBef>
            </a:pPr>
            <a:endParaRPr lang="cs-CZ" sz="2400" b="1" spc="-30" dirty="0">
              <a:solidFill>
                <a:srgbClr val="59B786"/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330"/>
              </a:spcBef>
            </a:pPr>
            <a:endParaRPr lang="cs-CZ" sz="2400" b="1" spc="-30" dirty="0">
              <a:solidFill>
                <a:srgbClr val="59B786"/>
              </a:solidFill>
              <a:latin typeface="Arial"/>
              <a:cs typeface="Arial"/>
            </a:endParaRP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16C16C21-0997-4DEF-B55E-2B0C8C24E9BF}"/>
              </a:ext>
            </a:extLst>
          </p:cNvPr>
          <p:cNvSpPr txBox="1"/>
          <p:nvPr/>
        </p:nvSpPr>
        <p:spPr>
          <a:xfrm>
            <a:off x="695619" y="1928618"/>
            <a:ext cx="9190098" cy="101104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r>
              <a:rPr lang="cs-CZ" sz="2400" b="1" spc="-30" dirty="0">
                <a:solidFill>
                  <a:srgbClr val="59B786"/>
                </a:solidFill>
                <a:latin typeface="Arial"/>
                <a:cs typeface="Arial"/>
              </a:rPr>
              <a:t>Ani v ČR nejsme pozadu – </a:t>
            </a:r>
            <a:r>
              <a:rPr lang="cs-CZ" sz="2400" b="1" spc="-30" dirty="0">
                <a:solidFill>
                  <a:srgbClr val="398BCC"/>
                </a:solidFill>
                <a:latin typeface="Arial"/>
                <a:cs typeface="Arial"/>
              </a:rPr>
              <a:t>Česká vodíková strategie </a:t>
            </a:r>
            <a:r>
              <a:rPr lang="cs-CZ" sz="2400" b="1" spc="-30" dirty="0">
                <a:solidFill>
                  <a:srgbClr val="59B786"/>
                </a:solidFill>
                <a:latin typeface="Arial"/>
                <a:cs typeface="Arial"/>
              </a:rPr>
              <a:t>(MPO)</a:t>
            </a:r>
          </a:p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r>
              <a:rPr lang="cs-CZ" sz="2400" b="1" spc="-30" dirty="0">
                <a:solidFill>
                  <a:srgbClr val="59B786"/>
                </a:solidFill>
                <a:latin typeface="Arial"/>
                <a:cs typeface="Arial"/>
              </a:rPr>
              <a:t>HYTEP pomáhal expertízou</a:t>
            </a:r>
          </a:p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r>
              <a:rPr lang="cs-CZ" sz="2400" b="1" spc="-30" dirty="0">
                <a:solidFill>
                  <a:srgbClr val="59B786"/>
                </a:solidFill>
                <a:latin typeface="Arial"/>
                <a:cs typeface="Arial"/>
              </a:rPr>
              <a:t>Snížení emisí ; Ekonomický růst</a:t>
            </a:r>
          </a:p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r>
              <a:rPr lang="cs-CZ" sz="2400" b="1" spc="-30" dirty="0">
                <a:solidFill>
                  <a:srgbClr val="59B786"/>
                </a:solidFill>
                <a:latin typeface="Arial"/>
                <a:cs typeface="Arial"/>
              </a:rPr>
              <a:t>ČR nikdy nevyrobí víc než spotřebuje</a:t>
            </a:r>
          </a:p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r>
              <a:rPr lang="cs-CZ" sz="2400" b="1" spc="-30" dirty="0">
                <a:solidFill>
                  <a:srgbClr val="59B786"/>
                </a:solidFill>
                <a:latin typeface="Arial"/>
                <a:cs typeface="Arial"/>
              </a:rPr>
              <a:t>Podpora nízkouhlíkového vodíku</a:t>
            </a:r>
          </a:p>
          <a:p>
            <a:pPr marL="355600" indent="-342900">
              <a:spcBef>
                <a:spcPts val="1330"/>
              </a:spcBef>
              <a:buFont typeface="Arial" panose="020B0604020202020204" pitchFamily="34" charset="0"/>
              <a:buChar char="•"/>
            </a:pPr>
            <a:r>
              <a:rPr lang="cs-CZ" sz="2400" b="1" spc="-30" dirty="0">
                <a:solidFill>
                  <a:srgbClr val="59B786"/>
                </a:solidFill>
                <a:latin typeface="Arial"/>
                <a:cs typeface="Arial"/>
              </a:rPr>
              <a:t>Podpora zejména koncových technologií</a:t>
            </a:r>
          </a:p>
          <a:p>
            <a:pPr marL="355600" indent="-342900">
              <a:spcBef>
                <a:spcPts val="1330"/>
              </a:spcBef>
              <a:buFont typeface="Arial" panose="020B0604020202020204" pitchFamily="34" charset="0"/>
              <a:buChar char="•"/>
            </a:pPr>
            <a:r>
              <a:rPr lang="cs-CZ" sz="2400" b="1" spc="-30" dirty="0">
                <a:solidFill>
                  <a:srgbClr val="59B786"/>
                </a:solidFill>
                <a:latin typeface="Arial"/>
                <a:cs typeface="Arial"/>
              </a:rPr>
              <a:t>Podpora vodíkové mobility</a:t>
            </a:r>
          </a:p>
          <a:p>
            <a:pPr marL="355600" indent="-342900">
              <a:spcBef>
                <a:spcPts val="1330"/>
              </a:spcBef>
              <a:buFont typeface="Arial" panose="020B0604020202020204" pitchFamily="34" charset="0"/>
              <a:buChar char="•"/>
            </a:pPr>
            <a:r>
              <a:rPr lang="cs-CZ" sz="2400" b="1" spc="-30" dirty="0">
                <a:solidFill>
                  <a:srgbClr val="59B786"/>
                </a:solidFill>
                <a:latin typeface="Arial"/>
                <a:cs typeface="Arial"/>
              </a:rPr>
              <a:t>Česká legislativa vodík prakticky nezná</a:t>
            </a:r>
          </a:p>
          <a:p>
            <a:pPr marL="355600" indent="-342900">
              <a:spcBef>
                <a:spcPts val="1330"/>
              </a:spcBef>
              <a:buFont typeface="Arial" panose="020B0604020202020204" pitchFamily="34" charset="0"/>
              <a:buChar char="•"/>
            </a:pPr>
            <a:endParaRPr lang="cs-CZ" sz="2400" b="1" spc="-30" dirty="0">
              <a:solidFill>
                <a:srgbClr val="59B786"/>
              </a:solidFill>
              <a:latin typeface="Arial"/>
              <a:cs typeface="Arial"/>
            </a:endParaRPr>
          </a:p>
          <a:p>
            <a:pPr marL="355600" indent="-342900">
              <a:spcBef>
                <a:spcPts val="1330"/>
              </a:spcBef>
              <a:buFont typeface="Arial" panose="020B0604020202020204" pitchFamily="34" charset="0"/>
              <a:buChar char="•"/>
            </a:pPr>
            <a:endParaRPr lang="cs-CZ" sz="2400" b="1" spc="-30" dirty="0">
              <a:solidFill>
                <a:srgbClr val="59B786"/>
              </a:solidFill>
              <a:latin typeface="Arial"/>
              <a:cs typeface="Arial"/>
            </a:endParaRPr>
          </a:p>
          <a:p>
            <a:pPr marL="355600" indent="-342900">
              <a:spcBef>
                <a:spcPts val="1330"/>
              </a:spcBef>
              <a:buFont typeface="Arial" panose="020B0604020202020204" pitchFamily="34" charset="0"/>
              <a:buChar char="•"/>
            </a:pPr>
            <a:endParaRPr lang="cs-CZ" sz="2400" b="1" spc="-30" dirty="0">
              <a:solidFill>
                <a:srgbClr val="59B786"/>
              </a:solidFill>
              <a:latin typeface="Arial"/>
              <a:cs typeface="Arial"/>
            </a:endParaRPr>
          </a:p>
          <a:p>
            <a:pPr marL="355600" indent="-342900">
              <a:spcBef>
                <a:spcPts val="1330"/>
              </a:spcBef>
              <a:buFont typeface="Arial" panose="020B0604020202020204" pitchFamily="34" charset="0"/>
              <a:buChar char="•"/>
            </a:pPr>
            <a:endParaRPr lang="cs-CZ" sz="2400" b="1" spc="-30" dirty="0">
              <a:solidFill>
                <a:srgbClr val="59B786"/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330"/>
              </a:spcBef>
            </a:pPr>
            <a:endParaRPr lang="cs-CZ" sz="2400" b="1" spc="-30" dirty="0">
              <a:solidFill>
                <a:srgbClr val="59B786"/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330"/>
              </a:spcBef>
            </a:pPr>
            <a:endParaRPr lang="cs-CZ" sz="2400" b="1" spc="-30" dirty="0">
              <a:solidFill>
                <a:srgbClr val="59B786"/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330"/>
              </a:spcBef>
            </a:pPr>
            <a:endParaRPr lang="cs-CZ" sz="2400" b="1" spc="-30" dirty="0">
              <a:solidFill>
                <a:srgbClr val="59B786"/>
              </a:solidFill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endParaRPr lang="cs-CZ" sz="2400" b="1" spc="-30" dirty="0">
              <a:solidFill>
                <a:srgbClr val="59B786"/>
              </a:solidFill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endParaRPr lang="cs-CZ" sz="2400" b="1" spc="-30" dirty="0">
              <a:solidFill>
                <a:srgbClr val="59B786"/>
              </a:solidFill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endParaRPr lang="cs-CZ" sz="2400" b="1" spc="-30" dirty="0">
              <a:solidFill>
                <a:srgbClr val="59B786"/>
              </a:solidFill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endParaRPr lang="cs-CZ" sz="2400" b="1" spc="-30" dirty="0">
              <a:solidFill>
                <a:srgbClr val="59B786"/>
              </a:solidFill>
              <a:latin typeface="Arial"/>
              <a:cs typeface="Arial"/>
            </a:endParaRPr>
          </a:p>
        </p:txBody>
      </p:sp>
      <p:pic>
        <p:nvPicPr>
          <p:cNvPr id="14" name="Grafický objekt 13" descr="Zpět se souvislou výplní">
            <a:extLst>
              <a:ext uri="{FF2B5EF4-FFF2-40B4-BE49-F238E27FC236}">
                <a16:creationId xmlns:a16="http://schemas.microsoft.com/office/drawing/2014/main" id="{273F17DE-0620-4AC4-91E6-70B9D23973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1079492">
            <a:off x="6067781" y="2562224"/>
            <a:ext cx="914400" cy="914400"/>
          </a:xfrm>
          <a:prstGeom prst="rect">
            <a:avLst/>
          </a:prstGeom>
        </p:spPr>
      </p:pic>
      <p:pic>
        <p:nvPicPr>
          <p:cNvPr id="3" name="Obrázek 2" descr="Obsah obrázku text, snímek obrazovky&#10;&#10;Popis byl vytvořen automaticky">
            <a:extLst>
              <a:ext uri="{FF2B5EF4-FFF2-40B4-BE49-F238E27FC236}">
                <a16:creationId xmlns:a16="http://schemas.microsoft.com/office/drawing/2014/main" id="{2F5CCFD6-DFF6-4C91-9810-9AA59213A57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6545" y="2533845"/>
            <a:ext cx="1776018" cy="2495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4971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C3C3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3C3C3B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168</TotalTime>
  <Words>486</Words>
  <Application>Microsoft Office PowerPoint</Application>
  <PresentationFormat>Vlastní</PresentationFormat>
  <Paragraphs>105</Paragraphs>
  <Slides>14</Slides>
  <Notes>11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 Theme</vt:lpstr>
      <vt:lpstr>Vodíkové technologie a ČR</vt:lpstr>
      <vt:lpstr>Prezentace aplikace PowerPoint</vt:lpstr>
      <vt:lpstr>Prezentace aplikace PowerPoint</vt:lpstr>
      <vt:lpstr>Prezentace aplikace PowerPoint</vt:lpstr>
      <vt:lpstr>Strategie a legislativa v kontextu mobility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JMÉNO PŘEDNÁŠKY</dc:title>
  <dc:subject>https://commons.wikimedia.org/wiki/File:Isaac_de_Rivaz.jpg
https://www.nasa.gov/content/launch-of-apollo-11</dc:subject>
  <dc:creator>Pavel Kamrla</dc:creator>
  <cp:lastModifiedBy>Fencl</cp:lastModifiedBy>
  <cp:revision>30</cp:revision>
  <dcterms:created xsi:type="dcterms:W3CDTF">2020-06-03T07:44:14Z</dcterms:created>
  <dcterms:modified xsi:type="dcterms:W3CDTF">2022-05-24T06:58:54Z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2020-06-03T00:00:00Z</vt:filetime>
  </property>
  <property fmtid="{D5CDD505-2E9C-101B-9397-08002B2CF9AE}" pid="3" name="Creator">
    <vt:lpwstr>Adobe InDesign 15.0 (Windows)</vt:lpwstr>
  </property>
  <property fmtid="{D5CDD505-2E9C-101B-9397-08002B2CF9AE}" pid="4" name="LastSaved">
    <vt:filetime>2020-06-03T00:00:00Z</vt:filetime>
  </property>
</Properties>
</file>