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0" r:id="rId2"/>
    <p:sldId id="303" r:id="rId3"/>
    <p:sldId id="305" r:id="rId4"/>
    <p:sldId id="306" r:id="rId5"/>
    <p:sldId id="307" r:id="rId6"/>
    <p:sldId id="308" r:id="rId7"/>
    <p:sldId id="312" r:id="rId8"/>
    <p:sldId id="309" r:id="rId9"/>
    <p:sldId id="313" r:id="rId10"/>
    <p:sldId id="311" r:id="rId11"/>
    <p:sldId id="314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788E"/>
    <a:srgbClr val="55BEAF"/>
    <a:srgbClr val="422C16"/>
    <a:srgbClr val="006666"/>
    <a:srgbClr val="54381C"/>
    <a:srgbClr val="A50021"/>
    <a:srgbClr val="FFFFA3"/>
    <a:srgbClr val="E6E6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 autoAdjust="0"/>
    <p:restoredTop sz="94598" autoAdjust="0"/>
  </p:normalViewPr>
  <p:slideViewPr>
    <p:cSldViewPr>
      <p:cViewPr varScale="1">
        <p:scale>
          <a:sx n="103" d="100"/>
          <a:sy n="103" d="100"/>
        </p:scale>
        <p:origin x="205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cs-CZ"/>
              <a:t>Vzor pro tvorbu prezentací akcí TP SIŽI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r>
              <a:rPr lang="cs-CZ"/>
              <a:t>12.2.2015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r>
              <a:rPr lang="cs-CZ"/>
              <a:t>Workshop: Interakce vozidlo - trolej VUT Brno 12.2.2015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9104EA8-5BB8-47CE-AA20-7A8526A0E51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101363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cs-CZ"/>
              <a:t>Vzor pro tvorbu prezentací akcí TP SIŽI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cs-CZ"/>
              <a:t>12.2.2015</a:t>
            </a:r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cs-CZ"/>
              <a:t>Workshop: Interakce vozidlo - trolej VUT Brno 12.2.2015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51FEB5B-FBA8-4C8A-ABA6-15D56C7899D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7277084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b="1" i="1"/>
          </a:p>
        </p:txBody>
      </p:sp>
      <p:sp>
        <p:nvSpPr>
          <p:cNvPr id="7172" name="Zástupný symbol pro záhlaví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>
                <a:latin typeface="Arial" charset="0"/>
                <a:cs typeface="Arial" charset="0"/>
              </a:rPr>
              <a:t>Vzor pro tvorbu prezentací akcí TP SIŽI</a:t>
            </a:r>
          </a:p>
        </p:txBody>
      </p:sp>
      <p:sp>
        <p:nvSpPr>
          <p:cNvPr id="7173" name="Zástupný symbol pro datum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>
                <a:latin typeface="Arial" charset="0"/>
                <a:cs typeface="Arial" charset="0"/>
              </a:rPr>
              <a:t>12.2.2015</a:t>
            </a:r>
          </a:p>
        </p:txBody>
      </p:sp>
      <p:sp>
        <p:nvSpPr>
          <p:cNvPr id="7174" name="Zástupný symbol pro zápatí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cs-CZ">
                <a:latin typeface="Arial" charset="0"/>
                <a:cs typeface="Arial" charset="0"/>
              </a:rPr>
              <a:t>Workshop: Interakce vozidlo - trolej VUT Brno 12.2.2015</a:t>
            </a:r>
          </a:p>
        </p:txBody>
      </p:sp>
      <p:sp>
        <p:nvSpPr>
          <p:cNvPr id="7175" name="Zástupný symbol pro číslo snímku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B73F4B3-CA89-4D21-B71C-6FEB350FB1D1}" type="slidenum">
              <a:rPr lang="cs-CZ" altLang="cs-CZ" smtClean="0"/>
              <a:pPr/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16751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6896" y="1196752"/>
            <a:ext cx="5445224" cy="2387600"/>
          </a:xfrm>
        </p:spPr>
        <p:txBody>
          <a:bodyPr/>
          <a:lstStyle>
            <a:lvl1pPr algn="l"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cs-CZ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05390" y="3573016"/>
            <a:ext cx="5472608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Klepnutím lze upravit styl předlohy podnadpisů.</a:t>
            </a:r>
            <a:endParaRPr lang="cs-CZ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5FF5C-985C-46DB-92B7-095AD506E665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55A0E-8372-4F32-BC03-551435EBB926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732E-1FB8-4F1D-ABD5-AA571AA801E5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EBE88-8E9C-4384-B493-7494D3FA5D77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CA16B-0266-40B6-90FE-49DBDD0F7977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31B65-B82B-4B96-B884-31EF993190D1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3A470-BE3B-4BFE-8DDE-9AACB697A7CC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218E4-BBA6-4512-8A40-49FD4F16F4DE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EF440-AA73-401D-A1CE-44DBFBA89411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34F26-CDC1-4B08-8DF6-63ADA76183B4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54F88-7CA2-4295-93CF-B679193319F5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s-CZ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s-CZ"/>
              <a:t>Haga clic para modificar el estilo de texto del patrón</a:t>
            </a:r>
          </a:p>
          <a:p>
            <a:pPr lvl="1"/>
            <a:r>
              <a:rPr lang="es-ES" altLang="cs-CZ"/>
              <a:t>Segundo nivel</a:t>
            </a:r>
          </a:p>
          <a:p>
            <a:pPr lvl="2"/>
            <a:r>
              <a:rPr lang="es-ES" altLang="cs-CZ"/>
              <a:t>Tercer nivel</a:t>
            </a:r>
          </a:p>
          <a:p>
            <a:pPr lvl="3"/>
            <a:r>
              <a:rPr lang="es-ES" altLang="cs-CZ"/>
              <a:t>Cuarto nivel</a:t>
            </a:r>
          </a:p>
          <a:p>
            <a:pPr lvl="4"/>
            <a:r>
              <a:rPr lang="es-ES" altLang="cs-CZ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cs-CZ" altLang="cs-CZ"/>
              <a:t>Datum:                                       Místo:</a:t>
            </a:r>
            <a:endParaRPr lang="es-ES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cs-CZ"/>
              <a:t>Název akce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C4BA70F-B0F9-43AE-9751-CAAA19ED1F11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3"/>
          <p:cNvSpPr>
            <a:spLocks noGrp="1"/>
          </p:cNvSpPr>
          <p:nvPr>
            <p:ph type="ctrTitle"/>
          </p:nvPr>
        </p:nvSpPr>
        <p:spPr>
          <a:xfrm>
            <a:off x="179388" y="1125538"/>
            <a:ext cx="5472112" cy="2374900"/>
          </a:xfrm>
        </p:spPr>
        <p:txBody>
          <a:bodyPr/>
          <a:lstStyle/>
          <a:p>
            <a:pPr eaLnBrk="1" hangingPunct="1"/>
            <a:br>
              <a:rPr lang="cs-CZ" altLang="cs-CZ"/>
            </a:br>
            <a:br>
              <a:rPr lang="cs-CZ" altLang="cs-CZ"/>
            </a:br>
            <a:endParaRPr lang="cs-CZ" altLang="cs-CZ"/>
          </a:p>
        </p:txBody>
      </p:sp>
      <p:sp>
        <p:nvSpPr>
          <p:cNvPr id="10" name="Nadpis 3"/>
          <p:cNvSpPr txBox="1">
            <a:spLocks/>
          </p:cNvSpPr>
          <p:nvPr/>
        </p:nvSpPr>
        <p:spPr bwMode="auto">
          <a:xfrm>
            <a:off x="206375" y="1125538"/>
            <a:ext cx="5445125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cs-CZ" sz="1800" b="1" dirty="0"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Závěrečná odborná konference projektu Cestovní mapa modernizace silniční dopravy</a:t>
            </a:r>
          </a:p>
          <a:p>
            <a:pPr eaLnBrk="0" hangingPunct="0">
              <a:defRPr/>
            </a:pPr>
            <a:endParaRPr lang="cs-CZ" altLang="cs-CZ" sz="40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cs-CZ" altLang="cs-CZ" sz="4000" b="1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rPr>
              <a:t>Prezentace TP IŽI</a:t>
            </a:r>
            <a:br>
              <a:rPr lang="cs-CZ" altLang="cs-CZ" sz="4000" dirty="0">
                <a:solidFill>
                  <a:schemeClr val="bg1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endParaRPr lang="cs-CZ" altLang="cs-CZ" sz="4000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3076" name="Podnadpis 4"/>
          <p:cNvSpPr>
            <a:spLocks noGrp="1"/>
          </p:cNvSpPr>
          <p:nvPr>
            <p:ph type="subTitle" idx="1"/>
          </p:nvPr>
        </p:nvSpPr>
        <p:spPr>
          <a:xfrm>
            <a:off x="250825" y="3500438"/>
            <a:ext cx="5400675" cy="936625"/>
          </a:xfrm>
        </p:spPr>
        <p:txBody>
          <a:bodyPr/>
          <a:lstStyle/>
          <a:p>
            <a:r>
              <a:rPr lang="cs-CZ" altLang="cs-CZ" b="1" dirty="0">
                <a:latin typeface="Arial Narrow" panose="020B0606020202030204" pitchFamily="34" charset="0"/>
              </a:rPr>
              <a:t>Datum: 27. 5. 2022</a:t>
            </a:r>
          </a:p>
          <a:p>
            <a:r>
              <a:rPr lang="cs-CZ" altLang="cs-CZ" b="1" dirty="0">
                <a:latin typeface="Arial Narrow" panose="020B0606020202030204" pitchFamily="34" charset="0"/>
              </a:rPr>
              <a:t>Místo: Praha</a:t>
            </a:r>
          </a:p>
        </p:txBody>
      </p:sp>
      <p:pic>
        <p:nvPicPr>
          <p:cNvPr id="8" name="Picture 8" descr="http://www.zubrizeme.cz/obrazky/texty-doprovodne/84-op-pik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5910263"/>
            <a:ext cx="3479800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ek 7" descr="logo platforma finale pro zpravodaj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6021388"/>
            <a:ext cx="2501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316416" y="6245225"/>
            <a:ext cx="37038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10</a:t>
            </a:fld>
            <a:endParaRPr lang="es-ES" altLang="cs-CZ" b="1"/>
          </a:p>
        </p:txBody>
      </p:sp>
      <p:sp>
        <p:nvSpPr>
          <p:cNvPr id="8" name="Zástupný symbol pro datum 1">
            <a:extLst>
              <a:ext uri="{FF2B5EF4-FFF2-40B4-BE49-F238E27FC236}">
                <a16:creationId xmlns:a16="http://schemas.microsoft.com/office/drawing/2014/main" id="{63F24814-BBD4-4BEA-8E16-6979C58D14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27. 5. 2022                                      Místo: Praha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9" name="Zástupný symbol pro zápatí 2">
            <a:extLst>
              <a:ext uri="{FF2B5EF4-FFF2-40B4-BE49-F238E27FC236}">
                <a16:creationId xmlns:a16="http://schemas.microsoft.com/office/drawing/2014/main" id="{1EDC49EA-2231-47C7-AB0A-C7764DF38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5964" y="6245225"/>
            <a:ext cx="532844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sz="1800" b="1" dirty="0">
                <a:latin typeface="Arial" charset="0"/>
                <a:cs typeface="Arial" charset="0"/>
              </a:rPr>
              <a:t> </a:t>
            </a:r>
            <a:r>
              <a:rPr lang="cs-CZ" altLang="cs-CZ" b="1" dirty="0">
                <a:latin typeface="Arial" charset="0"/>
                <a:cs typeface="Arial" charset="0"/>
              </a:rPr>
              <a:t>Závěrečná odborná konference projektu Cestovní mapa modernizace silniční dopravy</a:t>
            </a:r>
            <a:endParaRPr lang="es-ES" altLang="cs-CZ" b="1" dirty="0">
              <a:latin typeface="Arial Narrow" panose="020B0606020202030204" pitchFamily="34" charset="0"/>
              <a:cs typeface="Arial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E5178B5D-D248-4038-A20D-A42AAFE2A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913" y="231532"/>
            <a:ext cx="4086225" cy="413385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FC671E24-EFF9-4CD1-84C3-BE0F0FFC0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5146" y="4941168"/>
            <a:ext cx="4779758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510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316416" y="6245225"/>
            <a:ext cx="37038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11</a:t>
            </a:fld>
            <a:endParaRPr lang="es-ES" altLang="cs-CZ" b="1"/>
          </a:p>
        </p:txBody>
      </p:sp>
      <p:pic>
        <p:nvPicPr>
          <p:cNvPr id="6" name="Obrázek 5" descr="logo platforma finale pro zpravoda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6632"/>
            <a:ext cx="2501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http://www.zubrizeme.cz/obrazky/texty-doprovodne/84-op-pik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938"/>
            <a:ext cx="30257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symbol pro datum 1">
            <a:extLst>
              <a:ext uri="{FF2B5EF4-FFF2-40B4-BE49-F238E27FC236}">
                <a16:creationId xmlns:a16="http://schemas.microsoft.com/office/drawing/2014/main" id="{63F24814-BBD4-4BEA-8E16-6979C58D14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27. 5. 2022                                      Místo: Praha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9" name="Zástupný symbol pro zápatí 2">
            <a:extLst>
              <a:ext uri="{FF2B5EF4-FFF2-40B4-BE49-F238E27FC236}">
                <a16:creationId xmlns:a16="http://schemas.microsoft.com/office/drawing/2014/main" id="{1EDC49EA-2231-47C7-AB0A-C7764DF38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5964" y="6245225"/>
            <a:ext cx="532844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sz="1800" b="1" dirty="0">
                <a:latin typeface="Arial" charset="0"/>
                <a:cs typeface="Arial" charset="0"/>
              </a:rPr>
              <a:t> </a:t>
            </a:r>
            <a:r>
              <a:rPr lang="cs-CZ" altLang="cs-CZ" b="1" dirty="0">
                <a:latin typeface="Arial" charset="0"/>
                <a:cs typeface="Arial" charset="0"/>
              </a:rPr>
              <a:t>Závěrečná odborná konference projektu Cestovní mapa modernizace silniční dopravy</a:t>
            </a:r>
            <a:endParaRPr lang="es-ES" altLang="cs-CZ" b="1" dirty="0"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6B208FBC-C2B0-4DEC-8D37-CE2AFEA27F98}"/>
              </a:ext>
            </a:extLst>
          </p:cNvPr>
          <p:cNvSpPr txBox="1"/>
          <p:nvPr/>
        </p:nvSpPr>
        <p:spPr>
          <a:xfrm flipH="1">
            <a:off x="827584" y="1556792"/>
            <a:ext cx="5040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latin typeface="Arial Narrow" panose="020B0606020202030204" pitchFamily="34" charset="0"/>
              </a:rPr>
              <a:t>Děkuji za pozornost</a:t>
            </a:r>
          </a:p>
          <a:p>
            <a:endParaRPr lang="cs-CZ" sz="2400" b="1" dirty="0">
              <a:latin typeface="Arial Narrow" panose="020B0606020202030204" pitchFamily="34" charset="0"/>
            </a:endParaRPr>
          </a:p>
          <a:p>
            <a:r>
              <a:rPr lang="cs-CZ" sz="2400" b="1" dirty="0">
                <a:latin typeface="Arial Narrow" panose="020B0606020202030204" pitchFamily="34" charset="0"/>
              </a:rPr>
              <a:t>Ing. Bohuslav Dohnal</a:t>
            </a:r>
          </a:p>
          <a:p>
            <a:endParaRPr lang="cs-CZ" sz="2400" b="1" dirty="0">
              <a:latin typeface="Arial Narrow" panose="020B0606020202030204" pitchFamily="34" charset="0"/>
            </a:endParaRPr>
          </a:p>
          <a:p>
            <a:r>
              <a:rPr lang="cs-CZ" sz="2400" dirty="0">
                <a:latin typeface="Arial Narrow" panose="020B0606020202030204" pitchFamily="34" charset="0"/>
              </a:rPr>
              <a:t>výkonný ředitel technologické platformy</a:t>
            </a:r>
          </a:p>
          <a:p>
            <a:endParaRPr lang="cs-CZ" sz="2400" dirty="0">
              <a:latin typeface="Arial Narrow" panose="020B0606020202030204" pitchFamily="34" charset="0"/>
            </a:endParaRPr>
          </a:p>
          <a:p>
            <a:r>
              <a:rPr lang="cs-CZ" sz="2400" b="1" dirty="0">
                <a:latin typeface="Arial Narrow" panose="020B0606020202030204" pitchFamily="34" charset="0"/>
              </a:rPr>
              <a:t>Interoperabilita železniční infrastruktury</a:t>
            </a:r>
          </a:p>
          <a:p>
            <a:endParaRPr lang="cs-CZ" sz="2400" b="1" dirty="0">
              <a:latin typeface="Arial Narrow" panose="020B0606020202030204" pitchFamily="34" charset="0"/>
            </a:endParaRPr>
          </a:p>
          <a:p>
            <a:r>
              <a:rPr lang="cs-CZ" sz="2400" b="1" dirty="0">
                <a:solidFill>
                  <a:srgbClr val="0070C0"/>
                </a:solidFill>
                <a:latin typeface="Arial Narrow" panose="020B0606020202030204" pitchFamily="34" charset="0"/>
              </a:rPr>
              <a:t>www.sizi.cz</a:t>
            </a:r>
          </a:p>
        </p:txBody>
      </p:sp>
    </p:spTree>
    <p:extLst>
      <p:ext uri="{BB962C8B-B14F-4D97-AF65-F5344CB8AC3E}">
        <p14:creationId xmlns:p14="http://schemas.microsoft.com/office/powerpoint/2010/main" val="369708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datum 1"/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27.5.2022                                      Místo: Praha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512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2915964" y="6245224"/>
            <a:ext cx="5328444" cy="61277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sz="1800" b="1" dirty="0">
                <a:latin typeface="Arial" charset="0"/>
                <a:cs typeface="Arial" charset="0"/>
              </a:rPr>
              <a:t>   </a:t>
            </a:r>
            <a:r>
              <a:rPr lang="cs-CZ" altLang="cs-CZ" b="1" dirty="0">
                <a:latin typeface="Arial" charset="0"/>
                <a:cs typeface="Arial" charset="0"/>
              </a:rPr>
              <a:t>Závěrečná odborná konference projektu Cestovní mapa modernizace silniční dopravy</a:t>
            </a:r>
            <a:r>
              <a:rPr lang="cs-CZ" b="1" dirty="0"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ES" altLang="cs-CZ" b="1" dirty="0"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244408" y="6245225"/>
            <a:ext cx="442392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2</a:t>
            </a:fld>
            <a:endParaRPr lang="es-ES" altLang="cs-CZ" b="1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D4A3202B-25DF-4540-A91E-CD56F6EAD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3888"/>
            <a:ext cx="9144000" cy="61571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316416" y="6245225"/>
            <a:ext cx="37038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3</a:t>
            </a:fld>
            <a:endParaRPr lang="es-ES" altLang="cs-CZ" b="1"/>
          </a:p>
        </p:txBody>
      </p:sp>
      <p:pic>
        <p:nvPicPr>
          <p:cNvPr id="6" name="Obrázek 5" descr="logo platforma finale pro zpravoda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6632"/>
            <a:ext cx="2501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http://www.zubrizeme.cz/obrazky/texty-doprovodne/84-op-pik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938"/>
            <a:ext cx="30257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symbol pro datum 1">
            <a:extLst>
              <a:ext uri="{FF2B5EF4-FFF2-40B4-BE49-F238E27FC236}">
                <a16:creationId xmlns:a16="http://schemas.microsoft.com/office/drawing/2014/main" id="{63F24814-BBD4-4BEA-8E16-6979C58D14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27. 5. 2022                                      Místo: Praha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9" name="Zástupný symbol pro zápatí 2">
            <a:extLst>
              <a:ext uri="{FF2B5EF4-FFF2-40B4-BE49-F238E27FC236}">
                <a16:creationId xmlns:a16="http://schemas.microsoft.com/office/drawing/2014/main" id="{1EDC49EA-2231-47C7-AB0A-C7764DF38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5964" y="6245225"/>
            <a:ext cx="532844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 Závěrečná odborná konference projektu Cestovní mapa modernizace silniční dopravy</a:t>
            </a:r>
            <a:endParaRPr lang="es-ES" altLang="cs-CZ" b="1" dirty="0"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FC9E12ED-4153-4822-A37A-3CC6973A6029}"/>
              </a:ext>
            </a:extLst>
          </p:cNvPr>
          <p:cNvSpPr txBox="1"/>
          <p:nvPr/>
        </p:nvSpPr>
        <p:spPr>
          <a:xfrm>
            <a:off x="791580" y="1214323"/>
            <a:ext cx="7560840" cy="44293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Představení Národní technologické platformy</a:t>
            </a:r>
            <a:endParaRPr lang="cs-CZ" sz="20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Interoperabilita železniční infrastruktury</a:t>
            </a:r>
            <a:endParaRPr lang="cs-CZ" sz="20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cs-CZ" sz="20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Technologická platforma vznikla 4. 1. 2008</a:t>
            </a: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 souladu s iniciativou Evropské komise a následnou Výzvou a podmínkami Ministerstva průmyslu a obchodu stanovenými v Operačním programu Podpora podnikání a inovace.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 tomto roce se stalo prioritou Evropské Unie rozšíření a zlepšení dopravních infrastruktur za plného respektování požadavků interoperability transevropského železničního systému, což znamenalo pro společnosti, které půjdou touto cestou, zvýšení konkurenceschopnosti a představovalo nové možnosti českého železničního průmyslu na trhu Evropské Unie. </a:t>
            </a: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tohoto směřování se stala posláním naší Technologické platformy. </a:t>
            </a:r>
            <a:endParaRPr lang="cs-CZ" sz="20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35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316416" y="6245225"/>
            <a:ext cx="37038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4</a:t>
            </a:fld>
            <a:endParaRPr lang="es-ES" altLang="cs-CZ" b="1"/>
          </a:p>
        </p:txBody>
      </p:sp>
      <p:sp>
        <p:nvSpPr>
          <p:cNvPr id="8" name="Zástupný symbol pro datum 1">
            <a:extLst>
              <a:ext uri="{FF2B5EF4-FFF2-40B4-BE49-F238E27FC236}">
                <a16:creationId xmlns:a16="http://schemas.microsoft.com/office/drawing/2014/main" id="{63F24814-BBD4-4BEA-8E16-6979C58D14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8. 2. 2022                                      Místo: Online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9" name="Zástupný symbol pro zápatí 2">
            <a:extLst>
              <a:ext uri="{FF2B5EF4-FFF2-40B4-BE49-F238E27FC236}">
                <a16:creationId xmlns:a16="http://schemas.microsoft.com/office/drawing/2014/main" id="{1EDC49EA-2231-47C7-AB0A-C7764DF38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5964" y="6245225"/>
            <a:ext cx="532844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sz="1800" b="1" dirty="0">
                <a:latin typeface="Arial" charset="0"/>
                <a:cs typeface="Arial" charset="0"/>
              </a:rPr>
              <a:t>   </a:t>
            </a:r>
            <a:r>
              <a:rPr lang="cs-CZ" sz="1800" b="1" dirty="0">
                <a:solidFill>
                  <a:schemeClr val="bg1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Setkání zástupců národních technologických platforem</a:t>
            </a:r>
            <a:r>
              <a:rPr lang="cs-CZ" altLang="cs-CZ" sz="1800" b="1" dirty="0">
                <a:latin typeface="Arial Narrow" panose="020B0606020202030204" pitchFamily="34" charset="0"/>
                <a:cs typeface="Arial" charset="0"/>
              </a:rPr>
              <a:t> </a:t>
            </a:r>
            <a:endParaRPr lang="es-ES" altLang="cs-CZ" sz="1800" b="1" dirty="0">
              <a:latin typeface="Arial Narrow" panose="020B0606020202030204" pitchFamily="34" charset="0"/>
              <a:cs typeface="Arial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E4A9B495-F049-4CD6-B473-A0EF50C687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9454"/>
            <a:ext cx="9141228" cy="5128547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0AB9D1B4-F331-4250-A59A-22ED430DBC40}"/>
              </a:ext>
            </a:extLst>
          </p:cNvPr>
          <p:cNvSpPr txBox="1"/>
          <p:nvPr/>
        </p:nvSpPr>
        <p:spPr>
          <a:xfrm>
            <a:off x="611560" y="331729"/>
            <a:ext cx="8075240" cy="1255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 současné době je Technologická platforma, která má optimální funkční organizační strukturu, „Zájmovým sdružením právnických osob“, má </a:t>
            </a:r>
            <a:r>
              <a:rPr lang="cs-CZ" sz="18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 členů</a:t>
            </a:r>
            <a:r>
              <a:rPr lang="cs-CZ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z toho 13 stavebních a průmyslových společností, 5 univerzit, 8 výzkumných a projektových ústavů a 4 střední školy. Významným členem ze státních organizací je Správa železnic, s. o.</a:t>
            </a:r>
          </a:p>
        </p:txBody>
      </p:sp>
    </p:spTree>
    <p:extLst>
      <p:ext uri="{BB962C8B-B14F-4D97-AF65-F5344CB8AC3E}">
        <p14:creationId xmlns:p14="http://schemas.microsoft.com/office/powerpoint/2010/main" val="2728203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316416" y="6245225"/>
            <a:ext cx="37038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5</a:t>
            </a:fld>
            <a:endParaRPr lang="es-ES" altLang="cs-CZ" b="1"/>
          </a:p>
        </p:txBody>
      </p:sp>
      <p:sp>
        <p:nvSpPr>
          <p:cNvPr id="8" name="Zástupný symbol pro datum 1">
            <a:extLst>
              <a:ext uri="{FF2B5EF4-FFF2-40B4-BE49-F238E27FC236}">
                <a16:creationId xmlns:a16="http://schemas.microsoft.com/office/drawing/2014/main" id="{63F24814-BBD4-4BEA-8E16-6979C58D14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27. 5. 2022                                      Místo: Praha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9" name="Zástupný symbol pro zápatí 2">
            <a:extLst>
              <a:ext uri="{FF2B5EF4-FFF2-40B4-BE49-F238E27FC236}">
                <a16:creationId xmlns:a16="http://schemas.microsoft.com/office/drawing/2014/main" id="{1EDC49EA-2231-47C7-AB0A-C7764DF38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5964" y="6245225"/>
            <a:ext cx="532844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sz="1800" b="1" dirty="0">
                <a:latin typeface="Arial" charset="0"/>
                <a:cs typeface="Arial" charset="0"/>
              </a:rPr>
              <a:t> </a:t>
            </a:r>
            <a:r>
              <a:rPr lang="cs-CZ" altLang="cs-CZ" b="1" dirty="0">
                <a:latin typeface="Arial" charset="0"/>
                <a:cs typeface="Arial" charset="0"/>
              </a:rPr>
              <a:t>Závěrečná odborná konference projektu Cestovní mapa modernizace silniční dopravy</a:t>
            </a:r>
            <a:endParaRPr lang="es-ES" altLang="cs-CZ" b="1" dirty="0"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381BCF2A-7B55-4D5F-8104-3669BE12CE8D}"/>
              </a:ext>
            </a:extLst>
          </p:cNvPr>
          <p:cNvSpPr txBox="1"/>
          <p:nvPr/>
        </p:nvSpPr>
        <p:spPr>
          <a:xfrm>
            <a:off x="395536" y="136525"/>
            <a:ext cx="8291264" cy="57610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Jsme uznávaným partnerem Odborů MD ČR, MPO, TA ČR, MŠMT a dlouhodobě spolupracujeme s Podvýborem pro dopravu hospodářského výboru PS PČR.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Naši členové se podílí na investiční výstavbě a údržbě železničních staveb, jejich elektrizaci, sdělovacím a zabezpečovacím zařízení a na věcně souvisejících výzkumných, vývojových a projektových pracích, včetně systému zkušebnictví a podporou přípravy odborníků středoškolské a vysokoškolské úrovně.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Technologická platforma jako jediná instituce v České republice</a:t>
            </a: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spojuje své členy a další organizace a instituce, prostřednictvím stovek aktivit v oblasti výměny informací, zkušeností, poznatků, organizací seminářů a konferencí, získávání pracovních a osobních vazeb a kontaktů na národní a mezinárodní úrovni, </a:t>
            </a: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 podpoře realizace</a:t>
            </a: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následujících prioritních oblastí železniční infrastruktury České republiky: </a:t>
            </a: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Rozvoj Rychlých železničních spojení, jejichž součástí jsou Vysokorychlostní tratě v České republice,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Přechod na Jednotnou napájecí soustavu 25 kV50Hz,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Implementace systému ERTMS na tratích České republiky,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 údržby železniční infrastruktury.</a:t>
            </a:r>
          </a:p>
        </p:txBody>
      </p:sp>
    </p:spTree>
    <p:extLst>
      <p:ext uri="{BB962C8B-B14F-4D97-AF65-F5344CB8AC3E}">
        <p14:creationId xmlns:p14="http://schemas.microsoft.com/office/powerpoint/2010/main" val="323495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316416" y="6245225"/>
            <a:ext cx="37038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6</a:t>
            </a:fld>
            <a:endParaRPr lang="es-ES" altLang="cs-CZ" b="1"/>
          </a:p>
        </p:txBody>
      </p:sp>
      <p:sp>
        <p:nvSpPr>
          <p:cNvPr id="8" name="Zástupný symbol pro datum 1">
            <a:extLst>
              <a:ext uri="{FF2B5EF4-FFF2-40B4-BE49-F238E27FC236}">
                <a16:creationId xmlns:a16="http://schemas.microsoft.com/office/drawing/2014/main" id="{63F24814-BBD4-4BEA-8E16-6979C58D14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27. 5. 2022                                      Místo: Praha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9" name="Zástupný symbol pro zápatí 2">
            <a:extLst>
              <a:ext uri="{FF2B5EF4-FFF2-40B4-BE49-F238E27FC236}">
                <a16:creationId xmlns:a16="http://schemas.microsoft.com/office/drawing/2014/main" id="{1EDC49EA-2231-47C7-AB0A-C7764DF38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5964" y="6245225"/>
            <a:ext cx="532844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sz="1800" b="1" dirty="0">
                <a:latin typeface="Arial" charset="0"/>
                <a:cs typeface="Arial" charset="0"/>
              </a:rPr>
              <a:t> </a:t>
            </a:r>
            <a:r>
              <a:rPr lang="cs-CZ" altLang="cs-CZ" b="1" dirty="0">
                <a:latin typeface="Arial" charset="0"/>
                <a:cs typeface="Arial" charset="0"/>
              </a:rPr>
              <a:t>Závěrečná odborná konference projektu Cestovní mapa modernizace silniční dopravy</a:t>
            </a:r>
            <a:endParaRPr lang="es-ES" altLang="cs-CZ" b="1" dirty="0">
              <a:latin typeface="Arial Narrow" panose="020B0606020202030204" pitchFamily="34" charset="0"/>
              <a:cs typeface="Arial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7F6FBC85-3240-4743-B102-C5F231925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13" y="111517"/>
            <a:ext cx="8001666" cy="572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61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316416" y="6245225"/>
            <a:ext cx="37038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7</a:t>
            </a:fld>
            <a:endParaRPr lang="es-ES" altLang="cs-CZ" b="1"/>
          </a:p>
        </p:txBody>
      </p:sp>
      <p:pic>
        <p:nvPicPr>
          <p:cNvPr id="6" name="Obrázek 5" descr="logo platforma finale pro zpravoda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6632"/>
            <a:ext cx="2501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http://www.zubrizeme.cz/obrazky/texty-doprovodne/84-op-pik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938"/>
            <a:ext cx="30257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symbol pro datum 1">
            <a:extLst>
              <a:ext uri="{FF2B5EF4-FFF2-40B4-BE49-F238E27FC236}">
                <a16:creationId xmlns:a16="http://schemas.microsoft.com/office/drawing/2014/main" id="{63F24814-BBD4-4BEA-8E16-6979C58D14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27. 5. 2022                                      Místo: Praha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9" name="Zástupný symbol pro zápatí 2">
            <a:extLst>
              <a:ext uri="{FF2B5EF4-FFF2-40B4-BE49-F238E27FC236}">
                <a16:creationId xmlns:a16="http://schemas.microsoft.com/office/drawing/2014/main" id="{1EDC49EA-2231-47C7-AB0A-C7764DF38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5964" y="6245225"/>
            <a:ext cx="532844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sz="1800" b="1" dirty="0">
                <a:latin typeface="Arial" charset="0"/>
                <a:cs typeface="Arial" charset="0"/>
              </a:rPr>
              <a:t> </a:t>
            </a:r>
            <a:r>
              <a:rPr lang="cs-CZ" altLang="cs-CZ" b="1" dirty="0">
                <a:latin typeface="Arial" charset="0"/>
                <a:cs typeface="Arial" charset="0"/>
              </a:rPr>
              <a:t>Závěrečná odborná konference projektu Cestovní mapa modernizace silniční dopravy</a:t>
            </a:r>
            <a:endParaRPr lang="es-ES" altLang="cs-CZ" b="1" dirty="0"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61AA47C3-192D-447F-B6FD-4158B3C5DD9D}"/>
              </a:ext>
            </a:extLst>
          </p:cNvPr>
          <p:cNvSpPr txBox="1"/>
          <p:nvPr/>
        </p:nvSpPr>
        <p:spPr>
          <a:xfrm>
            <a:off x="755576" y="1564676"/>
            <a:ext cx="7848872" cy="2804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Aktuální činností naší Technologické platformy je</a:t>
            </a: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podíl na podpoře připravovaného a postupně realizovaného systému Rychlých železničních spojení a realizace </a:t>
            </a: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v rámci Operačního programu Podnikání a  inovace pro konkurenceschopnost - </a:t>
            </a: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projektu „Vysokorychlostní tratě – budoucnost udržitelné mobility České republiky“</a:t>
            </a: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Technologická platforma vytvořila, pro podporu svých zahraničních aktivit, Mezinárodní(evropskou) síť interoperabilita a Expertní skupiny (</a:t>
            </a:r>
            <a:r>
              <a:rPr lang="cs-CZ" sz="20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schema</a:t>
            </a: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Rovněž usiluje o zapojení členů TP do řešení projektů v rámci </a:t>
            </a: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Shit2Rail (EU </a:t>
            </a:r>
            <a:r>
              <a:rPr lang="cs-CZ" sz="2000" b="1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Rail</a:t>
            </a: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cs-CZ" sz="20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695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316416" y="6245225"/>
            <a:ext cx="37038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8</a:t>
            </a:fld>
            <a:endParaRPr lang="es-ES" altLang="cs-CZ" b="1"/>
          </a:p>
        </p:txBody>
      </p:sp>
      <p:sp>
        <p:nvSpPr>
          <p:cNvPr id="8" name="Zástupný symbol pro datum 1">
            <a:extLst>
              <a:ext uri="{FF2B5EF4-FFF2-40B4-BE49-F238E27FC236}">
                <a16:creationId xmlns:a16="http://schemas.microsoft.com/office/drawing/2014/main" id="{63F24814-BBD4-4BEA-8E16-6979C58D14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27. 5. 2022                                      Místo: Praha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9" name="Zástupný symbol pro zápatí 2">
            <a:extLst>
              <a:ext uri="{FF2B5EF4-FFF2-40B4-BE49-F238E27FC236}">
                <a16:creationId xmlns:a16="http://schemas.microsoft.com/office/drawing/2014/main" id="{1EDC49EA-2231-47C7-AB0A-C7764DF38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5964" y="6245225"/>
            <a:ext cx="532844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Závěrečná odborná konference projektu Cestovní mapa modernizace silniční dopravy</a:t>
            </a:r>
            <a:endParaRPr lang="es-ES" altLang="cs-CZ" b="1" dirty="0">
              <a:latin typeface="Arial Narrow" panose="020B0606020202030204" pitchFamily="34" charset="0"/>
              <a:cs typeface="Arial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77424FB-D57E-491D-9207-2DC8BA4CB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38" y="23628"/>
            <a:ext cx="7685970" cy="592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310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316416" y="6245225"/>
            <a:ext cx="37038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C272763-89F0-40C1-81E3-1C4CA48C14C0}" type="slidenum">
              <a:rPr lang="es-ES" altLang="cs-CZ" b="1" smtClean="0"/>
              <a:pPr/>
              <a:t>9</a:t>
            </a:fld>
            <a:endParaRPr lang="es-ES" altLang="cs-CZ" b="1"/>
          </a:p>
        </p:txBody>
      </p:sp>
      <p:pic>
        <p:nvPicPr>
          <p:cNvPr id="6" name="Obrázek 5" descr="logo platforma finale pro zpravoda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6632"/>
            <a:ext cx="2501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http://www.zubrizeme.cz/obrazky/texty-doprovodne/84-op-pik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938"/>
            <a:ext cx="30257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symbol pro datum 1">
            <a:extLst>
              <a:ext uri="{FF2B5EF4-FFF2-40B4-BE49-F238E27FC236}">
                <a16:creationId xmlns:a16="http://schemas.microsoft.com/office/drawing/2014/main" id="{63F24814-BBD4-4BEA-8E16-6979C58D14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468313" y="61658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b="1" dirty="0">
                <a:latin typeface="Arial" charset="0"/>
                <a:cs typeface="Arial" charset="0"/>
              </a:rPr>
              <a:t>Datum: 27. 5. 2022                                      Místo: Praha</a:t>
            </a:r>
            <a:endParaRPr lang="es-ES" altLang="cs-CZ" b="1" dirty="0">
              <a:latin typeface="Arial" charset="0"/>
              <a:cs typeface="Arial" charset="0"/>
            </a:endParaRPr>
          </a:p>
        </p:txBody>
      </p:sp>
      <p:sp>
        <p:nvSpPr>
          <p:cNvPr id="9" name="Zástupný symbol pro zápatí 2">
            <a:extLst>
              <a:ext uri="{FF2B5EF4-FFF2-40B4-BE49-F238E27FC236}">
                <a16:creationId xmlns:a16="http://schemas.microsoft.com/office/drawing/2014/main" id="{1EDC49EA-2231-47C7-AB0A-C7764DF38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5964" y="6245225"/>
            <a:ext cx="5328444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altLang="cs-CZ" sz="1800" b="1" dirty="0">
                <a:latin typeface="Arial" charset="0"/>
                <a:cs typeface="Arial" charset="0"/>
              </a:rPr>
              <a:t> </a:t>
            </a:r>
            <a:r>
              <a:rPr lang="cs-CZ" altLang="cs-CZ" b="1" dirty="0">
                <a:latin typeface="Arial" charset="0"/>
                <a:cs typeface="Arial" charset="0"/>
              </a:rPr>
              <a:t>Závěrečná odborná konference projektu Cestovní mapa modernizace silniční dopravy</a:t>
            </a:r>
            <a:endParaRPr lang="es-ES" altLang="cs-CZ" b="1" dirty="0">
              <a:latin typeface="Arial Narrow" panose="020B0606020202030204" pitchFamily="34" charset="0"/>
              <a:cs typeface="Arial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CF1D2567-2470-4DD7-BE44-B5AAB9B3961A}"/>
              </a:ext>
            </a:extLst>
          </p:cNvPr>
          <p:cNvSpPr txBox="1"/>
          <p:nvPr/>
        </p:nvSpPr>
        <p:spPr>
          <a:xfrm>
            <a:off x="647016" y="1916832"/>
            <a:ext cx="7859216" cy="2475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Prioritou rovněž zůstává</a:t>
            </a:r>
            <a:r>
              <a:rPr lang="cs-CZ" sz="2000" b="1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tvorba systému výchovy a vzdělávání odborníků v oblasti železniční dopravy ČR, kde je východiskem 152. usnesení HV PS PČR a poznatky z přípravy na jednání s MD ČR dne 8. 1. 2020.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2000" u="sng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Technologická platforma se stala od svého vzniku místem pro setkávání  a diskusí mezi jejími členy, má své trvalé postavení v oblasti železničního výzkumu a inovací v ČR a vytvořila podmínky pro svou úspěšnou účast v Operačním programu Technologie a aplikace pro konkurenceschopnost</a:t>
            </a:r>
            <a:r>
              <a:rPr lang="cs-CZ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33463007"/>
      </p:ext>
    </p:extLst>
  </p:cSld>
  <p:clrMapOvr>
    <a:masterClrMapping/>
  </p:clrMapOvr>
</p:sld>
</file>

<file path=ppt/theme/theme1.xml><?xml version="1.0" encoding="utf-8"?>
<a:theme xmlns:a="http://schemas.openxmlformats.org/drawingml/2006/main" name="PREZ_TP_SIZI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740</Words>
  <Application>Microsoft Office PowerPoint</Application>
  <PresentationFormat>Předvádění na obrazovce (4:3)</PresentationFormat>
  <Paragraphs>66</Paragraphs>
  <Slides>11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Calibri</vt:lpstr>
      <vt:lpstr>Symbol</vt:lpstr>
      <vt:lpstr>PREZ_TP_SIZI</vt:lpstr>
      <vt:lpstr> 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Věra Holoubková</dc:creator>
  <cp:lastModifiedBy>Fencl</cp:lastModifiedBy>
  <cp:revision>80</cp:revision>
  <dcterms:created xsi:type="dcterms:W3CDTF">2015-02-10T20:25:10Z</dcterms:created>
  <dcterms:modified xsi:type="dcterms:W3CDTF">2022-05-20T08:58:50Z</dcterms:modified>
</cp:coreProperties>
</file>