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handoutMasterIdLst>
    <p:handoutMasterId r:id="rId23"/>
  </p:handoutMasterIdLst>
  <p:sldIdLst>
    <p:sldId id="256" r:id="rId2"/>
    <p:sldId id="303" r:id="rId3"/>
    <p:sldId id="304" r:id="rId4"/>
    <p:sldId id="331" r:id="rId5"/>
    <p:sldId id="332" r:id="rId6"/>
    <p:sldId id="326" r:id="rId7"/>
    <p:sldId id="328" r:id="rId8"/>
    <p:sldId id="333" r:id="rId9"/>
    <p:sldId id="323" r:id="rId10"/>
    <p:sldId id="334" r:id="rId11"/>
    <p:sldId id="322" r:id="rId12"/>
    <p:sldId id="325" r:id="rId13"/>
    <p:sldId id="335" r:id="rId14"/>
    <p:sldId id="324" r:id="rId15"/>
    <p:sldId id="336" r:id="rId16"/>
    <p:sldId id="327" r:id="rId17"/>
    <p:sldId id="337" r:id="rId18"/>
    <p:sldId id="338" r:id="rId19"/>
    <p:sldId id="339" r:id="rId20"/>
    <p:sldId id="283" r:id="rId21"/>
  </p:sldIdLst>
  <p:sldSz cx="9144000" cy="6858000" type="screen4x3"/>
  <p:notesSz cx="7102475" cy="10233025"/>
  <p:defaultTextStyle>
    <a:defPPr>
      <a:defRPr lang="cs-CZ"/>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3" userDrawn="1">
          <p15:clr>
            <a:srgbClr val="A4A3A4"/>
          </p15:clr>
        </p15:guide>
        <p15:guide id="2" pos="2237"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00CC"/>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5088" autoAdjust="0"/>
  </p:normalViewPr>
  <p:slideViewPr>
    <p:cSldViewPr>
      <p:cViewPr varScale="1">
        <p:scale>
          <a:sx n="109" d="100"/>
          <a:sy n="109" d="100"/>
        </p:scale>
        <p:origin x="165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531"/>
    </p:cViewPr>
  </p:sorterViewPr>
  <p:notesViewPr>
    <p:cSldViewPr>
      <p:cViewPr varScale="1">
        <p:scale>
          <a:sx n="84" d="100"/>
          <a:sy n="84" d="100"/>
        </p:scale>
        <p:origin x="3828" y="102"/>
      </p:cViewPr>
      <p:guideLst>
        <p:guide orient="horz" pos="3223"/>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Zástupný symbol pro datum 2">
            <a:extLst>
              <a:ext uri="{FF2B5EF4-FFF2-40B4-BE49-F238E27FC236}">
                <a16:creationId xmlns:a16="http://schemas.microsoft.com/office/drawing/2014/main" id="{3A19718A-D775-4157-AB2A-18CEFFE75D13}"/>
              </a:ext>
            </a:extLst>
          </p:cNvPr>
          <p:cNvSpPr>
            <a:spLocks noGrp="1"/>
          </p:cNvSpPr>
          <p:nvPr>
            <p:ph type="dt" sz="quarter" idx="1"/>
          </p:nvPr>
        </p:nvSpPr>
        <p:spPr>
          <a:xfrm>
            <a:off x="4023093" y="1"/>
            <a:ext cx="3077739" cy="511651"/>
          </a:xfrm>
          <a:prstGeom prst="rect">
            <a:avLst/>
          </a:prstGeom>
        </p:spPr>
        <p:txBody>
          <a:bodyPr vert="horz" lIns="94768" tIns="47384" rIns="94768" bIns="47384" rtlCol="0"/>
          <a:lstStyle>
            <a:lvl1pPr algn="r" eaLnBrk="1" hangingPunct="1">
              <a:defRPr sz="1200">
                <a:latin typeface="Arial" charset="0"/>
              </a:defRPr>
            </a:lvl1pPr>
          </a:lstStyle>
          <a:p>
            <a:pPr>
              <a:defRPr/>
            </a:pPr>
            <a:fld id="{DF2F7BC4-102B-4F83-B458-C306A008ABA4}" type="datetimeFigureOut">
              <a:rPr lang="cs-CZ"/>
              <a:pPr>
                <a:defRPr/>
              </a:pPr>
              <a:t>30.05.2022</a:t>
            </a:fld>
            <a:endParaRPr lang="cs-CZ"/>
          </a:p>
        </p:txBody>
      </p:sp>
      <p:sp>
        <p:nvSpPr>
          <p:cNvPr id="5" name="Zástupný symbol pro číslo snímku 4">
            <a:extLst>
              <a:ext uri="{FF2B5EF4-FFF2-40B4-BE49-F238E27FC236}">
                <a16:creationId xmlns:a16="http://schemas.microsoft.com/office/drawing/2014/main" id="{211C08EE-96A4-4975-AE41-FD1595B4CCA1}"/>
              </a:ext>
            </a:extLst>
          </p:cNvPr>
          <p:cNvSpPr>
            <a:spLocks noGrp="1"/>
          </p:cNvSpPr>
          <p:nvPr>
            <p:ph type="sldNum" sz="quarter" idx="3"/>
          </p:nvPr>
        </p:nvSpPr>
        <p:spPr>
          <a:xfrm>
            <a:off x="4023093" y="9719599"/>
            <a:ext cx="3077739" cy="511651"/>
          </a:xfrm>
          <a:prstGeom prst="rect">
            <a:avLst/>
          </a:prstGeom>
        </p:spPr>
        <p:txBody>
          <a:bodyPr vert="horz" wrap="square" lIns="94768" tIns="47384" rIns="94768" bIns="47384" numCol="1" anchor="b" anchorCtr="0" compatLnSpc="1">
            <a:prstTxWarp prst="textNoShape">
              <a:avLst/>
            </a:prstTxWarp>
          </a:bodyPr>
          <a:lstStyle>
            <a:lvl1pPr algn="r" eaLnBrk="1" hangingPunct="1">
              <a:defRPr sz="1200"/>
            </a:lvl1pPr>
          </a:lstStyle>
          <a:p>
            <a:pPr>
              <a:defRPr/>
            </a:pPr>
            <a:fld id="{984127E5-A46A-457E-BCD5-B552013EE284}" type="slidenum">
              <a:rPr lang="cs-CZ" altLang="cs-CZ"/>
              <a:pPr>
                <a:defRPr/>
              </a:pPr>
              <a:t>‹#›</a:t>
            </a:fld>
            <a:endParaRPr lang="cs-CZ" altLang="cs-CZ"/>
          </a:p>
        </p:txBody>
      </p:sp>
      <p:sp>
        <p:nvSpPr>
          <p:cNvPr id="6" name="Zástupný symbol pro zápatí 5">
            <a:extLst>
              <a:ext uri="{FF2B5EF4-FFF2-40B4-BE49-F238E27FC236}">
                <a16:creationId xmlns:a16="http://schemas.microsoft.com/office/drawing/2014/main" id="{436F8004-E7E4-448B-AB75-5082AD10B44A}"/>
              </a:ext>
            </a:extLst>
          </p:cNvPr>
          <p:cNvSpPr>
            <a:spLocks noGrp="1"/>
          </p:cNvSpPr>
          <p:nvPr>
            <p:ph type="ftr" sz="quarter" idx="2"/>
          </p:nvPr>
        </p:nvSpPr>
        <p:spPr>
          <a:xfrm>
            <a:off x="1" y="9719598"/>
            <a:ext cx="3077739" cy="513427"/>
          </a:xfrm>
          <a:prstGeom prst="rect">
            <a:avLst/>
          </a:prstGeom>
        </p:spPr>
        <p:txBody>
          <a:bodyPr vert="horz" lIns="94768" tIns="47384" rIns="94768" bIns="47384" rtlCol="0" anchor="b"/>
          <a:lstStyle>
            <a:lvl1pPr algn="l">
              <a:defRPr sz="1200"/>
            </a:lvl1pPr>
          </a:lstStyle>
          <a:p>
            <a:pPr>
              <a:defRPr/>
            </a:pPr>
            <a:endParaRPr lang="cs-CZ"/>
          </a:p>
        </p:txBody>
      </p:sp>
      <p:sp>
        <p:nvSpPr>
          <p:cNvPr id="7" name="Zástupný symbol pro záhlaví 6">
            <a:extLst>
              <a:ext uri="{FF2B5EF4-FFF2-40B4-BE49-F238E27FC236}">
                <a16:creationId xmlns:a16="http://schemas.microsoft.com/office/drawing/2014/main" id="{F27073F3-1EB5-4A2C-9336-447DF040175C}"/>
              </a:ext>
            </a:extLst>
          </p:cNvPr>
          <p:cNvSpPr>
            <a:spLocks noGrp="1"/>
          </p:cNvSpPr>
          <p:nvPr>
            <p:ph type="hdr" sz="quarter"/>
          </p:nvPr>
        </p:nvSpPr>
        <p:spPr>
          <a:xfrm>
            <a:off x="1" y="0"/>
            <a:ext cx="3077739" cy="513428"/>
          </a:xfrm>
          <a:prstGeom prst="rect">
            <a:avLst/>
          </a:prstGeom>
        </p:spPr>
        <p:txBody>
          <a:bodyPr vert="horz" lIns="94768" tIns="47384" rIns="94768" bIns="47384" rtlCol="0"/>
          <a:lstStyle>
            <a:lvl1pPr algn="l">
              <a:defRPr sz="1200" dirty="0"/>
            </a:lvl1pPr>
          </a:lstStyle>
          <a:p>
            <a:pPr>
              <a:defRPr/>
            </a:pPr>
            <a:endParaRPr lang="cs-CZ"/>
          </a:p>
        </p:txBody>
      </p:sp>
    </p:spTree>
    <p:extLst>
      <p:ext uri="{BB962C8B-B14F-4D97-AF65-F5344CB8AC3E}">
        <p14:creationId xmlns:p14="http://schemas.microsoft.com/office/powerpoint/2010/main" val="14070478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15B2C8F9-279F-4861-8827-3DF41F90484E}"/>
              </a:ext>
            </a:extLst>
          </p:cNvPr>
          <p:cNvSpPr>
            <a:spLocks noGrp="1"/>
          </p:cNvSpPr>
          <p:nvPr>
            <p:ph type="hdr" sz="quarter"/>
          </p:nvPr>
        </p:nvSpPr>
        <p:spPr>
          <a:xfrm>
            <a:off x="1" y="1"/>
            <a:ext cx="3077739" cy="511651"/>
          </a:xfrm>
          <a:prstGeom prst="rect">
            <a:avLst/>
          </a:prstGeom>
        </p:spPr>
        <p:txBody>
          <a:bodyPr vert="horz" lIns="94768" tIns="47384" rIns="94768" bIns="47384" rtlCol="0"/>
          <a:lstStyle>
            <a:lvl1pPr algn="l" eaLnBrk="1" hangingPunct="1">
              <a:defRPr sz="1200">
                <a:latin typeface="Arial" charset="0"/>
              </a:defRPr>
            </a:lvl1pPr>
          </a:lstStyle>
          <a:p>
            <a:pPr>
              <a:defRPr/>
            </a:pPr>
            <a:endParaRPr lang="cs-CZ"/>
          </a:p>
        </p:txBody>
      </p:sp>
      <p:sp>
        <p:nvSpPr>
          <p:cNvPr id="3" name="Zástupný symbol pro datum 2">
            <a:extLst>
              <a:ext uri="{FF2B5EF4-FFF2-40B4-BE49-F238E27FC236}">
                <a16:creationId xmlns:a16="http://schemas.microsoft.com/office/drawing/2014/main" id="{E0949DB3-D697-4559-BE06-F6DD1DCC7EC0}"/>
              </a:ext>
            </a:extLst>
          </p:cNvPr>
          <p:cNvSpPr>
            <a:spLocks noGrp="1"/>
          </p:cNvSpPr>
          <p:nvPr>
            <p:ph type="dt" idx="1"/>
          </p:nvPr>
        </p:nvSpPr>
        <p:spPr>
          <a:xfrm>
            <a:off x="4023093" y="1"/>
            <a:ext cx="3077739" cy="511651"/>
          </a:xfrm>
          <a:prstGeom prst="rect">
            <a:avLst/>
          </a:prstGeom>
        </p:spPr>
        <p:txBody>
          <a:bodyPr vert="horz" lIns="94768" tIns="47384" rIns="94768" bIns="47384" rtlCol="0"/>
          <a:lstStyle>
            <a:lvl1pPr algn="r" eaLnBrk="1" hangingPunct="1">
              <a:defRPr sz="1200">
                <a:latin typeface="Arial" charset="0"/>
              </a:defRPr>
            </a:lvl1pPr>
          </a:lstStyle>
          <a:p>
            <a:pPr>
              <a:defRPr/>
            </a:pPr>
            <a:fld id="{CC01B9A0-8F40-4A32-BE2E-62F6EB5807A1}" type="datetimeFigureOut">
              <a:rPr lang="cs-CZ"/>
              <a:pPr>
                <a:defRPr/>
              </a:pPr>
              <a:t>30.05.2022</a:t>
            </a:fld>
            <a:endParaRPr lang="cs-CZ"/>
          </a:p>
        </p:txBody>
      </p:sp>
      <p:sp>
        <p:nvSpPr>
          <p:cNvPr id="4" name="Zástupný symbol pro obrázek snímku 3">
            <a:extLst>
              <a:ext uri="{FF2B5EF4-FFF2-40B4-BE49-F238E27FC236}">
                <a16:creationId xmlns:a16="http://schemas.microsoft.com/office/drawing/2014/main" id="{71178FD9-5857-40ED-BD1A-9723E5BDE06D}"/>
              </a:ext>
            </a:extLst>
          </p:cNvPr>
          <p:cNvSpPr>
            <a:spLocks noGrp="1" noRot="1" noChangeAspect="1"/>
          </p:cNvSpPr>
          <p:nvPr>
            <p:ph type="sldImg" idx="2"/>
          </p:nvPr>
        </p:nvSpPr>
        <p:spPr>
          <a:xfrm>
            <a:off x="993775" y="766763"/>
            <a:ext cx="5114925" cy="3836987"/>
          </a:xfrm>
          <a:prstGeom prst="rect">
            <a:avLst/>
          </a:prstGeom>
          <a:noFill/>
          <a:ln w="12700">
            <a:solidFill>
              <a:prstClr val="black"/>
            </a:solidFill>
          </a:ln>
        </p:spPr>
        <p:txBody>
          <a:bodyPr vert="horz" lIns="94768" tIns="47384" rIns="94768" bIns="47384" rtlCol="0" anchor="ctr"/>
          <a:lstStyle/>
          <a:p>
            <a:pPr lvl="0"/>
            <a:endParaRPr lang="cs-CZ" noProof="0"/>
          </a:p>
        </p:txBody>
      </p:sp>
      <p:sp>
        <p:nvSpPr>
          <p:cNvPr id="5" name="Zástupný symbol pro poznámky 4">
            <a:extLst>
              <a:ext uri="{FF2B5EF4-FFF2-40B4-BE49-F238E27FC236}">
                <a16:creationId xmlns:a16="http://schemas.microsoft.com/office/drawing/2014/main" id="{A7B90182-B7CD-4BC9-B03D-784FECC45ACD}"/>
              </a:ext>
            </a:extLst>
          </p:cNvPr>
          <p:cNvSpPr>
            <a:spLocks noGrp="1"/>
          </p:cNvSpPr>
          <p:nvPr>
            <p:ph type="body" sz="quarter" idx="3"/>
          </p:nvPr>
        </p:nvSpPr>
        <p:spPr>
          <a:xfrm>
            <a:off x="710248" y="4860688"/>
            <a:ext cx="5681980" cy="4604861"/>
          </a:xfrm>
          <a:prstGeom prst="rect">
            <a:avLst/>
          </a:prstGeom>
        </p:spPr>
        <p:txBody>
          <a:bodyPr vert="horz" lIns="94768" tIns="47384" rIns="94768" bIns="47384" rtlCol="0"/>
          <a:lstStyle/>
          <a:p>
            <a:pPr lvl="0"/>
            <a:r>
              <a:rPr lang="cs-CZ" noProof="0"/>
              <a:t>Kliknutím lze upravit styly předlohy textu.</a:t>
            </a:r>
          </a:p>
          <a:p>
            <a:pPr lvl="1"/>
            <a:r>
              <a:rPr lang="cs-CZ" noProof="0"/>
              <a:t>Druhá úroveň</a:t>
            </a:r>
          </a:p>
          <a:p>
            <a:pPr lvl="2"/>
            <a:r>
              <a:rPr lang="cs-CZ" noProof="0"/>
              <a:t>Třetí úroveň</a:t>
            </a:r>
          </a:p>
          <a:p>
            <a:pPr lvl="3"/>
            <a:r>
              <a:rPr lang="cs-CZ" noProof="0"/>
              <a:t>Čtvrtá úroveň</a:t>
            </a:r>
          </a:p>
          <a:p>
            <a:pPr lvl="4"/>
            <a:r>
              <a:rPr lang="cs-CZ" noProof="0"/>
              <a:t>Pátá úroveň</a:t>
            </a:r>
          </a:p>
        </p:txBody>
      </p:sp>
      <p:sp>
        <p:nvSpPr>
          <p:cNvPr id="6" name="Zástupný symbol pro zápatí 5">
            <a:extLst>
              <a:ext uri="{FF2B5EF4-FFF2-40B4-BE49-F238E27FC236}">
                <a16:creationId xmlns:a16="http://schemas.microsoft.com/office/drawing/2014/main" id="{057CB58B-A5C8-473F-85CF-DBAC7687507A}"/>
              </a:ext>
            </a:extLst>
          </p:cNvPr>
          <p:cNvSpPr>
            <a:spLocks noGrp="1"/>
          </p:cNvSpPr>
          <p:nvPr>
            <p:ph type="ftr" sz="quarter" idx="4"/>
          </p:nvPr>
        </p:nvSpPr>
        <p:spPr>
          <a:xfrm>
            <a:off x="1" y="9719599"/>
            <a:ext cx="3077739" cy="511651"/>
          </a:xfrm>
          <a:prstGeom prst="rect">
            <a:avLst/>
          </a:prstGeom>
        </p:spPr>
        <p:txBody>
          <a:bodyPr vert="horz" lIns="94768" tIns="47384" rIns="94768" bIns="47384" rtlCol="0" anchor="b"/>
          <a:lstStyle>
            <a:lvl1pPr algn="l" eaLnBrk="1" hangingPunct="1">
              <a:defRPr sz="1200">
                <a:latin typeface="Arial" charset="0"/>
              </a:defRPr>
            </a:lvl1pPr>
          </a:lstStyle>
          <a:p>
            <a:pPr>
              <a:defRPr/>
            </a:pPr>
            <a:endParaRPr lang="cs-CZ"/>
          </a:p>
        </p:txBody>
      </p:sp>
      <p:sp>
        <p:nvSpPr>
          <p:cNvPr id="7" name="Zástupný symbol pro číslo snímku 6">
            <a:extLst>
              <a:ext uri="{FF2B5EF4-FFF2-40B4-BE49-F238E27FC236}">
                <a16:creationId xmlns:a16="http://schemas.microsoft.com/office/drawing/2014/main" id="{44D63220-A671-4179-9309-6214DFD0E337}"/>
              </a:ext>
            </a:extLst>
          </p:cNvPr>
          <p:cNvSpPr>
            <a:spLocks noGrp="1"/>
          </p:cNvSpPr>
          <p:nvPr>
            <p:ph type="sldNum" sz="quarter" idx="5"/>
          </p:nvPr>
        </p:nvSpPr>
        <p:spPr>
          <a:xfrm>
            <a:off x="4023093" y="9719599"/>
            <a:ext cx="3077739" cy="511651"/>
          </a:xfrm>
          <a:prstGeom prst="rect">
            <a:avLst/>
          </a:prstGeom>
        </p:spPr>
        <p:txBody>
          <a:bodyPr vert="horz" wrap="square" lIns="94768" tIns="47384" rIns="94768" bIns="47384" numCol="1" anchor="b" anchorCtr="0" compatLnSpc="1">
            <a:prstTxWarp prst="textNoShape">
              <a:avLst/>
            </a:prstTxWarp>
          </a:bodyPr>
          <a:lstStyle>
            <a:lvl1pPr algn="r" eaLnBrk="1" hangingPunct="1">
              <a:defRPr sz="1200"/>
            </a:lvl1pPr>
          </a:lstStyle>
          <a:p>
            <a:pPr>
              <a:defRPr/>
            </a:pPr>
            <a:fld id="{E6259D90-4472-49C2-AEEE-068705C29AEA}" type="slidenum">
              <a:rPr lang="cs-CZ" altLang="cs-CZ"/>
              <a:pPr>
                <a:defRPr/>
              </a:pPr>
              <a:t>‹#›</a:t>
            </a:fld>
            <a:endParaRPr lang="cs-CZ" altLang="cs-CZ"/>
          </a:p>
        </p:txBody>
      </p:sp>
    </p:spTree>
    <p:extLst>
      <p:ext uri="{BB962C8B-B14F-4D97-AF65-F5344CB8AC3E}">
        <p14:creationId xmlns:p14="http://schemas.microsoft.com/office/powerpoint/2010/main" val="33583880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1</a:t>
            </a:fld>
            <a:endParaRPr lang="cs-CZ" altLang="cs-CZ"/>
          </a:p>
        </p:txBody>
      </p:sp>
    </p:spTree>
    <p:extLst>
      <p:ext uri="{BB962C8B-B14F-4D97-AF65-F5344CB8AC3E}">
        <p14:creationId xmlns:p14="http://schemas.microsoft.com/office/powerpoint/2010/main" val="8299535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02905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719675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22591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30773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9377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6051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2</a:t>
            </a:fld>
            <a:endParaRPr lang="cs-CZ" altLang="cs-CZ"/>
          </a:p>
        </p:txBody>
      </p:sp>
    </p:spTree>
    <p:extLst>
      <p:ext uri="{BB962C8B-B14F-4D97-AF65-F5344CB8AC3E}">
        <p14:creationId xmlns:p14="http://schemas.microsoft.com/office/powerpoint/2010/main" val="3200229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11588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9893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89883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pic>
        <p:nvPicPr>
          <p:cNvPr id="4" name="Picture 2" descr="pozadi_prezentace3">
            <a:extLst>
              <a:ext uri="{FF2B5EF4-FFF2-40B4-BE49-F238E27FC236}">
                <a16:creationId xmlns:a16="http://schemas.microsoft.com/office/drawing/2014/main" id="{AB959850-C0C2-41F4-9F8A-F547632F656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15888"/>
            <a:ext cx="9144000" cy="647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délník 4">
            <a:extLst>
              <a:ext uri="{FF2B5EF4-FFF2-40B4-BE49-F238E27FC236}">
                <a16:creationId xmlns:a16="http://schemas.microsoft.com/office/drawing/2014/main" id="{B1EA2D6D-3EB9-40A5-AAD7-1459DDF7FAFB}"/>
              </a:ext>
            </a:extLst>
          </p:cNvPr>
          <p:cNvSpPr/>
          <p:nvPr userDrawn="1"/>
        </p:nvSpPr>
        <p:spPr>
          <a:xfrm>
            <a:off x="2966195" y="379413"/>
            <a:ext cx="4824413" cy="574675"/>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hangingPunct="1">
              <a:defRPr/>
            </a:pPr>
            <a:endParaRPr lang="cs-CZ"/>
          </a:p>
        </p:txBody>
      </p:sp>
      <p:sp>
        <p:nvSpPr>
          <p:cNvPr id="6" name="Rectangle 4">
            <a:extLst>
              <a:ext uri="{FF2B5EF4-FFF2-40B4-BE49-F238E27FC236}">
                <a16:creationId xmlns:a16="http://schemas.microsoft.com/office/drawing/2014/main" id="{2C21A4CB-DF41-4D4C-BBC4-07D1BD0725D3}"/>
              </a:ext>
            </a:extLst>
          </p:cNvPr>
          <p:cNvSpPr>
            <a:spLocks noChangeArrowheads="1"/>
          </p:cNvSpPr>
          <p:nvPr userDrawn="1"/>
        </p:nvSpPr>
        <p:spPr bwMode="auto">
          <a:xfrm>
            <a:off x="0" y="0"/>
            <a:ext cx="9144000" cy="188913"/>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cs-CZ" altLang="cs-CZ" sz="1800"/>
          </a:p>
        </p:txBody>
      </p:sp>
      <p:sp>
        <p:nvSpPr>
          <p:cNvPr id="2" name="Nadpis 1"/>
          <p:cNvSpPr>
            <a:spLocks noGrp="1"/>
          </p:cNvSpPr>
          <p:nvPr>
            <p:ph type="ctrTitle"/>
          </p:nvPr>
        </p:nvSpPr>
        <p:spPr>
          <a:xfrm>
            <a:off x="685800" y="2130425"/>
            <a:ext cx="7772400" cy="1470025"/>
          </a:xfrm>
        </p:spPr>
        <p:txBody>
          <a:bodyPr/>
          <a:lstStyle/>
          <a:p>
            <a:r>
              <a:rPr lang="cs-CZ"/>
              <a:t>Kliknutím lze upravit styl.</a:t>
            </a:r>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a:t>Kliknutím lze upravit styl předlohy.</a:t>
            </a:r>
          </a:p>
        </p:txBody>
      </p:sp>
      <p:sp>
        <p:nvSpPr>
          <p:cNvPr id="9" name="Rectangle 4">
            <a:extLst>
              <a:ext uri="{FF2B5EF4-FFF2-40B4-BE49-F238E27FC236}">
                <a16:creationId xmlns:a16="http://schemas.microsoft.com/office/drawing/2014/main" id="{E6AC7F9F-BE41-43C7-AC2B-9667C45A4EAD}"/>
              </a:ext>
            </a:extLst>
          </p:cNvPr>
          <p:cNvSpPr>
            <a:spLocks noGrp="1" noChangeArrowheads="1"/>
          </p:cNvSpPr>
          <p:nvPr>
            <p:ph type="dt" sz="half" idx="10"/>
          </p:nvPr>
        </p:nvSpPr>
        <p:spPr/>
        <p:txBody>
          <a:bodyPr/>
          <a:lstStyle>
            <a:lvl1pPr>
              <a:defRPr/>
            </a:lvl1pPr>
          </a:lstStyle>
          <a:p>
            <a:pPr>
              <a:defRPr/>
            </a:pPr>
            <a:endParaRPr lang="cs-CZ" altLang="cs-CZ"/>
          </a:p>
        </p:txBody>
      </p:sp>
      <p:sp>
        <p:nvSpPr>
          <p:cNvPr id="10" name="Rectangle 5">
            <a:extLst>
              <a:ext uri="{FF2B5EF4-FFF2-40B4-BE49-F238E27FC236}">
                <a16:creationId xmlns:a16="http://schemas.microsoft.com/office/drawing/2014/main" id="{AE9E05A3-DACC-4DA2-89EB-2B774EE64E65}"/>
              </a:ext>
            </a:extLst>
          </p:cNvPr>
          <p:cNvSpPr>
            <a:spLocks noGrp="1" noChangeArrowheads="1"/>
          </p:cNvSpPr>
          <p:nvPr>
            <p:ph type="ftr" sz="quarter" idx="11"/>
          </p:nvPr>
        </p:nvSpPr>
        <p:spPr/>
        <p:txBody>
          <a:bodyPr/>
          <a:lstStyle>
            <a:lvl1pPr>
              <a:defRPr/>
            </a:lvl1pPr>
          </a:lstStyle>
          <a:p>
            <a:pPr>
              <a:defRPr/>
            </a:pPr>
            <a:endParaRPr lang="cs-CZ" altLang="cs-CZ" dirty="0"/>
          </a:p>
        </p:txBody>
      </p:sp>
      <p:sp>
        <p:nvSpPr>
          <p:cNvPr id="11" name="Rectangle 6">
            <a:extLst>
              <a:ext uri="{FF2B5EF4-FFF2-40B4-BE49-F238E27FC236}">
                <a16:creationId xmlns:a16="http://schemas.microsoft.com/office/drawing/2014/main" id="{A694450E-132E-42C6-B5A1-73F0F54BE521}"/>
              </a:ext>
            </a:extLst>
          </p:cNvPr>
          <p:cNvSpPr>
            <a:spLocks noGrp="1" noChangeArrowheads="1"/>
          </p:cNvSpPr>
          <p:nvPr>
            <p:ph type="sldNum" sz="quarter" idx="12"/>
          </p:nvPr>
        </p:nvSpPr>
        <p:spPr/>
        <p:txBody>
          <a:bodyPr/>
          <a:lstStyle>
            <a:lvl1pPr>
              <a:defRPr/>
            </a:lvl1pPr>
          </a:lstStyle>
          <a:p>
            <a:pPr>
              <a:defRPr/>
            </a:pPr>
            <a:fld id="{E1AC2273-8CD6-494B-BD45-7A63820AB24A}" type="slidenum">
              <a:rPr lang="cs-CZ" altLang="cs-CZ"/>
              <a:pPr>
                <a:defRPr/>
              </a:pPr>
              <a:t>‹#›</a:t>
            </a:fld>
            <a:endParaRPr lang="cs-CZ" altLang="cs-CZ"/>
          </a:p>
        </p:txBody>
      </p:sp>
    </p:spTree>
    <p:extLst>
      <p:ext uri="{BB962C8B-B14F-4D97-AF65-F5344CB8AC3E}">
        <p14:creationId xmlns:p14="http://schemas.microsoft.com/office/powerpoint/2010/main" val="1954321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Rectangle 4">
            <a:extLst>
              <a:ext uri="{FF2B5EF4-FFF2-40B4-BE49-F238E27FC236}">
                <a16:creationId xmlns:a16="http://schemas.microsoft.com/office/drawing/2014/main" id="{76B67B13-8BCF-4FB3-A1FE-668A06DEE20D}"/>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5" name="Rectangle 5">
            <a:extLst>
              <a:ext uri="{FF2B5EF4-FFF2-40B4-BE49-F238E27FC236}">
                <a16:creationId xmlns:a16="http://schemas.microsoft.com/office/drawing/2014/main" id="{14BA9334-5D22-4A7D-80D9-ACA920EB600B}"/>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6" name="Rectangle 6">
            <a:extLst>
              <a:ext uri="{FF2B5EF4-FFF2-40B4-BE49-F238E27FC236}">
                <a16:creationId xmlns:a16="http://schemas.microsoft.com/office/drawing/2014/main" id="{9E1D1142-CAEB-4CF7-8222-76C34D0A37E2}"/>
              </a:ext>
            </a:extLst>
          </p:cNvPr>
          <p:cNvSpPr>
            <a:spLocks noGrp="1" noChangeArrowheads="1"/>
          </p:cNvSpPr>
          <p:nvPr>
            <p:ph type="sldNum" sz="quarter" idx="12"/>
          </p:nvPr>
        </p:nvSpPr>
        <p:spPr>
          <a:ln/>
        </p:spPr>
        <p:txBody>
          <a:bodyPr/>
          <a:lstStyle>
            <a:lvl1pPr>
              <a:defRPr/>
            </a:lvl1pPr>
          </a:lstStyle>
          <a:p>
            <a:pPr>
              <a:defRPr/>
            </a:pPr>
            <a:fld id="{6020BA69-EF4E-4EAB-92A9-761D5C0ADE3C}" type="slidenum">
              <a:rPr lang="cs-CZ" altLang="cs-CZ"/>
              <a:pPr>
                <a:defRPr/>
              </a:pPr>
              <a:t>‹#›</a:t>
            </a:fld>
            <a:endParaRPr lang="cs-CZ" altLang="cs-CZ"/>
          </a:p>
        </p:txBody>
      </p:sp>
    </p:spTree>
    <p:extLst>
      <p:ext uri="{BB962C8B-B14F-4D97-AF65-F5344CB8AC3E}">
        <p14:creationId xmlns:p14="http://schemas.microsoft.com/office/powerpoint/2010/main" val="2819159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Rectangle 4">
            <a:extLst>
              <a:ext uri="{FF2B5EF4-FFF2-40B4-BE49-F238E27FC236}">
                <a16:creationId xmlns:a16="http://schemas.microsoft.com/office/drawing/2014/main" id="{5B8DB277-44A8-49F7-AD68-A186595E6435}"/>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5" name="Rectangle 5">
            <a:extLst>
              <a:ext uri="{FF2B5EF4-FFF2-40B4-BE49-F238E27FC236}">
                <a16:creationId xmlns:a16="http://schemas.microsoft.com/office/drawing/2014/main" id="{36131853-0924-4F08-B5EE-2445DDABCF89}"/>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6" name="Rectangle 6">
            <a:extLst>
              <a:ext uri="{FF2B5EF4-FFF2-40B4-BE49-F238E27FC236}">
                <a16:creationId xmlns:a16="http://schemas.microsoft.com/office/drawing/2014/main" id="{0F5F25DB-8ED2-427A-ACDA-1893F4C406F9}"/>
              </a:ext>
            </a:extLst>
          </p:cNvPr>
          <p:cNvSpPr>
            <a:spLocks noGrp="1" noChangeArrowheads="1"/>
          </p:cNvSpPr>
          <p:nvPr>
            <p:ph type="sldNum" sz="quarter" idx="12"/>
          </p:nvPr>
        </p:nvSpPr>
        <p:spPr>
          <a:ln/>
        </p:spPr>
        <p:txBody>
          <a:bodyPr/>
          <a:lstStyle>
            <a:lvl1pPr>
              <a:defRPr/>
            </a:lvl1pPr>
          </a:lstStyle>
          <a:p>
            <a:pPr>
              <a:defRPr/>
            </a:pPr>
            <a:fld id="{5CAA9661-F08F-4F72-900C-C27355383F94}" type="slidenum">
              <a:rPr lang="cs-CZ" altLang="cs-CZ"/>
              <a:pPr>
                <a:defRPr/>
              </a:pPr>
              <a:t>‹#›</a:t>
            </a:fld>
            <a:endParaRPr lang="cs-CZ" altLang="cs-CZ"/>
          </a:p>
        </p:txBody>
      </p:sp>
    </p:spTree>
    <p:extLst>
      <p:ext uri="{BB962C8B-B14F-4D97-AF65-F5344CB8AC3E}">
        <p14:creationId xmlns:p14="http://schemas.microsoft.com/office/powerpoint/2010/main" val="1045132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Rectangle 4">
            <a:extLst>
              <a:ext uri="{FF2B5EF4-FFF2-40B4-BE49-F238E27FC236}">
                <a16:creationId xmlns:a16="http://schemas.microsoft.com/office/drawing/2014/main" id="{0077EC5B-E088-4E4F-8822-05C20B6DF68D}"/>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5" name="Rectangle 5">
            <a:extLst>
              <a:ext uri="{FF2B5EF4-FFF2-40B4-BE49-F238E27FC236}">
                <a16:creationId xmlns:a16="http://schemas.microsoft.com/office/drawing/2014/main" id="{895FB158-C703-42F1-A8C2-14CAC81B7FE3}"/>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6" name="Rectangle 6">
            <a:extLst>
              <a:ext uri="{FF2B5EF4-FFF2-40B4-BE49-F238E27FC236}">
                <a16:creationId xmlns:a16="http://schemas.microsoft.com/office/drawing/2014/main" id="{2C9A8006-A866-4D99-B502-EC3B5558910A}"/>
              </a:ext>
            </a:extLst>
          </p:cNvPr>
          <p:cNvSpPr>
            <a:spLocks noGrp="1" noChangeArrowheads="1"/>
          </p:cNvSpPr>
          <p:nvPr>
            <p:ph type="sldNum" sz="quarter" idx="12"/>
          </p:nvPr>
        </p:nvSpPr>
        <p:spPr>
          <a:ln/>
        </p:spPr>
        <p:txBody>
          <a:bodyPr/>
          <a:lstStyle>
            <a:lvl1pPr>
              <a:defRPr/>
            </a:lvl1pPr>
          </a:lstStyle>
          <a:p>
            <a:pPr>
              <a:defRPr/>
            </a:pPr>
            <a:fld id="{8EAAA34E-B5D5-45A7-99B4-6F97E354C197}" type="slidenum">
              <a:rPr lang="cs-CZ" altLang="cs-CZ"/>
              <a:pPr>
                <a:defRPr/>
              </a:pPr>
              <a:t>‹#›</a:t>
            </a:fld>
            <a:endParaRPr lang="cs-CZ" altLang="cs-CZ"/>
          </a:p>
        </p:txBody>
      </p:sp>
    </p:spTree>
    <p:extLst>
      <p:ext uri="{BB962C8B-B14F-4D97-AF65-F5344CB8AC3E}">
        <p14:creationId xmlns:p14="http://schemas.microsoft.com/office/powerpoint/2010/main" val="622585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a:t>Kliknutím lze upravit styl.</a:t>
            </a:r>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a:t>Kliknutím lze upravit styly předlohy textu.</a:t>
            </a:r>
          </a:p>
        </p:txBody>
      </p:sp>
      <p:sp>
        <p:nvSpPr>
          <p:cNvPr id="4" name="Rectangle 4">
            <a:extLst>
              <a:ext uri="{FF2B5EF4-FFF2-40B4-BE49-F238E27FC236}">
                <a16:creationId xmlns:a16="http://schemas.microsoft.com/office/drawing/2014/main" id="{1AF83C10-2B05-4802-A9A0-23722607C2C9}"/>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5" name="Rectangle 5">
            <a:extLst>
              <a:ext uri="{FF2B5EF4-FFF2-40B4-BE49-F238E27FC236}">
                <a16:creationId xmlns:a16="http://schemas.microsoft.com/office/drawing/2014/main" id="{7E7CEFEE-E655-425B-A460-B19F07CC9824}"/>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6" name="Rectangle 6">
            <a:extLst>
              <a:ext uri="{FF2B5EF4-FFF2-40B4-BE49-F238E27FC236}">
                <a16:creationId xmlns:a16="http://schemas.microsoft.com/office/drawing/2014/main" id="{5EB27966-EC4B-48EF-8095-F9E2A8207CA7}"/>
              </a:ext>
            </a:extLst>
          </p:cNvPr>
          <p:cNvSpPr>
            <a:spLocks noGrp="1" noChangeArrowheads="1"/>
          </p:cNvSpPr>
          <p:nvPr>
            <p:ph type="sldNum" sz="quarter" idx="12"/>
          </p:nvPr>
        </p:nvSpPr>
        <p:spPr>
          <a:ln/>
        </p:spPr>
        <p:txBody>
          <a:bodyPr/>
          <a:lstStyle>
            <a:lvl1pPr>
              <a:defRPr/>
            </a:lvl1pPr>
          </a:lstStyle>
          <a:p>
            <a:pPr>
              <a:defRPr/>
            </a:pPr>
            <a:fld id="{8D4BE136-FCFD-477E-A664-CD5A5F7B3C0B}" type="slidenum">
              <a:rPr lang="cs-CZ" altLang="cs-CZ"/>
              <a:pPr>
                <a:defRPr/>
              </a:pPr>
              <a:t>‹#›</a:t>
            </a:fld>
            <a:endParaRPr lang="cs-CZ" altLang="cs-CZ"/>
          </a:p>
        </p:txBody>
      </p:sp>
    </p:spTree>
    <p:extLst>
      <p:ext uri="{BB962C8B-B14F-4D97-AF65-F5344CB8AC3E}">
        <p14:creationId xmlns:p14="http://schemas.microsoft.com/office/powerpoint/2010/main" val="466116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Rectangle 4">
            <a:extLst>
              <a:ext uri="{FF2B5EF4-FFF2-40B4-BE49-F238E27FC236}">
                <a16:creationId xmlns:a16="http://schemas.microsoft.com/office/drawing/2014/main" id="{FBB4A76B-4590-4358-87DE-3C964359401F}"/>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6" name="Rectangle 5">
            <a:extLst>
              <a:ext uri="{FF2B5EF4-FFF2-40B4-BE49-F238E27FC236}">
                <a16:creationId xmlns:a16="http://schemas.microsoft.com/office/drawing/2014/main" id="{9E29A14B-98E4-4E65-B627-BB94FB0EACBF}"/>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7" name="Rectangle 6">
            <a:extLst>
              <a:ext uri="{FF2B5EF4-FFF2-40B4-BE49-F238E27FC236}">
                <a16:creationId xmlns:a16="http://schemas.microsoft.com/office/drawing/2014/main" id="{43B64732-CD25-475A-A3FB-078CBEE82F1F}"/>
              </a:ext>
            </a:extLst>
          </p:cNvPr>
          <p:cNvSpPr>
            <a:spLocks noGrp="1" noChangeArrowheads="1"/>
          </p:cNvSpPr>
          <p:nvPr>
            <p:ph type="sldNum" sz="quarter" idx="12"/>
          </p:nvPr>
        </p:nvSpPr>
        <p:spPr>
          <a:ln/>
        </p:spPr>
        <p:txBody>
          <a:bodyPr/>
          <a:lstStyle>
            <a:lvl1pPr>
              <a:defRPr/>
            </a:lvl1pPr>
          </a:lstStyle>
          <a:p>
            <a:pPr>
              <a:defRPr/>
            </a:pPr>
            <a:fld id="{8610D0DA-60AF-40A2-BB12-2E714FA07A3C}" type="slidenum">
              <a:rPr lang="cs-CZ" altLang="cs-CZ"/>
              <a:pPr>
                <a:defRPr/>
              </a:pPr>
              <a:t>‹#›</a:t>
            </a:fld>
            <a:endParaRPr lang="cs-CZ" altLang="cs-CZ"/>
          </a:p>
        </p:txBody>
      </p:sp>
    </p:spTree>
    <p:extLst>
      <p:ext uri="{BB962C8B-B14F-4D97-AF65-F5344CB8AC3E}">
        <p14:creationId xmlns:p14="http://schemas.microsoft.com/office/powerpoint/2010/main" val="3129160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a:t>Kliknutím lze upravit styl.</a:t>
            </a:r>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Rectangle 4">
            <a:extLst>
              <a:ext uri="{FF2B5EF4-FFF2-40B4-BE49-F238E27FC236}">
                <a16:creationId xmlns:a16="http://schemas.microsoft.com/office/drawing/2014/main" id="{D9A7410B-3BCB-469E-A6A0-3CD6EBEB6A70}"/>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8" name="Rectangle 5">
            <a:extLst>
              <a:ext uri="{FF2B5EF4-FFF2-40B4-BE49-F238E27FC236}">
                <a16:creationId xmlns:a16="http://schemas.microsoft.com/office/drawing/2014/main" id="{A990C15F-86D2-48AD-A382-A9EE61DDB3AA}"/>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9" name="Rectangle 6">
            <a:extLst>
              <a:ext uri="{FF2B5EF4-FFF2-40B4-BE49-F238E27FC236}">
                <a16:creationId xmlns:a16="http://schemas.microsoft.com/office/drawing/2014/main" id="{F6582057-DBCC-45D1-9E28-201B69B294FF}"/>
              </a:ext>
            </a:extLst>
          </p:cNvPr>
          <p:cNvSpPr>
            <a:spLocks noGrp="1" noChangeArrowheads="1"/>
          </p:cNvSpPr>
          <p:nvPr>
            <p:ph type="sldNum" sz="quarter" idx="12"/>
          </p:nvPr>
        </p:nvSpPr>
        <p:spPr>
          <a:ln/>
        </p:spPr>
        <p:txBody>
          <a:bodyPr/>
          <a:lstStyle>
            <a:lvl1pPr>
              <a:defRPr/>
            </a:lvl1pPr>
          </a:lstStyle>
          <a:p>
            <a:pPr>
              <a:defRPr/>
            </a:pPr>
            <a:fld id="{8BBDC4B4-E07F-4BD6-B31C-91592E779D72}" type="slidenum">
              <a:rPr lang="cs-CZ" altLang="cs-CZ"/>
              <a:pPr>
                <a:defRPr/>
              </a:pPr>
              <a:t>‹#›</a:t>
            </a:fld>
            <a:endParaRPr lang="cs-CZ" altLang="cs-CZ"/>
          </a:p>
        </p:txBody>
      </p:sp>
    </p:spTree>
    <p:extLst>
      <p:ext uri="{BB962C8B-B14F-4D97-AF65-F5344CB8AC3E}">
        <p14:creationId xmlns:p14="http://schemas.microsoft.com/office/powerpoint/2010/main" val="2400523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Rectangle 4">
            <a:extLst>
              <a:ext uri="{FF2B5EF4-FFF2-40B4-BE49-F238E27FC236}">
                <a16:creationId xmlns:a16="http://schemas.microsoft.com/office/drawing/2014/main" id="{F2843561-A3F7-4885-A61B-AB9AF6E2EBE4}"/>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4" name="Rectangle 5">
            <a:extLst>
              <a:ext uri="{FF2B5EF4-FFF2-40B4-BE49-F238E27FC236}">
                <a16:creationId xmlns:a16="http://schemas.microsoft.com/office/drawing/2014/main" id="{D339E9F8-6921-4706-8C35-31E6EC3B0E6B}"/>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5" name="Rectangle 6">
            <a:extLst>
              <a:ext uri="{FF2B5EF4-FFF2-40B4-BE49-F238E27FC236}">
                <a16:creationId xmlns:a16="http://schemas.microsoft.com/office/drawing/2014/main" id="{23C5AA1F-04D0-4256-B894-836BC875AE2C}"/>
              </a:ext>
            </a:extLst>
          </p:cNvPr>
          <p:cNvSpPr>
            <a:spLocks noGrp="1" noChangeArrowheads="1"/>
          </p:cNvSpPr>
          <p:nvPr>
            <p:ph type="sldNum" sz="quarter" idx="12"/>
          </p:nvPr>
        </p:nvSpPr>
        <p:spPr>
          <a:ln/>
        </p:spPr>
        <p:txBody>
          <a:bodyPr/>
          <a:lstStyle>
            <a:lvl1pPr>
              <a:defRPr/>
            </a:lvl1pPr>
          </a:lstStyle>
          <a:p>
            <a:pPr>
              <a:defRPr/>
            </a:pPr>
            <a:fld id="{2F2E2856-1768-437F-9E37-32F7C1C9B6FB}" type="slidenum">
              <a:rPr lang="cs-CZ" altLang="cs-CZ"/>
              <a:pPr>
                <a:defRPr/>
              </a:pPr>
              <a:t>‹#›</a:t>
            </a:fld>
            <a:endParaRPr lang="cs-CZ" altLang="cs-CZ"/>
          </a:p>
        </p:txBody>
      </p:sp>
    </p:spTree>
    <p:extLst>
      <p:ext uri="{BB962C8B-B14F-4D97-AF65-F5344CB8AC3E}">
        <p14:creationId xmlns:p14="http://schemas.microsoft.com/office/powerpoint/2010/main" val="410838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9FEDDAD-4DF8-47A9-B044-91A48ADB51BE}"/>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3" name="Rectangle 5">
            <a:extLst>
              <a:ext uri="{FF2B5EF4-FFF2-40B4-BE49-F238E27FC236}">
                <a16:creationId xmlns:a16="http://schemas.microsoft.com/office/drawing/2014/main" id="{CB58959D-7381-4339-A060-513060B38A34}"/>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4" name="Rectangle 6">
            <a:extLst>
              <a:ext uri="{FF2B5EF4-FFF2-40B4-BE49-F238E27FC236}">
                <a16:creationId xmlns:a16="http://schemas.microsoft.com/office/drawing/2014/main" id="{68782619-9C14-4A2F-AE57-CDB3FA61BFD9}"/>
              </a:ext>
            </a:extLst>
          </p:cNvPr>
          <p:cNvSpPr>
            <a:spLocks noGrp="1" noChangeArrowheads="1"/>
          </p:cNvSpPr>
          <p:nvPr>
            <p:ph type="sldNum" sz="quarter" idx="12"/>
          </p:nvPr>
        </p:nvSpPr>
        <p:spPr>
          <a:ln/>
        </p:spPr>
        <p:txBody>
          <a:bodyPr/>
          <a:lstStyle>
            <a:lvl1pPr>
              <a:defRPr/>
            </a:lvl1pPr>
          </a:lstStyle>
          <a:p>
            <a:pPr>
              <a:defRPr/>
            </a:pPr>
            <a:fld id="{B556C583-586D-468F-A676-962D35248425}" type="slidenum">
              <a:rPr lang="cs-CZ" altLang="cs-CZ"/>
              <a:pPr>
                <a:defRPr/>
              </a:pPr>
              <a:t>‹#›</a:t>
            </a:fld>
            <a:endParaRPr lang="cs-CZ" altLang="cs-CZ"/>
          </a:p>
        </p:txBody>
      </p:sp>
    </p:spTree>
    <p:extLst>
      <p:ext uri="{BB962C8B-B14F-4D97-AF65-F5344CB8AC3E}">
        <p14:creationId xmlns:p14="http://schemas.microsoft.com/office/powerpoint/2010/main" val="2466776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a:t>Kliknutím lze upravit styl.</a:t>
            </a:r>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Rectangle 4">
            <a:extLst>
              <a:ext uri="{FF2B5EF4-FFF2-40B4-BE49-F238E27FC236}">
                <a16:creationId xmlns:a16="http://schemas.microsoft.com/office/drawing/2014/main" id="{D92D924B-8559-46CE-89D8-1E9F9675117C}"/>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6" name="Rectangle 5">
            <a:extLst>
              <a:ext uri="{FF2B5EF4-FFF2-40B4-BE49-F238E27FC236}">
                <a16:creationId xmlns:a16="http://schemas.microsoft.com/office/drawing/2014/main" id="{C3C814FA-46B1-497D-8F2C-1F776AA728F4}"/>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7" name="Rectangle 6">
            <a:extLst>
              <a:ext uri="{FF2B5EF4-FFF2-40B4-BE49-F238E27FC236}">
                <a16:creationId xmlns:a16="http://schemas.microsoft.com/office/drawing/2014/main" id="{73CA888D-9EB8-4AAC-BB30-28B378C6000E}"/>
              </a:ext>
            </a:extLst>
          </p:cNvPr>
          <p:cNvSpPr>
            <a:spLocks noGrp="1" noChangeArrowheads="1"/>
          </p:cNvSpPr>
          <p:nvPr>
            <p:ph type="sldNum" sz="quarter" idx="12"/>
          </p:nvPr>
        </p:nvSpPr>
        <p:spPr>
          <a:ln/>
        </p:spPr>
        <p:txBody>
          <a:bodyPr/>
          <a:lstStyle>
            <a:lvl1pPr>
              <a:defRPr/>
            </a:lvl1pPr>
          </a:lstStyle>
          <a:p>
            <a:pPr>
              <a:defRPr/>
            </a:pPr>
            <a:fld id="{3618EDEA-EAEF-4270-B474-BE42BC0D6909}" type="slidenum">
              <a:rPr lang="cs-CZ" altLang="cs-CZ"/>
              <a:pPr>
                <a:defRPr/>
              </a:pPr>
              <a:t>‹#›</a:t>
            </a:fld>
            <a:endParaRPr lang="cs-CZ" altLang="cs-CZ"/>
          </a:p>
        </p:txBody>
      </p:sp>
    </p:spTree>
    <p:extLst>
      <p:ext uri="{BB962C8B-B14F-4D97-AF65-F5344CB8AC3E}">
        <p14:creationId xmlns:p14="http://schemas.microsoft.com/office/powerpoint/2010/main" val="3809684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a:t>Kliknutím lze upravit styl.</a:t>
            </a:r>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Rectangle 4">
            <a:extLst>
              <a:ext uri="{FF2B5EF4-FFF2-40B4-BE49-F238E27FC236}">
                <a16:creationId xmlns:a16="http://schemas.microsoft.com/office/drawing/2014/main" id="{7F52C4EA-15E0-49E9-BAE4-9A47B73336A5}"/>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6" name="Rectangle 5">
            <a:extLst>
              <a:ext uri="{FF2B5EF4-FFF2-40B4-BE49-F238E27FC236}">
                <a16:creationId xmlns:a16="http://schemas.microsoft.com/office/drawing/2014/main" id="{D1D522AC-740D-48F4-A3FD-07D4A263BAE0}"/>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7" name="Rectangle 6">
            <a:extLst>
              <a:ext uri="{FF2B5EF4-FFF2-40B4-BE49-F238E27FC236}">
                <a16:creationId xmlns:a16="http://schemas.microsoft.com/office/drawing/2014/main" id="{5BFC0E79-686A-44C8-9AA8-AD452BEBCEFF}"/>
              </a:ext>
            </a:extLst>
          </p:cNvPr>
          <p:cNvSpPr>
            <a:spLocks noGrp="1" noChangeArrowheads="1"/>
          </p:cNvSpPr>
          <p:nvPr>
            <p:ph type="sldNum" sz="quarter" idx="12"/>
          </p:nvPr>
        </p:nvSpPr>
        <p:spPr>
          <a:ln/>
        </p:spPr>
        <p:txBody>
          <a:bodyPr/>
          <a:lstStyle>
            <a:lvl1pPr>
              <a:defRPr/>
            </a:lvl1pPr>
          </a:lstStyle>
          <a:p>
            <a:pPr>
              <a:defRPr/>
            </a:pPr>
            <a:fld id="{EC3E41C3-7BF1-4E9F-BD6B-E30F0188B9C9}" type="slidenum">
              <a:rPr lang="cs-CZ" altLang="cs-CZ"/>
              <a:pPr>
                <a:defRPr/>
              </a:pPr>
              <a:t>‹#›</a:t>
            </a:fld>
            <a:endParaRPr lang="cs-CZ" altLang="cs-CZ"/>
          </a:p>
        </p:txBody>
      </p:sp>
    </p:spTree>
    <p:extLst>
      <p:ext uri="{BB962C8B-B14F-4D97-AF65-F5344CB8AC3E}">
        <p14:creationId xmlns:p14="http://schemas.microsoft.com/office/powerpoint/2010/main" val="2002756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ABFD1EDC-1C6D-4E05-87FC-E1BD7ADF9475}"/>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cs-CZ" altLang="cs-CZ"/>
              <a:t>Klepnutím lze upravit styl předlohy nadpisů.</a:t>
            </a:r>
          </a:p>
        </p:txBody>
      </p:sp>
      <p:sp>
        <p:nvSpPr>
          <p:cNvPr id="1027" name="Rectangle 3">
            <a:extLst>
              <a:ext uri="{FF2B5EF4-FFF2-40B4-BE49-F238E27FC236}">
                <a16:creationId xmlns:a16="http://schemas.microsoft.com/office/drawing/2014/main" id="{4EF93CE2-26C1-43DF-8A7E-6C5A7CBA2397}"/>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altLang="cs-CZ"/>
              <a:t>Klepnutím lze upravit styly předlohy textu.</a:t>
            </a:r>
          </a:p>
          <a:p>
            <a:pPr lvl="1"/>
            <a:r>
              <a:rPr lang="cs-CZ" altLang="cs-CZ"/>
              <a:t>Druhá úroveň</a:t>
            </a:r>
          </a:p>
          <a:p>
            <a:pPr lvl="2"/>
            <a:r>
              <a:rPr lang="cs-CZ" altLang="cs-CZ"/>
              <a:t>Třetí úroveň</a:t>
            </a:r>
          </a:p>
          <a:p>
            <a:pPr lvl="3"/>
            <a:r>
              <a:rPr lang="cs-CZ" altLang="cs-CZ"/>
              <a:t>Čtvrtá úroveň</a:t>
            </a:r>
          </a:p>
          <a:p>
            <a:pPr lvl="4"/>
            <a:r>
              <a:rPr lang="cs-CZ" altLang="cs-CZ"/>
              <a:t>Pátá úroveň</a:t>
            </a:r>
          </a:p>
        </p:txBody>
      </p:sp>
      <p:sp>
        <p:nvSpPr>
          <p:cNvPr id="1028" name="Rectangle 4">
            <a:extLst>
              <a:ext uri="{FF2B5EF4-FFF2-40B4-BE49-F238E27FC236}">
                <a16:creationId xmlns:a16="http://schemas.microsoft.com/office/drawing/2014/main" id="{AFBF6C28-EDA7-4AAA-BA2C-1B3E2DE2F0D7}"/>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cs-CZ" altLang="cs-CZ"/>
          </a:p>
        </p:txBody>
      </p:sp>
      <p:sp>
        <p:nvSpPr>
          <p:cNvPr id="1029" name="Rectangle 5">
            <a:extLst>
              <a:ext uri="{FF2B5EF4-FFF2-40B4-BE49-F238E27FC236}">
                <a16:creationId xmlns:a16="http://schemas.microsoft.com/office/drawing/2014/main" id="{C6EB57F1-65F4-44CC-92AD-CC2D9544827A}"/>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cs-CZ" altLang="cs-CZ"/>
          </a:p>
        </p:txBody>
      </p:sp>
      <p:sp>
        <p:nvSpPr>
          <p:cNvPr id="1030" name="Rectangle 6">
            <a:extLst>
              <a:ext uri="{FF2B5EF4-FFF2-40B4-BE49-F238E27FC236}">
                <a16:creationId xmlns:a16="http://schemas.microsoft.com/office/drawing/2014/main" id="{6F4B6366-04EE-42B2-B228-A79602858B3A}"/>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F5ADC34E-726D-4C20-86E2-F9A08E60EFFF}" type="slidenum">
              <a:rPr lang="cs-CZ" altLang="cs-CZ"/>
              <a:pPr>
                <a:defRPr/>
              </a:pPr>
              <a:t>‹#›</a:t>
            </a:fld>
            <a:endParaRPr lang="cs-CZ" altLang="cs-CZ"/>
          </a:p>
        </p:txBody>
      </p:sp>
    </p:spTree>
  </p:cSld>
  <p:clrMap bg1="lt1" tx1="dk1" bg2="lt2" tx2="dk2" accent1="accent1" accent2="accent2" accent3="accent3" accent4="accent4" accent5="accent5" accent6="accent6" hlink="hlink" folHlink="folHlink"/>
  <p:sldLayoutIdLst>
    <p:sldLayoutId id="2147483791"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pozadi_prezentace">
            <a:extLst>
              <a:ext uri="{FF2B5EF4-FFF2-40B4-BE49-F238E27FC236}">
                <a16:creationId xmlns:a16="http://schemas.microsoft.com/office/drawing/2014/main" id="{20F6DE5E-10DD-46FF-BA33-AAA8132F8D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4788"/>
            <a:ext cx="9144000" cy="673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5">
            <a:extLst>
              <a:ext uri="{FF2B5EF4-FFF2-40B4-BE49-F238E27FC236}">
                <a16:creationId xmlns:a16="http://schemas.microsoft.com/office/drawing/2014/main" id="{C2EF8F6C-5EB1-4C8D-9BD4-389339BC7269}"/>
              </a:ext>
            </a:extLst>
          </p:cNvPr>
          <p:cNvSpPr>
            <a:spLocks noChangeArrowheads="1"/>
          </p:cNvSpPr>
          <p:nvPr/>
        </p:nvSpPr>
        <p:spPr bwMode="auto">
          <a:xfrm>
            <a:off x="0" y="6629351"/>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
        <p:nvSpPr>
          <p:cNvPr id="5124" name="Rectangle 6">
            <a:extLst>
              <a:ext uri="{FF2B5EF4-FFF2-40B4-BE49-F238E27FC236}">
                <a16:creationId xmlns:a16="http://schemas.microsoft.com/office/drawing/2014/main" id="{35BB0C44-65F2-42F6-A579-560A7F92CFCA}"/>
              </a:ext>
            </a:extLst>
          </p:cNvPr>
          <p:cNvSpPr>
            <a:spLocks noChangeArrowheads="1"/>
          </p:cNvSpPr>
          <p:nvPr/>
        </p:nvSpPr>
        <p:spPr bwMode="auto">
          <a:xfrm>
            <a:off x="0" y="0"/>
            <a:ext cx="9144000" cy="11588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p>
        </p:txBody>
      </p:sp>
      <p:sp>
        <p:nvSpPr>
          <p:cNvPr id="2055" name="Text Box 7">
            <a:extLst>
              <a:ext uri="{FF2B5EF4-FFF2-40B4-BE49-F238E27FC236}">
                <a16:creationId xmlns:a16="http://schemas.microsoft.com/office/drawing/2014/main" id="{6838568E-2C36-4B5B-9D09-2B14F9338475}"/>
              </a:ext>
            </a:extLst>
          </p:cNvPr>
          <p:cNvSpPr txBox="1">
            <a:spLocks noChangeArrowheads="1"/>
          </p:cNvSpPr>
          <p:nvPr/>
        </p:nvSpPr>
        <p:spPr bwMode="auto">
          <a:xfrm>
            <a:off x="1835696" y="1685097"/>
            <a:ext cx="6335713" cy="1215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14000"/>
              </a:lnSpc>
              <a:spcBef>
                <a:spcPts val="0"/>
              </a:spcBef>
              <a:defRPr/>
            </a:pPr>
            <a:r>
              <a:rPr lang="cs-CZ" sz="2800" b="1" dirty="0"/>
              <a:t> </a:t>
            </a:r>
            <a:r>
              <a:rPr lang="cs-CZ" sz="3200" b="1" dirty="0">
                <a:solidFill>
                  <a:srgbClr val="003399"/>
                </a:solidFill>
              </a:rPr>
              <a:t>Silniční doprava a životní prostředí</a:t>
            </a:r>
            <a:endParaRPr lang="cs-CZ" altLang="cs-CZ" sz="3200" b="1" dirty="0">
              <a:solidFill>
                <a:srgbClr val="003399"/>
              </a:solidFill>
              <a:effectLst>
                <a:outerShdw blurRad="38100" dist="38100" dir="2700000" algn="tl">
                  <a:srgbClr val="C0C0C0"/>
                </a:outerShdw>
              </a:effectLst>
              <a:latin typeface="Arial Black" pitchFamily="34" charset="0"/>
            </a:endParaRPr>
          </a:p>
        </p:txBody>
      </p:sp>
      <p:sp>
        <p:nvSpPr>
          <p:cNvPr id="5126" name="Text Box 8">
            <a:extLst>
              <a:ext uri="{FF2B5EF4-FFF2-40B4-BE49-F238E27FC236}">
                <a16:creationId xmlns:a16="http://schemas.microsoft.com/office/drawing/2014/main" id="{3E1A0F2D-16E8-425A-9B50-89FEE8A86F37}"/>
              </a:ext>
            </a:extLst>
          </p:cNvPr>
          <p:cNvSpPr txBox="1">
            <a:spLocks noChangeArrowheads="1"/>
          </p:cNvSpPr>
          <p:nvPr/>
        </p:nvSpPr>
        <p:spPr bwMode="auto">
          <a:xfrm>
            <a:off x="3275558" y="3028950"/>
            <a:ext cx="3455988"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cs-CZ" altLang="cs-CZ" sz="2000" b="1" dirty="0"/>
              <a:t>Ing. Jiří Jedlička, Ph.D.</a:t>
            </a:r>
          </a:p>
        </p:txBody>
      </p:sp>
      <p:grpSp>
        <p:nvGrpSpPr>
          <p:cNvPr id="5127" name="Skupina 1">
            <a:extLst>
              <a:ext uri="{FF2B5EF4-FFF2-40B4-BE49-F238E27FC236}">
                <a16:creationId xmlns:a16="http://schemas.microsoft.com/office/drawing/2014/main" id="{43CDDFD8-9B21-4981-8125-B6C901D361FB}"/>
              </a:ext>
            </a:extLst>
          </p:cNvPr>
          <p:cNvGrpSpPr>
            <a:grpSpLocks/>
          </p:cNvGrpSpPr>
          <p:nvPr/>
        </p:nvGrpSpPr>
        <p:grpSpPr bwMode="auto">
          <a:xfrm>
            <a:off x="2699792" y="204788"/>
            <a:ext cx="5905500" cy="789960"/>
            <a:chOff x="2483751" y="190538"/>
            <a:chExt cx="6048308" cy="803749"/>
          </a:xfrm>
        </p:grpSpPr>
        <p:sp>
          <p:nvSpPr>
            <p:cNvPr id="7" name="Obdélník 6">
              <a:extLst>
                <a:ext uri="{FF2B5EF4-FFF2-40B4-BE49-F238E27FC236}">
                  <a16:creationId xmlns:a16="http://schemas.microsoft.com/office/drawing/2014/main" id="{AE5EE852-0FA5-4160-AD08-A76CB2681DDC}"/>
                </a:ext>
              </a:extLst>
            </p:cNvPr>
            <p:cNvSpPr/>
            <p:nvPr/>
          </p:nvSpPr>
          <p:spPr>
            <a:xfrm>
              <a:off x="3708045" y="190538"/>
              <a:ext cx="4824014" cy="573400"/>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hangingPunct="1">
                <a:defRPr/>
              </a:pPr>
              <a:endParaRPr lang="cs-CZ"/>
            </a:p>
          </p:txBody>
        </p:sp>
        <p:pic>
          <p:nvPicPr>
            <p:cNvPr id="5129" name="Picture 2" descr="D:\Users\Janosikova\Desktop\logo-eu-op-pik.png">
              <a:extLst>
                <a:ext uri="{FF2B5EF4-FFF2-40B4-BE49-F238E27FC236}">
                  <a16:creationId xmlns:a16="http://schemas.microsoft.com/office/drawing/2014/main" id="{E9705B82-4143-415A-90B6-999BDC3502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751" y="190676"/>
              <a:ext cx="2876223" cy="803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3" descr="D:\Users\Janosikova\Desktop\logo-mpo.png">
              <a:extLst>
                <a:ext uri="{FF2B5EF4-FFF2-40B4-BE49-F238E27FC236}">
                  <a16:creationId xmlns:a16="http://schemas.microsoft.com/office/drawing/2014/main" id="{5E5AF9F2-B629-41FF-950F-64B01B3E92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63865" y="307313"/>
              <a:ext cx="1152445" cy="552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Effect transition="in" filter="barn(inVertical)">
                                      <p:cBhvr>
                                        <p:cTn id="7" dur="500"/>
                                        <p:tgtEl>
                                          <p:spTgt spid="20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852488" y="1344613"/>
            <a:ext cx="7895976" cy="4829175"/>
          </a:xfrm>
        </p:spPr>
        <p:txBody>
          <a:bodyPr/>
          <a:lstStyle/>
          <a:p>
            <a:pPr marL="0" indent="0">
              <a:spcBef>
                <a:spcPts val="600"/>
              </a:spcBef>
              <a:spcAft>
                <a:spcPts val="600"/>
              </a:spcAft>
              <a:buNone/>
              <a:defRPr/>
            </a:pPr>
            <a:r>
              <a:rPr lang="cs-CZ" sz="1800" u="sng" dirty="0"/>
              <a:t>Ovzduší</a:t>
            </a:r>
            <a:endParaRPr lang="cs-CZ" altLang="cs-CZ" sz="1800" u="sng" dirty="0"/>
          </a:p>
          <a:p>
            <a:pPr>
              <a:spcBef>
                <a:spcPts val="600"/>
              </a:spcBef>
              <a:spcAft>
                <a:spcPts val="600"/>
              </a:spcAft>
              <a:buFont typeface="Wingdings" panose="05000000000000000000" pitchFamily="2" charset="2"/>
              <a:buChar char="Ø"/>
              <a:defRPr/>
            </a:pPr>
            <a:r>
              <a:rPr lang="cs-CZ" altLang="cs-CZ" sz="1800" dirty="0"/>
              <a:t>zpřísňování emisních limitů EURO;</a:t>
            </a:r>
          </a:p>
          <a:p>
            <a:pPr>
              <a:spcBef>
                <a:spcPts val="600"/>
              </a:spcBef>
              <a:spcAft>
                <a:spcPts val="600"/>
              </a:spcAft>
              <a:buFont typeface="Wingdings" panose="05000000000000000000" pitchFamily="2" charset="2"/>
              <a:buChar char="Ø"/>
              <a:defRPr/>
            </a:pPr>
            <a:r>
              <a:rPr lang="cs-CZ" altLang="cs-CZ" sz="1800" dirty="0"/>
              <a:t>nedostatek informací o nelimitovaných škodlivinách; </a:t>
            </a:r>
          </a:p>
          <a:p>
            <a:pPr>
              <a:spcBef>
                <a:spcPts val="600"/>
              </a:spcBef>
              <a:spcAft>
                <a:spcPts val="600"/>
              </a:spcAft>
              <a:buFont typeface="Wingdings" panose="05000000000000000000" pitchFamily="2" charset="2"/>
              <a:buChar char="Ø"/>
              <a:defRPr/>
            </a:pPr>
            <a:r>
              <a:rPr lang="cs-CZ" altLang="cs-CZ" sz="1800" dirty="0"/>
              <a:t>hodnocení zdravotních rizik imisní zátěže obyvatel;</a:t>
            </a:r>
          </a:p>
          <a:p>
            <a:pPr>
              <a:spcBef>
                <a:spcPts val="600"/>
              </a:spcBef>
              <a:spcAft>
                <a:spcPts val="600"/>
              </a:spcAft>
              <a:buFont typeface="Wingdings" panose="05000000000000000000" pitchFamily="2" charset="2"/>
              <a:buChar char="Ø"/>
              <a:defRPr/>
            </a:pPr>
            <a:r>
              <a:rPr lang="cs-CZ" altLang="cs-CZ" sz="1800" dirty="0"/>
              <a:t>zavedení jednotného formátu pro výměnu dopravních informací;</a:t>
            </a:r>
          </a:p>
          <a:p>
            <a:pPr>
              <a:spcBef>
                <a:spcPts val="600"/>
              </a:spcBef>
              <a:spcAft>
                <a:spcPts val="600"/>
              </a:spcAft>
              <a:buFont typeface="Wingdings" panose="05000000000000000000" pitchFamily="2" charset="2"/>
              <a:buChar char="Ø"/>
              <a:defRPr/>
            </a:pPr>
            <a:r>
              <a:rPr lang="cs-CZ" altLang="cs-CZ" sz="1800" dirty="0"/>
              <a:t>konsolidace datových zdrojů;</a:t>
            </a:r>
          </a:p>
          <a:p>
            <a:pPr>
              <a:spcBef>
                <a:spcPts val="600"/>
              </a:spcBef>
              <a:spcAft>
                <a:spcPts val="600"/>
              </a:spcAft>
              <a:buFont typeface="Wingdings" panose="05000000000000000000" pitchFamily="2" charset="2"/>
              <a:buChar char="Ø"/>
              <a:defRPr/>
            </a:pPr>
            <a:r>
              <a:rPr lang="cs-CZ" sz="1800" dirty="0"/>
              <a:t>Možnost využití „chytrých“ ITS řešení - chytré lampy</a:t>
            </a:r>
          </a:p>
          <a:p>
            <a:pPr>
              <a:spcBef>
                <a:spcPts val="600"/>
              </a:spcBef>
              <a:spcAft>
                <a:spcPts val="600"/>
              </a:spcAft>
              <a:buFont typeface="Wingdings" panose="05000000000000000000" pitchFamily="2" charset="2"/>
              <a:buChar char="Ø"/>
              <a:defRPr/>
            </a:pPr>
            <a:endParaRPr lang="cs-CZ" sz="1800" dirty="0"/>
          </a:p>
          <a:p>
            <a:pPr marL="0" indent="0">
              <a:spcBef>
                <a:spcPts val="0"/>
              </a:spcBef>
              <a:spcAft>
                <a:spcPts val="400"/>
              </a:spcAft>
              <a:buNone/>
              <a:defRPr/>
            </a:pPr>
            <a:endParaRPr lang="cs-CZ" altLang="cs-CZ" sz="18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a:extLst>
              <a:ext uri="{FF2B5EF4-FFF2-40B4-BE49-F238E27FC236}">
                <a16:creationId xmlns:a16="http://schemas.microsoft.com/office/drawing/2014/main" id="{FC525B3A-450E-413D-85EF-DF27A451E078}"/>
              </a:ext>
            </a:extLst>
          </p:cNvPr>
          <p:cNvSpPr>
            <a:spLocks noGrp="1"/>
          </p:cNvSpPr>
          <p:nvPr>
            <p:ph type="sldNum" sz="quarter" idx="12"/>
          </p:nvPr>
        </p:nvSpPr>
        <p:spPr>
          <a:xfrm>
            <a:off x="6566644" y="6121259"/>
            <a:ext cx="2133600" cy="476250"/>
          </a:xfrm>
        </p:spPr>
        <p:txBody>
          <a:bodyPr/>
          <a:lstStyle/>
          <a:p>
            <a:pPr>
              <a:defRPr/>
            </a:pPr>
            <a:fld id="{2F2E2856-1768-437F-9E37-32F7C1C9B6FB}" type="slidenum">
              <a:rPr lang="cs-CZ" altLang="cs-CZ" b="1" smtClean="0"/>
              <a:pPr>
                <a:defRPr/>
              </a:pPr>
              <a:t>10</a:t>
            </a:fld>
            <a:endParaRPr lang="cs-CZ" altLang="cs-CZ" b="1" dirty="0"/>
          </a:p>
        </p:txBody>
      </p:sp>
      <p:sp>
        <p:nvSpPr>
          <p:cNvPr id="9" name="Rectangle 5">
            <a:extLst>
              <a:ext uri="{FF2B5EF4-FFF2-40B4-BE49-F238E27FC236}">
                <a16:creationId xmlns:a16="http://schemas.microsoft.com/office/drawing/2014/main" id="{CB8E4AB8-9002-751C-4D6F-81A1E4F8E0E4}"/>
              </a:ext>
            </a:extLst>
          </p:cNvPr>
          <p:cNvSpPr>
            <a:spLocks noChangeArrowheads="1"/>
          </p:cNvSpPr>
          <p:nvPr/>
        </p:nvSpPr>
        <p:spPr bwMode="auto">
          <a:xfrm>
            <a:off x="0" y="6466656"/>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Tree>
    <p:extLst>
      <p:ext uri="{BB962C8B-B14F-4D97-AF65-F5344CB8AC3E}">
        <p14:creationId xmlns:p14="http://schemas.microsoft.com/office/powerpoint/2010/main" val="316153810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p:cTn id="7" dur="750" fill="hold"/>
                                        <p:tgtEl>
                                          <p:spTgt spid="6148">
                                            <p:txEl>
                                              <p:pRg st="0" end="0"/>
                                            </p:txEl>
                                          </p:spTgt>
                                        </p:tgtEl>
                                        <p:attrNameLst>
                                          <p:attrName>ppt_w</p:attrName>
                                        </p:attrNameLst>
                                      </p:cBhvr>
                                      <p:tavLst>
                                        <p:tav tm="0">
                                          <p:val>
                                            <p:fltVal val="0"/>
                                          </p:val>
                                        </p:tav>
                                        <p:tav tm="100000">
                                          <p:val>
                                            <p:strVal val="#ppt_w"/>
                                          </p:val>
                                        </p:tav>
                                      </p:tavLst>
                                    </p:anim>
                                    <p:anim calcmode="lin" valueType="num">
                                      <p:cBhvr>
                                        <p:cTn id="8" dur="750" fill="hold"/>
                                        <p:tgtEl>
                                          <p:spTgt spid="6148">
                                            <p:txEl>
                                              <p:pRg st="0" end="0"/>
                                            </p:txEl>
                                          </p:spTgt>
                                        </p:tgtEl>
                                        <p:attrNameLst>
                                          <p:attrName>ppt_h</p:attrName>
                                        </p:attrNameLst>
                                      </p:cBhvr>
                                      <p:tavLst>
                                        <p:tav tm="0">
                                          <p:val>
                                            <p:fltVal val="0"/>
                                          </p:val>
                                        </p:tav>
                                        <p:tav tm="100000">
                                          <p:val>
                                            <p:strVal val="#ppt_h"/>
                                          </p:val>
                                        </p:tav>
                                      </p:tavLst>
                                    </p:anim>
                                    <p:anim calcmode="lin" valueType="num">
                                      <p:cBhvr>
                                        <p:cTn id="9" dur="750" fill="hold"/>
                                        <p:tgtEl>
                                          <p:spTgt spid="6148">
                                            <p:txEl>
                                              <p:pRg st="0" end="0"/>
                                            </p:txEl>
                                          </p:spTgt>
                                        </p:tgtEl>
                                        <p:attrNameLst>
                                          <p:attrName>style.rotation</p:attrName>
                                        </p:attrNameLst>
                                      </p:cBhvr>
                                      <p:tavLst>
                                        <p:tav tm="0">
                                          <p:val>
                                            <p:fltVal val="90"/>
                                          </p:val>
                                        </p:tav>
                                        <p:tav tm="100000">
                                          <p:val>
                                            <p:fltVal val="0"/>
                                          </p:val>
                                        </p:tav>
                                      </p:tavLst>
                                    </p:anim>
                                    <p:animEffect transition="in" filter="fade">
                                      <p:cBhvr>
                                        <p:cTn id="10" dur="750"/>
                                        <p:tgtEl>
                                          <p:spTgt spid="614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852488" y="1344613"/>
            <a:ext cx="7895976" cy="3812579"/>
          </a:xfrm>
        </p:spPr>
        <p:txBody>
          <a:bodyPr/>
          <a:lstStyle/>
          <a:p>
            <a:pPr marL="0" indent="0">
              <a:spcBef>
                <a:spcPts val="600"/>
              </a:spcBef>
              <a:spcAft>
                <a:spcPts val="600"/>
              </a:spcAft>
              <a:buFontTx/>
              <a:buNone/>
              <a:defRPr/>
            </a:pPr>
            <a:r>
              <a:rPr lang="cs-CZ" altLang="cs-CZ" sz="1800" u="sng" dirty="0"/>
              <a:t>Hluk</a:t>
            </a:r>
          </a:p>
          <a:p>
            <a:pPr>
              <a:spcBef>
                <a:spcPts val="600"/>
              </a:spcBef>
              <a:spcAft>
                <a:spcPts val="600"/>
              </a:spcAft>
              <a:buFont typeface="Wingdings" panose="05000000000000000000" pitchFamily="2" charset="2"/>
              <a:buChar char="Ø"/>
              <a:defRPr/>
            </a:pPr>
            <a:r>
              <a:rPr lang="cs-CZ" altLang="cs-CZ" sz="1800" dirty="0"/>
              <a:t>protihlukové stěny;</a:t>
            </a:r>
          </a:p>
          <a:p>
            <a:pPr>
              <a:spcBef>
                <a:spcPts val="600"/>
              </a:spcBef>
              <a:spcAft>
                <a:spcPts val="600"/>
              </a:spcAft>
              <a:buFont typeface="Wingdings" panose="05000000000000000000" pitchFamily="2" charset="2"/>
              <a:buChar char="Ø"/>
              <a:defRPr/>
            </a:pPr>
            <a:r>
              <a:rPr lang="cs-CZ" altLang="cs-CZ" sz="1800" dirty="0"/>
              <a:t>snižování maximální povolené rychlosti;</a:t>
            </a:r>
          </a:p>
          <a:p>
            <a:pPr>
              <a:spcBef>
                <a:spcPts val="600"/>
              </a:spcBef>
              <a:spcAft>
                <a:spcPts val="600"/>
              </a:spcAft>
              <a:buFont typeface="Wingdings" panose="05000000000000000000" pitchFamily="2" charset="2"/>
              <a:buChar char="Ø"/>
              <a:defRPr/>
            </a:pPr>
            <a:r>
              <a:rPr lang="cs-CZ" altLang="cs-CZ" sz="1800" dirty="0"/>
              <a:t>využití akustických výplní budov;</a:t>
            </a:r>
          </a:p>
          <a:p>
            <a:pPr>
              <a:spcBef>
                <a:spcPts val="600"/>
              </a:spcBef>
              <a:spcAft>
                <a:spcPts val="600"/>
              </a:spcAft>
              <a:buFont typeface="Wingdings" panose="05000000000000000000" pitchFamily="2" charset="2"/>
              <a:buChar char="Ø"/>
              <a:defRPr/>
            </a:pPr>
            <a:r>
              <a:rPr lang="cs-CZ" altLang="cs-CZ" sz="1800" dirty="0"/>
              <a:t>spolupůsobení pneumatiky a obrusné vrstvy vozovky;</a:t>
            </a:r>
          </a:p>
          <a:p>
            <a:pPr>
              <a:spcBef>
                <a:spcPts val="600"/>
              </a:spcBef>
              <a:spcAft>
                <a:spcPts val="600"/>
              </a:spcAft>
              <a:buFont typeface="Wingdings" panose="05000000000000000000" pitchFamily="2" charset="2"/>
              <a:buChar char="Ø"/>
              <a:defRPr/>
            </a:pPr>
            <a:r>
              <a:rPr lang="cs-CZ" altLang="cs-CZ" sz="1800" dirty="0"/>
              <a:t>vlastní skladba pneumatik;</a:t>
            </a:r>
          </a:p>
          <a:p>
            <a:pPr>
              <a:spcBef>
                <a:spcPts val="600"/>
              </a:spcBef>
              <a:spcAft>
                <a:spcPts val="600"/>
              </a:spcAft>
              <a:buFont typeface="Wingdings" panose="05000000000000000000" pitchFamily="2" charset="2"/>
              <a:buChar char="Ø"/>
              <a:defRPr/>
            </a:pPr>
            <a:r>
              <a:rPr lang="cs-CZ" altLang="cs-CZ" sz="1800" dirty="0"/>
              <a:t>zlepšení konstrukce vozidel a zejména pohonů;</a:t>
            </a:r>
          </a:p>
          <a:p>
            <a:pPr>
              <a:spcBef>
                <a:spcPts val="600"/>
              </a:spcBef>
              <a:spcAft>
                <a:spcPts val="600"/>
              </a:spcAft>
              <a:buFont typeface="Wingdings" panose="05000000000000000000" pitchFamily="2" charset="2"/>
              <a:buChar char="Ø"/>
              <a:defRPr/>
            </a:pPr>
            <a:r>
              <a:rPr lang="cs-CZ" altLang="cs-CZ" sz="1800" dirty="0"/>
              <a:t>vývoj v oblasti materiálů a směsí používaných pro výstavbu obrusných vrstev</a:t>
            </a:r>
          </a:p>
          <a:p>
            <a:pPr marL="0" indent="0">
              <a:spcBef>
                <a:spcPts val="600"/>
              </a:spcBef>
              <a:spcAft>
                <a:spcPts val="600"/>
              </a:spcAft>
              <a:buNone/>
              <a:defRPr/>
            </a:pPr>
            <a:endParaRPr lang="cs-CZ" sz="1800" u="sng" dirty="0"/>
          </a:p>
          <a:p>
            <a:pPr marL="0" indent="0">
              <a:spcBef>
                <a:spcPts val="600"/>
              </a:spcBef>
              <a:spcAft>
                <a:spcPts val="600"/>
              </a:spcAft>
              <a:buNone/>
              <a:defRPr/>
            </a:pPr>
            <a:endParaRPr lang="cs-CZ" sz="1800" u="sng" dirty="0"/>
          </a:p>
          <a:p>
            <a:pPr>
              <a:spcBef>
                <a:spcPts val="0"/>
              </a:spcBef>
              <a:spcAft>
                <a:spcPts val="400"/>
              </a:spcAft>
              <a:defRPr/>
            </a:pPr>
            <a:endParaRPr lang="cs-CZ" altLang="cs-CZ" sz="1800" dirty="0"/>
          </a:p>
          <a:p>
            <a:pPr marL="0" indent="0">
              <a:spcBef>
                <a:spcPts val="0"/>
              </a:spcBef>
              <a:spcAft>
                <a:spcPts val="400"/>
              </a:spcAft>
              <a:buNone/>
              <a:defRPr/>
            </a:pPr>
            <a:endParaRPr lang="cs-CZ" altLang="cs-CZ" sz="18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a:extLst>
              <a:ext uri="{FF2B5EF4-FFF2-40B4-BE49-F238E27FC236}">
                <a16:creationId xmlns:a16="http://schemas.microsoft.com/office/drawing/2014/main" id="{FC525B3A-450E-413D-85EF-DF27A451E078}"/>
              </a:ext>
            </a:extLst>
          </p:cNvPr>
          <p:cNvSpPr>
            <a:spLocks noGrp="1"/>
          </p:cNvSpPr>
          <p:nvPr>
            <p:ph type="sldNum" sz="quarter" idx="12"/>
          </p:nvPr>
        </p:nvSpPr>
        <p:spPr>
          <a:xfrm>
            <a:off x="6566644" y="6121259"/>
            <a:ext cx="2133600" cy="476250"/>
          </a:xfrm>
        </p:spPr>
        <p:txBody>
          <a:bodyPr/>
          <a:lstStyle/>
          <a:p>
            <a:pPr>
              <a:defRPr/>
            </a:pPr>
            <a:fld id="{2F2E2856-1768-437F-9E37-32F7C1C9B6FB}" type="slidenum">
              <a:rPr lang="cs-CZ" altLang="cs-CZ" b="1" smtClean="0"/>
              <a:pPr>
                <a:defRPr/>
              </a:pPr>
              <a:t>11</a:t>
            </a:fld>
            <a:endParaRPr lang="cs-CZ" altLang="cs-CZ" b="1" dirty="0"/>
          </a:p>
        </p:txBody>
      </p:sp>
      <p:sp>
        <p:nvSpPr>
          <p:cNvPr id="9" name="Rectangle 5">
            <a:extLst>
              <a:ext uri="{FF2B5EF4-FFF2-40B4-BE49-F238E27FC236}">
                <a16:creationId xmlns:a16="http://schemas.microsoft.com/office/drawing/2014/main" id="{D0943216-F0C5-5E49-6AC5-A2E46BA7264F}"/>
              </a:ext>
            </a:extLst>
          </p:cNvPr>
          <p:cNvSpPr>
            <a:spLocks noChangeArrowheads="1"/>
          </p:cNvSpPr>
          <p:nvPr/>
        </p:nvSpPr>
        <p:spPr bwMode="auto">
          <a:xfrm>
            <a:off x="0" y="6466656"/>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Tree>
    <p:extLst>
      <p:ext uri="{BB962C8B-B14F-4D97-AF65-F5344CB8AC3E}">
        <p14:creationId xmlns:p14="http://schemas.microsoft.com/office/powerpoint/2010/main" val="342663951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p:cTn id="7" dur="750" fill="hold"/>
                                        <p:tgtEl>
                                          <p:spTgt spid="6148">
                                            <p:txEl>
                                              <p:pRg st="0" end="0"/>
                                            </p:txEl>
                                          </p:spTgt>
                                        </p:tgtEl>
                                        <p:attrNameLst>
                                          <p:attrName>ppt_w</p:attrName>
                                        </p:attrNameLst>
                                      </p:cBhvr>
                                      <p:tavLst>
                                        <p:tav tm="0">
                                          <p:val>
                                            <p:fltVal val="0"/>
                                          </p:val>
                                        </p:tav>
                                        <p:tav tm="100000">
                                          <p:val>
                                            <p:strVal val="#ppt_w"/>
                                          </p:val>
                                        </p:tav>
                                      </p:tavLst>
                                    </p:anim>
                                    <p:anim calcmode="lin" valueType="num">
                                      <p:cBhvr>
                                        <p:cTn id="8" dur="750" fill="hold"/>
                                        <p:tgtEl>
                                          <p:spTgt spid="6148">
                                            <p:txEl>
                                              <p:pRg st="0" end="0"/>
                                            </p:txEl>
                                          </p:spTgt>
                                        </p:tgtEl>
                                        <p:attrNameLst>
                                          <p:attrName>ppt_h</p:attrName>
                                        </p:attrNameLst>
                                      </p:cBhvr>
                                      <p:tavLst>
                                        <p:tav tm="0">
                                          <p:val>
                                            <p:fltVal val="0"/>
                                          </p:val>
                                        </p:tav>
                                        <p:tav tm="100000">
                                          <p:val>
                                            <p:strVal val="#ppt_h"/>
                                          </p:val>
                                        </p:tav>
                                      </p:tavLst>
                                    </p:anim>
                                    <p:anim calcmode="lin" valueType="num">
                                      <p:cBhvr>
                                        <p:cTn id="9" dur="750" fill="hold"/>
                                        <p:tgtEl>
                                          <p:spTgt spid="6148">
                                            <p:txEl>
                                              <p:pRg st="0" end="0"/>
                                            </p:txEl>
                                          </p:spTgt>
                                        </p:tgtEl>
                                        <p:attrNameLst>
                                          <p:attrName>style.rotation</p:attrName>
                                        </p:attrNameLst>
                                      </p:cBhvr>
                                      <p:tavLst>
                                        <p:tav tm="0">
                                          <p:val>
                                            <p:fltVal val="90"/>
                                          </p:val>
                                        </p:tav>
                                        <p:tav tm="100000">
                                          <p:val>
                                            <p:fltVal val="0"/>
                                          </p:val>
                                        </p:tav>
                                      </p:tavLst>
                                    </p:anim>
                                    <p:animEffect transition="in" filter="fade">
                                      <p:cBhvr>
                                        <p:cTn id="10" dur="750"/>
                                        <p:tgtEl>
                                          <p:spTgt spid="614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par>
                                <p:cTn id="11" presetID="31" presetClass="entr" presetSubtype="0" fill="hold" nodeType="withEffect">
                                  <p:stCondLst>
                                    <p:cond delay="0"/>
                                  </p:stCondLst>
                                  <p:childTnLst>
                                    <p:set>
                                      <p:cBhvr>
                                        <p:cTn id="12" dur="1" fill="hold">
                                          <p:stCondLst>
                                            <p:cond delay="0"/>
                                          </p:stCondLst>
                                        </p:cTn>
                                        <p:tgtEl>
                                          <p:spTgt spid="6148">
                                            <p:txEl>
                                              <p:pRg st="1" end="1"/>
                                            </p:txEl>
                                          </p:spTgt>
                                        </p:tgtEl>
                                        <p:attrNameLst>
                                          <p:attrName>style.visibility</p:attrName>
                                        </p:attrNameLst>
                                      </p:cBhvr>
                                      <p:to>
                                        <p:strVal val="visible"/>
                                      </p:to>
                                    </p:set>
                                    <p:anim calcmode="lin" valueType="num">
                                      <p:cBhvr>
                                        <p:cTn id="13" dur="750" fill="hold"/>
                                        <p:tgtEl>
                                          <p:spTgt spid="6148">
                                            <p:txEl>
                                              <p:pRg st="1" end="1"/>
                                            </p:txEl>
                                          </p:spTgt>
                                        </p:tgtEl>
                                        <p:attrNameLst>
                                          <p:attrName>ppt_w</p:attrName>
                                        </p:attrNameLst>
                                      </p:cBhvr>
                                      <p:tavLst>
                                        <p:tav tm="0">
                                          <p:val>
                                            <p:fltVal val="0"/>
                                          </p:val>
                                        </p:tav>
                                        <p:tav tm="100000">
                                          <p:val>
                                            <p:strVal val="#ppt_w"/>
                                          </p:val>
                                        </p:tav>
                                      </p:tavLst>
                                    </p:anim>
                                    <p:anim calcmode="lin" valueType="num">
                                      <p:cBhvr>
                                        <p:cTn id="14" dur="750" fill="hold"/>
                                        <p:tgtEl>
                                          <p:spTgt spid="6148">
                                            <p:txEl>
                                              <p:pRg st="1" end="1"/>
                                            </p:txEl>
                                          </p:spTgt>
                                        </p:tgtEl>
                                        <p:attrNameLst>
                                          <p:attrName>ppt_h</p:attrName>
                                        </p:attrNameLst>
                                      </p:cBhvr>
                                      <p:tavLst>
                                        <p:tav tm="0">
                                          <p:val>
                                            <p:fltVal val="0"/>
                                          </p:val>
                                        </p:tav>
                                        <p:tav tm="100000">
                                          <p:val>
                                            <p:strVal val="#ppt_h"/>
                                          </p:val>
                                        </p:tav>
                                      </p:tavLst>
                                    </p:anim>
                                    <p:anim calcmode="lin" valueType="num">
                                      <p:cBhvr>
                                        <p:cTn id="15" dur="750" fill="hold"/>
                                        <p:tgtEl>
                                          <p:spTgt spid="6148">
                                            <p:txEl>
                                              <p:pRg st="1" end="1"/>
                                            </p:txEl>
                                          </p:spTgt>
                                        </p:tgtEl>
                                        <p:attrNameLst>
                                          <p:attrName>style.rotation</p:attrName>
                                        </p:attrNameLst>
                                      </p:cBhvr>
                                      <p:tavLst>
                                        <p:tav tm="0">
                                          <p:val>
                                            <p:fltVal val="90"/>
                                          </p:val>
                                        </p:tav>
                                        <p:tav tm="100000">
                                          <p:val>
                                            <p:fltVal val="0"/>
                                          </p:val>
                                        </p:tav>
                                      </p:tavLst>
                                    </p:anim>
                                    <p:animEffect transition="in" filter="fade">
                                      <p:cBhvr>
                                        <p:cTn id="16" dur="750"/>
                                        <p:tgtEl>
                                          <p:spTgt spid="6148">
                                            <p:txEl>
                                              <p:pRg st="1" end="1"/>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type.wav"/>
                                        </p:tgtEl>
                                      </p:cMediaNode>
                                    </p:audio>
                                  </p:subTnLst>
                                </p:cTn>
                              </p:par>
                              <p:par>
                                <p:cTn id="17" presetID="31" presetClass="entr" presetSubtype="0" fill="hold" nodeType="withEffect">
                                  <p:stCondLst>
                                    <p:cond delay="0"/>
                                  </p:stCondLst>
                                  <p:childTnLst>
                                    <p:set>
                                      <p:cBhvr>
                                        <p:cTn id="18" dur="1" fill="hold">
                                          <p:stCondLst>
                                            <p:cond delay="0"/>
                                          </p:stCondLst>
                                        </p:cTn>
                                        <p:tgtEl>
                                          <p:spTgt spid="6148">
                                            <p:txEl>
                                              <p:pRg st="2" end="2"/>
                                            </p:txEl>
                                          </p:spTgt>
                                        </p:tgtEl>
                                        <p:attrNameLst>
                                          <p:attrName>style.visibility</p:attrName>
                                        </p:attrNameLst>
                                      </p:cBhvr>
                                      <p:to>
                                        <p:strVal val="visible"/>
                                      </p:to>
                                    </p:set>
                                    <p:anim calcmode="lin" valueType="num">
                                      <p:cBhvr>
                                        <p:cTn id="19" dur="750" fill="hold"/>
                                        <p:tgtEl>
                                          <p:spTgt spid="6148">
                                            <p:txEl>
                                              <p:pRg st="2" end="2"/>
                                            </p:txEl>
                                          </p:spTgt>
                                        </p:tgtEl>
                                        <p:attrNameLst>
                                          <p:attrName>ppt_w</p:attrName>
                                        </p:attrNameLst>
                                      </p:cBhvr>
                                      <p:tavLst>
                                        <p:tav tm="0">
                                          <p:val>
                                            <p:fltVal val="0"/>
                                          </p:val>
                                        </p:tav>
                                        <p:tav tm="100000">
                                          <p:val>
                                            <p:strVal val="#ppt_w"/>
                                          </p:val>
                                        </p:tav>
                                      </p:tavLst>
                                    </p:anim>
                                    <p:anim calcmode="lin" valueType="num">
                                      <p:cBhvr>
                                        <p:cTn id="20" dur="750" fill="hold"/>
                                        <p:tgtEl>
                                          <p:spTgt spid="6148">
                                            <p:txEl>
                                              <p:pRg st="2" end="2"/>
                                            </p:txEl>
                                          </p:spTgt>
                                        </p:tgtEl>
                                        <p:attrNameLst>
                                          <p:attrName>ppt_h</p:attrName>
                                        </p:attrNameLst>
                                      </p:cBhvr>
                                      <p:tavLst>
                                        <p:tav tm="0">
                                          <p:val>
                                            <p:fltVal val="0"/>
                                          </p:val>
                                        </p:tav>
                                        <p:tav tm="100000">
                                          <p:val>
                                            <p:strVal val="#ppt_h"/>
                                          </p:val>
                                        </p:tav>
                                      </p:tavLst>
                                    </p:anim>
                                    <p:anim calcmode="lin" valueType="num">
                                      <p:cBhvr>
                                        <p:cTn id="21" dur="750" fill="hold"/>
                                        <p:tgtEl>
                                          <p:spTgt spid="6148">
                                            <p:txEl>
                                              <p:pRg st="2" end="2"/>
                                            </p:txEl>
                                          </p:spTgt>
                                        </p:tgtEl>
                                        <p:attrNameLst>
                                          <p:attrName>style.rotation</p:attrName>
                                        </p:attrNameLst>
                                      </p:cBhvr>
                                      <p:tavLst>
                                        <p:tav tm="0">
                                          <p:val>
                                            <p:fltVal val="90"/>
                                          </p:val>
                                        </p:tav>
                                        <p:tav tm="100000">
                                          <p:val>
                                            <p:fltVal val="0"/>
                                          </p:val>
                                        </p:tav>
                                      </p:tavLst>
                                    </p:anim>
                                    <p:animEffect transition="in" filter="fade">
                                      <p:cBhvr>
                                        <p:cTn id="22" dur="750"/>
                                        <p:tgtEl>
                                          <p:spTgt spid="6148">
                                            <p:txEl>
                                              <p:pRg st="2" end="2"/>
                                            </p:txEl>
                                          </p:spTgt>
                                        </p:tgtEl>
                                      </p:cBhvr>
                                    </p:animEffect>
                                  </p:childTnLst>
                                  <p:subTnLst>
                                    <p:audio>
                                      <p:cMediaNode>
                                        <p:cTn display="0" masterRel="sameClick">
                                          <p:stCondLst>
                                            <p:cond evt="begin" delay="0">
                                              <p:tn val="17"/>
                                            </p:cond>
                                          </p:stCondLst>
                                          <p:endCondLst>
                                            <p:cond evt="onStopAudio" delay="0">
                                              <p:tgtEl>
                                                <p:sldTgt/>
                                              </p:tgtEl>
                                            </p:cond>
                                          </p:endCondLst>
                                        </p:cTn>
                                        <p:tgtEl>
                                          <p:sndTgt r:embed="rId3" name="type.wav"/>
                                        </p:tgtEl>
                                      </p:cMediaNode>
                                    </p:audio>
                                  </p:subTnLst>
                                </p:cTn>
                              </p:par>
                              <p:par>
                                <p:cTn id="23" presetID="31" presetClass="entr" presetSubtype="0" fill="hold" nodeType="withEffect">
                                  <p:stCondLst>
                                    <p:cond delay="0"/>
                                  </p:stCondLst>
                                  <p:childTnLst>
                                    <p:set>
                                      <p:cBhvr>
                                        <p:cTn id="24" dur="1" fill="hold">
                                          <p:stCondLst>
                                            <p:cond delay="0"/>
                                          </p:stCondLst>
                                        </p:cTn>
                                        <p:tgtEl>
                                          <p:spTgt spid="6148">
                                            <p:txEl>
                                              <p:pRg st="3" end="3"/>
                                            </p:txEl>
                                          </p:spTgt>
                                        </p:tgtEl>
                                        <p:attrNameLst>
                                          <p:attrName>style.visibility</p:attrName>
                                        </p:attrNameLst>
                                      </p:cBhvr>
                                      <p:to>
                                        <p:strVal val="visible"/>
                                      </p:to>
                                    </p:set>
                                    <p:anim calcmode="lin" valueType="num">
                                      <p:cBhvr>
                                        <p:cTn id="25" dur="750" fill="hold"/>
                                        <p:tgtEl>
                                          <p:spTgt spid="6148">
                                            <p:txEl>
                                              <p:pRg st="3" end="3"/>
                                            </p:txEl>
                                          </p:spTgt>
                                        </p:tgtEl>
                                        <p:attrNameLst>
                                          <p:attrName>ppt_w</p:attrName>
                                        </p:attrNameLst>
                                      </p:cBhvr>
                                      <p:tavLst>
                                        <p:tav tm="0">
                                          <p:val>
                                            <p:fltVal val="0"/>
                                          </p:val>
                                        </p:tav>
                                        <p:tav tm="100000">
                                          <p:val>
                                            <p:strVal val="#ppt_w"/>
                                          </p:val>
                                        </p:tav>
                                      </p:tavLst>
                                    </p:anim>
                                    <p:anim calcmode="lin" valueType="num">
                                      <p:cBhvr>
                                        <p:cTn id="26" dur="750" fill="hold"/>
                                        <p:tgtEl>
                                          <p:spTgt spid="6148">
                                            <p:txEl>
                                              <p:pRg st="3" end="3"/>
                                            </p:txEl>
                                          </p:spTgt>
                                        </p:tgtEl>
                                        <p:attrNameLst>
                                          <p:attrName>ppt_h</p:attrName>
                                        </p:attrNameLst>
                                      </p:cBhvr>
                                      <p:tavLst>
                                        <p:tav tm="0">
                                          <p:val>
                                            <p:fltVal val="0"/>
                                          </p:val>
                                        </p:tav>
                                        <p:tav tm="100000">
                                          <p:val>
                                            <p:strVal val="#ppt_h"/>
                                          </p:val>
                                        </p:tav>
                                      </p:tavLst>
                                    </p:anim>
                                    <p:anim calcmode="lin" valueType="num">
                                      <p:cBhvr>
                                        <p:cTn id="27" dur="750" fill="hold"/>
                                        <p:tgtEl>
                                          <p:spTgt spid="6148">
                                            <p:txEl>
                                              <p:pRg st="3" end="3"/>
                                            </p:txEl>
                                          </p:spTgt>
                                        </p:tgtEl>
                                        <p:attrNameLst>
                                          <p:attrName>style.rotation</p:attrName>
                                        </p:attrNameLst>
                                      </p:cBhvr>
                                      <p:tavLst>
                                        <p:tav tm="0">
                                          <p:val>
                                            <p:fltVal val="90"/>
                                          </p:val>
                                        </p:tav>
                                        <p:tav tm="100000">
                                          <p:val>
                                            <p:fltVal val="0"/>
                                          </p:val>
                                        </p:tav>
                                      </p:tavLst>
                                    </p:anim>
                                    <p:animEffect transition="in" filter="fade">
                                      <p:cBhvr>
                                        <p:cTn id="28" dur="750"/>
                                        <p:tgtEl>
                                          <p:spTgt spid="6148">
                                            <p:txEl>
                                              <p:pRg st="3" end="3"/>
                                            </p:txEl>
                                          </p:spTgt>
                                        </p:tgtEl>
                                      </p:cBhvr>
                                    </p:animEffect>
                                  </p:childTnLst>
                                  <p:subTnLst>
                                    <p:audio>
                                      <p:cMediaNode>
                                        <p:cTn display="0" masterRel="sameClick">
                                          <p:stCondLst>
                                            <p:cond evt="begin" delay="0">
                                              <p:tn val="23"/>
                                            </p:cond>
                                          </p:stCondLst>
                                          <p:endCondLst>
                                            <p:cond evt="onStopAudio" delay="0">
                                              <p:tgtEl>
                                                <p:sldTgt/>
                                              </p:tgtEl>
                                            </p:cond>
                                          </p:endCondLst>
                                        </p:cTn>
                                        <p:tgtEl>
                                          <p:sndTgt r:embed="rId3" name="type.wav"/>
                                        </p:tgtEl>
                                      </p:cMediaNode>
                                    </p:audio>
                                  </p:subTnLst>
                                </p:cTn>
                              </p:par>
                              <p:par>
                                <p:cTn id="29" presetID="31" presetClass="entr" presetSubtype="0" fill="hold" nodeType="withEffect">
                                  <p:stCondLst>
                                    <p:cond delay="0"/>
                                  </p:stCondLst>
                                  <p:childTnLst>
                                    <p:set>
                                      <p:cBhvr>
                                        <p:cTn id="30" dur="1" fill="hold">
                                          <p:stCondLst>
                                            <p:cond delay="0"/>
                                          </p:stCondLst>
                                        </p:cTn>
                                        <p:tgtEl>
                                          <p:spTgt spid="6148">
                                            <p:txEl>
                                              <p:pRg st="4" end="4"/>
                                            </p:txEl>
                                          </p:spTgt>
                                        </p:tgtEl>
                                        <p:attrNameLst>
                                          <p:attrName>style.visibility</p:attrName>
                                        </p:attrNameLst>
                                      </p:cBhvr>
                                      <p:to>
                                        <p:strVal val="visible"/>
                                      </p:to>
                                    </p:set>
                                    <p:anim calcmode="lin" valueType="num">
                                      <p:cBhvr>
                                        <p:cTn id="31" dur="750" fill="hold"/>
                                        <p:tgtEl>
                                          <p:spTgt spid="6148">
                                            <p:txEl>
                                              <p:pRg st="4" end="4"/>
                                            </p:txEl>
                                          </p:spTgt>
                                        </p:tgtEl>
                                        <p:attrNameLst>
                                          <p:attrName>ppt_w</p:attrName>
                                        </p:attrNameLst>
                                      </p:cBhvr>
                                      <p:tavLst>
                                        <p:tav tm="0">
                                          <p:val>
                                            <p:fltVal val="0"/>
                                          </p:val>
                                        </p:tav>
                                        <p:tav tm="100000">
                                          <p:val>
                                            <p:strVal val="#ppt_w"/>
                                          </p:val>
                                        </p:tav>
                                      </p:tavLst>
                                    </p:anim>
                                    <p:anim calcmode="lin" valueType="num">
                                      <p:cBhvr>
                                        <p:cTn id="32" dur="750" fill="hold"/>
                                        <p:tgtEl>
                                          <p:spTgt spid="6148">
                                            <p:txEl>
                                              <p:pRg st="4" end="4"/>
                                            </p:txEl>
                                          </p:spTgt>
                                        </p:tgtEl>
                                        <p:attrNameLst>
                                          <p:attrName>ppt_h</p:attrName>
                                        </p:attrNameLst>
                                      </p:cBhvr>
                                      <p:tavLst>
                                        <p:tav tm="0">
                                          <p:val>
                                            <p:fltVal val="0"/>
                                          </p:val>
                                        </p:tav>
                                        <p:tav tm="100000">
                                          <p:val>
                                            <p:strVal val="#ppt_h"/>
                                          </p:val>
                                        </p:tav>
                                      </p:tavLst>
                                    </p:anim>
                                    <p:anim calcmode="lin" valueType="num">
                                      <p:cBhvr>
                                        <p:cTn id="33" dur="750" fill="hold"/>
                                        <p:tgtEl>
                                          <p:spTgt spid="6148">
                                            <p:txEl>
                                              <p:pRg st="4" end="4"/>
                                            </p:txEl>
                                          </p:spTgt>
                                        </p:tgtEl>
                                        <p:attrNameLst>
                                          <p:attrName>style.rotation</p:attrName>
                                        </p:attrNameLst>
                                      </p:cBhvr>
                                      <p:tavLst>
                                        <p:tav tm="0">
                                          <p:val>
                                            <p:fltVal val="90"/>
                                          </p:val>
                                        </p:tav>
                                        <p:tav tm="100000">
                                          <p:val>
                                            <p:fltVal val="0"/>
                                          </p:val>
                                        </p:tav>
                                      </p:tavLst>
                                    </p:anim>
                                    <p:animEffect transition="in" filter="fade">
                                      <p:cBhvr>
                                        <p:cTn id="34" dur="750"/>
                                        <p:tgtEl>
                                          <p:spTgt spid="6148">
                                            <p:txEl>
                                              <p:pRg st="4" end="4"/>
                                            </p:txEl>
                                          </p:spTgt>
                                        </p:tgtEl>
                                      </p:cBhvr>
                                    </p:animEffect>
                                  </p:childTnLst>
                                  <p:subTnLst>
                                    <p:audio>
                                      <p:cMediaNode>
                                        <p:cTn display="0" masterRel="sameClick">
                                          <p:stCondLst>
                                            <p:cond evt="begin" delay="0">
                                              <p:tn val="29"/>
                                            </p:cond>
                                          </p:stCondLst>
                                          <p:endCondLst>
                                            <p:cond evt="onStopAudio" delay="0">
                                              <p:tgtEl>
                                                <p:sldTgt/>
                                              </p:tgtEl>
                                            </p:cond>
                                          </p:endCondLst>
                                        </p:cTn>
                                        <p:tgtEl>
                                          <p:sndTgt r:embed="rId3" name="type.wav"/>
                                        </p:tgtEl>
                                      </p:cMediaNode>
                                    </p:audio>
                                  </p:subTnLst>
                                </p:cTn>
                              </p:par>
                              <p:par>
                                <p:cTn id="35" presetID="31" presetClass="entr" presetSubtype="0" fill="hold" nodeType="withEffect">
                                  <p:stCondLst>
                                    <p:cond delay="0"/>
                                  </p:stCondLst>
                                  <p:childTnLst>
                                    <p:set>
                                      <p:cBhvr>
                                        <p:cTn id="36" dur="1" fill="hold">
                                          <p:stCondLst>
                                            <p:cond delay="0"/>
                                          </p:stCondLst>
                                        </p:cTn>
                                        <p:tgtEl>
                                          <p:spTgt spid="6148">
                                            <p:txEl>
                                              <p:pRg st="5" end="5"/>
                                            </p:txEl>
                                          </p:spTgt>
                                        </p:tgtEl>
                                        <p:attrNameLst>
                                          <p:attrName>style.visibility</p:attrName>
                                        </p:attrNameLst>
                                      </p:cBhvr>
                                      <p:to>
                                        <p:strVal val="visible"/>
                                      </p:to>
                                    </p:set>
                                    <p:anim calcmode="lin" valueType="num">
                                      <p:cBhvr>
                                        <p:cTn id="37" dur="750" fill="hold"/>
                                        <p:tgtEl>
                                          <p:spTgt spid="6148">
                                            <p:txEl>
                                              <p:pRg st="5" end="5"/>
                                            </p:txEl>
                                          </p:spTgt>
                                        </p:tgtEl>
                                        <p:attrNameLst>
                                          <p:attrName>ppt_w</p:attrName>
                                        </p:attrNameLst>
                                      </p:cBhvr>
                                      <p:tavLst>
                                        <p:tav tm="0">
                                          <p:val>
                                            <p:fltVal val="0"/>
                                          </p:val>
                                        </p:tav>
                                        <p:tav tm="100000">
                                          <p:val>
                                            <p:strVal val="#ppt_w"/>
                                          </p:val>
                                        </p:tav>
                                      </p:tavLst>
                                    </p:anim>
                                    <p:anim calcmode="lin" valueType="num">
                                      <p:cBhvr>
                                        <p:cTn id="38" dur="750" fill="hold"/>
                                        <p:tgtEl>
                                          <p:spTgt spid="6148">
                                            <p:txEl>
                                              <p:pRg st="5" end="5"/>
                                            </p:txEl>
                                          </p:spTgt>
                                        </p:tgtEl>
                                        <p:attrNameLst>
                                          <p:attrName>ppt_h</p:attrName>
                                        </p:attrNameLst>
                                      </p:cBhvr>
                                      <p:tavLst>
                                        <p:tav tm="0">
                                          <p:val>
                                            <p:fltVal val="0"/>
                                          </p:val>
                                        </p:tav>
                                        <p:tav tm="100000">
                                          <p:val>
                                            <p:strVal val="#ppt_h"/>
                                          </p:val>
                                        </p:tav>
                                      </p:tavLst>
                                    </p:anim>
                                    <p:anim calcmode="lin" valueType="num">
                                      <p:cBhvr>
                                        <p:cTn id="39" dur="750" fill="hold"/>
                                        <p:tgtEl>
                                          <p:spTgt spid="6148">
                                            <p:txEl>
                                              <p:pRg st="5" end="5"/>
                                            </p:txEl>
                                          </p:spTgt>
                                        </p:tgtEl>
                                        <p:attrNameLst>
                                          <p:attrName>style.rotation</p:attrName>
                                        </p:attrNameLst>
                                      </p:cBhvr>
                                      <p:tavLst>
                                        <p:tav tm="0">
                                          <p:val>
                                            <p:fltVal val="90"/>
                                          </p:val>
                                        </p:tav>
                                        <p:tav tm="100000">
                                          <p:val>
                                            <p:fltVal val="0"/>
                                          </p:val>
                                        </p:tav>
                                      </p:tavLst>
                                    </p:anim>
                                    <p:animEffect transition="in" filter="fade">
                                      <p:cBhvr>
                                        <p:cTn id="40" dur="750"/>
                                        <p:tgtEl>
                                          <p:spTgt spid="6148">
                                            <p:txEl>
                                              <p:pRg st="5" end="5"/>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3" name="type.wav"/>
                                        </p:tgtEl>
                                      </p:cMediaNode>
                                    </p:audio>
                                  </p:subTnLst>
                                </p:cTn>
                              </p:par>
                              <p:par>
                                <p:cTn id="41" presetID="31" presetClass="entr" presetSubtype="0" fill="hold" nodeType="withEffect">
                                  <p:stCondLst>
                                    <p:cond delay="0"/>
                                  </p:stCondLst>
                                  <p:childTnLst>
                                    <p:set>
                                      <p:cBhvr>
                                        <p:cTn id="42" dur="1" fill="hold">
                                          <p:stCondLst>
                                            <p:cond delay="0"/>
                                          </p:stCondLst>
                                        </p:cTn>
                                        <p:tgtEl>
                                          <p:spTgt spid="6148">
                                            <p:txEl>
                                              <p:pRg st="6" end="6"/>
                                            </p:txEl>
                                          </p:spTgt>
                                        </p:tgtEl>
                                        <p:attrNameLst>
                                          <p:attrName>style.visibility</p:attrName>
                                        </p:attrNameLst>
                                      </p:cBhvr>
                                      <p:to>
                                        <p:strVal val="visible"/>
                                      </p:to>
                                    </p:set>
                                    <p:anim calcmode="lin" valueType="num">
                                      <p:cBhvr>
                                        <p:cTn id="43" dur="750" fill="hold"/>
                                        <p:tgtEl>
                                          <p:spTgt spid="6148">
                                            <p:txEl>
                                              <p:pRg st="6" end="6"/>
                                            </p:txEl>
                                          </p:spTgt>
                                        </p:tgtEl>
                                        <p:attrNameLst>
                                          <p:attrName>ppt_w</p:attrName>
                                        </p:attrNameLst>
                                      </p:cBhvr>
                                      <p:tavLst>
                                        <p:tav tm="0">
                                          <p:val>
                                            <p:fltVal val="0"/>
                                          </p:val>
                                        </p:tav>
                                        <p:tav tm="100000">
                                          <p:val>
                                            <p:strVal val="#ppt_w"/>
                                          </p:val>
                                        </p:tav>
                                      </p:tavLst>
                                    </p:anim>
                                    <p:anim calcmode="lin" valueType="num">
                                      <p:cBhvr>
                                        <p:cTn id="44" dur="750" fill="hold"/>
                                        <p:tgtEl>
                                          <p:spTgt spid="6148">
                                            <p:txEl>
                                              <p:pRg st="6" end="6"/>
                                            </p:txEl>
                                          </p:spTgt>
                                        </p:tgtEl>
                                        <p:attrNameLst>
                                          <p:attrName>ppt_h</p:attrName>
                                        </p:attrNameLst>
                                      </p:cBhvr>
                                      <p:tavLst>
                                        <p:tav tm="0">
                                          <p:val>
                                            <p:fltVal val="0"/>
                                          </p:val>
                                        </p:tav>
                                        <p:tav tm="100000">
                                          <p:val>
                                            <p:strVal val="#ppt_h"/>
                                          </p:val>
                                        </p:tav>
                                      </p:tavLst>
                                    </p:anim>
                                    <p:anim calcmode="lin" valueType="num">
                                      <p:cBhvr>
                                        <p:cTn id="45" dur="750" fill="hold"/>
                                        <p:tgtEl>
                                          <p:spTgt spid="6148">
                                            <p:txEl>
                                              <p:pRg st="6" end="6"/>
                                            </p:txEl>
                                          </p:spTgt>
                                        </p:tgtEl>
                                        <p:attrNameLst>
                                          <p:attrName>style.rotation</p:attrName>
                                        </p:attrNameLst>
                                      </p:cBhvr>
                                      <p:tavLst>
                                        <p:tav tm="0">
                                          <p:val>
                                            <p:fltVal val="90"/>
                                          </p:val>
                                        </p:tav>
                                        <p:tav tm="100000">
                                          <p:val>
                                            <p:fltVal val="0"/>
                                          </p:val>
                                        </p:tav>
                                      </p:tavLst>
                                    </p:anim>
                                    <p:animEffect transition="in" filter="fade">
                                      <p:cBhvr>
                                        <p:cTn id="46" dur="750"/>
                                        <p:tgtEl>
                                          <p:spTgt spid="6148">
                                            <p:txEl>
                                              <p:pRg st="6" end="6"/>
                                            </p:txEl>
                                          </p:spTgt>
                                        </p:tgtEl>
                                      </p:cBhvr>
                                    </p:animEffect>
                                  </p:childTnLst>
                                  <p:subTnLst>
                                    <p:audio>
                                      <p:cMediaNode>
                                        <p:cTn display="0" masterRel="sameClick">
                                          <p:stCondLst>
                                            <p:cond evt="begin" delay="0">
                                              <p:tn val="41"/>
                                            </p:cond>
                                          </p:stCondLst>
                                          <p:endCondLst>
                                            <p:cond evt="onStopAudio" delay="0">
                                              <p:tgtEl>
                                                <p:sldTgt/>
                                              </p:tgtEl>
                                            </p:cond>
                                          </p:endCondLst>
                                        </p:cTn>
                                        <p:tgtEl>
                                          <p:sndTgt r:embed="rId3" name="type.wav"/>
                                        </p:tgtEl>
                                      </p:cMediaNode>
                                    </p:audio>
                                  </p:subTnLst>
                                </p:cTn>
                              </p:par>
                              <p:par>
                                <p:cTn id="47" presetID="31" presetClass="entr" presetSubtype="0" fill="hold" nodeType="withEffect">
                                  <p:stCondLst>
                                    <p:cond delay="0"/>
                                  </p:stCondLst>
                                  <p:childTnLst>
                                    <p:set>
                                      <p:cBhvr>
                                        <p:cTn id="48" dur="1" fill="hold">
                                          <p:stCondLst>
                                            <p:cond delay="0"/>
                                          </p:stCondLst>
                                        </p:cTn>
                                        <p:tgtEl>
                                          <p:spTgt spid="6148">
                                            <p:txEl>
                                              <p:pRg st="7" end="7"/>
                                            </p:txEl>
                                          </p:spTgt>
                                        </p:tgtEl>
                                        <p:attrNameLst>
                                          <p:attrName>style.visibility</p:attrName>
                                        </p:attrNameLst>
                                      </p:cBhvr>
                                      <p:to>
                                        <p:strVal val="visible"/>
                                      </p:to>
                                    </p:set>
                                    <p:anim calcmode="lin" valueType="num">
                                      <p:cBhvr>
                                        <p:cTn id="49" dur="750" fill="hold"/>
                                        <p:tgtEl>
                                          <p:spTgt spid="6148">
                                            <p:txEl>
                                              <p:pRg st="7" end="7"/>
                                            </p:txEl>
                                          </p:spTgt>
                                        </p:tgtEl>
                                        <p:attrNameLst>
                                          <p:attrName>ppt_w</p:attrName>
                                        </p:attrNameLst>
                                      </p:cBhvr>
                                      <p:tavLst>
                                        <p:tav tm="0">
                                          <p:val>
                                            <p:fltVal val="0"/>
                                          </p:val>
                                        </p:tav>
                                        <p:tav tm="100000">
                                          <p:val>
                                            <p:strVal val="#ppt_w"/>
                                          </p:val>
                                        </p:tav>
                                      </p:tavLst>
                                    </p:anim>
                                    <p:anim calcmode="lin" valueType="num">
                                      <p:cBhvr>
                                        <p:cTn id="50" dur="750" fill="hold"/>
                                        <p:tgtEl>
                                          <p:spTgt spid="6148">
                                            <p:txEl>
                                              <p:pRg st="7" end="7"/>
                                            </p:txEl>
                                          </p:spTgt>
                                        </p:tgtEl>
                                        <p:attrNameLst>
                                          <p:attrName>ppt_h</p:attrName>
                                        </p:attrNameLst>
                                      </p:cBhvr>
                                      <p:tavLst>
                                        <p:tav tm="0">
                                          <p:val>
                                            <p:fltVal val="0"/>
                                          </p:val>
                                        </p:tav>
                                        <p:tav tm="100000">
                                          <p:val>
                                            <p:strVal val="#ppt_h"/>
                                          </p:val>
                                        </p:tav>
                                      </p:tavLst>
                                    </p:anim>
                                    <p:anim calcmode="lin" valueType="num">
                                      <p:cBhvr>
                                        <p:cTn id="51" dur="750" fill="hold"/>
                                        <p:tgtEl>
                                          <p:spTgt spid="6148">
                                            <p:txEl>
                                              <p:pRg st="7" end="7"/>
                                            </p:txEl>
                                          </p:spTgt>
                                        </p:tgtEl>
                                        <p:attrNameLst>
                                          <p:attrName>style.rotation</p:attrName>
                                        </p:attrNameLst>
                                      </p:cBhvr>
                                      <p:tavLst>
                                        <p:tav tm="0">
                                          <p:val>
                                            <p:fltVal val="90"/>
                                          </p:val>
                                        </p:tav>
                                        <p:tav tm="100000">
                                          <p:val>
                                            <p:fltVal val="0"/>
                                          </p:val>
                                        </p:tav>
                                      </p:tavLst>
                                    </p:anim>
                                    <p:animEffect transition="in" filter="fade">
                                      <p:cBhvr>
                                        <p:cTn id="52" dur="750"/>
                                        <p:tgtEl>
                                          <p:spTgt spid="6148">
                                            <p:txEl>
                                              <p:pRg st="7" end="7"/>
                                            </p:txEl>
                                          </p:spTgt>
                                        </p:tgtEl>
                                      </p:cBhvr>
                                    </p:animEffect>
                                  </p:childTnLst>
                                  <p:subTnLst>
                                    <p:audio>
                                      <p:cMediaNode>
                                        <p:cTn display="0" masterRel="sameClick">
                                          <p:stCondLst>
                                            <p:cond evt="begin" delay="0">
                                              <p:tn val="47"/>
                                            </p:cond>
                                          </p:stCondLst>
                                          <p:endCondLst>
                                            <p:cond evt="onStopAudio" delay="0">
                                              <p:tgtEl>
                                                <p:sldTgt/>
                                              </p:tgtEl>
                                            </p:cond>
                                          </p:endCondLst>
                                        </p:cTn>
                                        <p:tgtEl>
                                          <p:sndTgt r:embed="rId3"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852488" y="1344613"/>
            <a:ext cx="8039992" cy="4829175"/>
          </a:xfrm>
        </p:spPr>
        <p:txBody>
          <a:bodyPr/>
          <a:lstStyle/>
          <a:p>
            <a:pPr marL="0" indent="0">
              <a:spcBef>
                <a:spcPts val="600"/>
              </a:spcBef>
              <a:spcAft>
                <a:spcPts val="600"/>
              </a:spcAft>
              <a:buFontTx/>
              <a:buNone/>
              <a:defRPr/>
            </a:pPr>
            <a:r>
              <a:rPr lang="cs-CZ" altLang="cs-CZ" sz="1800" u="sng" dirty="0" err="1"/>
              <a:t>Nízkohlučné</a:t>
            </a:r>
            <a:r>
              <a:rPr lang="cs-CZ" altLang="cs-CZ" sz="1800" u="sng" dirty="0"/>
              <a:t> povrchy</a:t>
            </a:r>
          </a:p>
          <a:p>
            <a:pPr>
              <a:spcBef>
                <a:spcPts val="600"/>
              </a:spcBef>
              <a:spcAft>
                <a:spcPts val="600"/>
              </a:spcAft>
              <a:buFont typeface="Wingdings" panose="05000000000000000000" pitchFamily="2" charset="2"/>
              <a:buChar char="Ø"/>
              <a:defRPr/>
            </a:pPr>
            <a:r>
              <a:rPr lang="cs-CZ" altLang="cs-CZ" sz="1800" dirty="0"/>
              <a:t>lze dosáhnout snížení hladiny akustického tlaku o 3 až 7 dB;</a:t>
            </a:r>
          </a:p>
          <a:p>
            <a:pPr>
              <a:spcBef>
                <a:spcPts val="600"/>
              </a:spcBef>
              <a:spcAft>
                <a:spcPts val="600"/>
              </a:spcAft>
              <a:buFont typeface="Wingdings" panose="05000000000000000000" pitchFamily="2" charset="2"/>
              <a:buChar char="Ø"/>
              <a:defRPr/>
            </a:pPr>
            <a:r>
              <a:rPr lang="cs-CZ" altLang="cs-CZ" sz="1800" dirty="0"/>
              <a:t>specifika, přednosti, ale i omezující podmínky;</a:t>
            </a:r>
          </a:p>
          <a:p>
            <a:pPr>
              <a:spcBef>
                <a:spcPts val="600"/>
              </a:spcBef>
              <a:spcAft>
                <a:spcPts val="600"/>
              </a:spcAft>
              <a:buFont typeface="Wingdings" panose="05000000000000000000" pitchFamily="2" charset="2"/>
              <a:buChar char="Ø"/>
              <a:defRPr/>
            </a:pPr>
            <a:r>
              <a:rPr lang="cs-CZ" altLang="cs-CZ" sz="1800" dirty="0"/>
              <a:t>TP 148 – Hutněné asfaltové vrstvy s asfaltem modifikovaným pryžovým granulátem z pneumatik</a:t>
            </a:r>
          </a:p>
          <a:p>
            <a:pPr>
              <a:spcBef>
                <a:spcPts val="600"/>
              </a:spcBef>
              <a:spcAft>
                <a:spcPts val="600"/>
              </a:spcAft>
              <a:buFont typeface="Wingdings" panose="05000000000000000000" pitchFamily="2" charset="2"/>
              <a:buChar char="Ø"/>
              <a:defRPr/>
            </a:pPr>
            <a:r>
              <a:rPr lang="cs-CZ" altLang="cs-CZ" sz="1800" dirty="0"/>
              <a:t>TP 259 - Asfaltové směsi pro obrusné vrstvy se sníženou hlučností;</a:t>
            </a:r>
          </a:p>
          <a:p>
            <a:pPr marL="352425">
              <a:spcBef>
                <a:spcPts val="600"/>
              </a:spcBef>
              <a:spcAft>
                <a:spcPts val="600"/>
              </a:spcAft>
              <a:buFont typeface="Wingdings" panose="05000000000000000000" pitchFamily="2" charset="2"/>
              <a:buChar char="Ø"/>
              <a:defRPr/>
            </a:pPr>
            <a:r>
              <a:rPr lang="cs-CZ" altLang="cs-CZ" sz="1800" dirty="0"/>
              <a:t>Moderní technologie a materiály - polymerem modifikované asfalty, </a:t>
            </a:r>
            <a:r>
              <a:rPr lang="cs-CZ" altLang="cs-CZ" sz="1800" dirty="0" err="1"/>
              <a:t>nízkoviskózní</a:t>
            </a:r>
            <a:r>
              <a:rPr lang="cs-CZ" altLang="cs-CZ" sz="1800" dirty="0"/>
              <a:t> asfaltová polymerem modifikovaná pojiva, asfaltová pojiva modifikovaná pryží </a:t>
            </a:r>
          </a:p>
          <a:p>
            <a:pPr marL="0" indent="0">
              <a:spcBef>
                <a:spcPts val="0"/>
              </a:spcBef>
              <a:spcAft>
                <a:spcPts val="400"/>
              </a:spcAft>
              <a:buNone/>
              <a:defRPr/>
            </a:pPr>
            <a:endParaRPr lang="cs-CZ" altLang="cs-CZ" sz="18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a:extLst>
              <a:ext uri="{FF2B5EF4-FFF2-40B4-BE49-F238E27FC236}">
                <a16:creationId xmlns:a16="http://schemas.microsoft.com/office/drawing/2014/main" id="{FC525B3A-450E-413D-85EF-DF27A451E078}"/>
              </a:ext>
            </a:extLst>
          </p:cNvPr>
          <p:cNvSpPr>
            <a:spLocks noGrp="1"/>
          </p:cNvSpPr>
          <p:nvPr>
            <p:ph type="sldNum" sz="quarter" idx="12"/>
          </p:nvPr>
        </p:nvSpPr>
        <p:spPr>
          <a:xfrm>
            <a:off x="6566644" y="6121259"/>
            <a:ext cx="2133600" cy="476250"/>
          </a:xfrm>
        </p:spPr>
        <p:txBody>
          <a:bodyPr/>
          <a:lstStyle/>
          <a:p>
            <a:pPr>
              <a:defRPr/>
            </a:pPr>
            <a:fld id="{2F2E2856-1768-437F-9E37-32F7C1C9B6FB}" type="slidenum">
              <a:rPr lang="cs-CZ" altLang="cs-CZ" b="1" smtClean="0"/>
              <a:pPr>
                <a:defRPr/>
              </a:pPr>
              <a:t>12</a:t>
            </a:fld>
            <a:endParaRPr lang="cs-CZ" altLang="cs-CZ" b="1" dirty="0"/>
          </a:p>
        </p:txBody>
      </p:sp>
      <p:sp>
        <p:nvSpPr>
          <p:cNvPr id="9" name="Rectangle 5">
            <a:extLst>
              <a:ext uri="{FF2B5EF4-FFF2-40B4-BE49-F238E27FC236}">
                <a16:creationId xmlns:a16="http://schemas.microsoft.com/office/drawing/2014/main" id="{683DC4D5-2D0E-1471-7DCA-4D44002BC38D}"/>
              </a:ext>
            </a:extLst>
          </p:cNvPr>
          <p:cNvSpPr>
            <a:spLocks noChangeArrowheads="1"/>
          </p:cNvSpPr>
          <p:nvPr/>
        </p:nvSpPr>
        <p:spPr bwMode="auto">
          <a:xfrm>
            <a:off x="0" y="6466656"/>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Tree>
    <p:extLst>
      <p:ext uri="{BB962C8B-B14F-4D97-AF65-F5344CB8AC3E}">
        <p14:creationId xmlns:p14="http://schemas.microsoft.com/office/powerpoint/2010/main" val="356906807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p:cTn id="7" dur="750" fill="hold"/>
                                        <p:tgtEl>
                                          <p:spTgt spid="6148">
                                            <p:txEl>
                                              <p:pRg st="0" end="0"/>
                                            </p:txEl>
                                          </p:spTgt>
                                        </p:tgtEl>
                                        <p:attrNameLst>
                                          <p:attrName>ppt_w</p:attrName>
                                        </p:attrNameLst>
                                      </p:cBhvr>
                                      <p:tavLst>
                                        <p:tav tm="0">
                                          <p:val>
                                            <p:fltVal val="0"/>
                                          </p:val>
                                        </p:tav>
                                        <p:tav tm="100000">
                                          <p:val>
                                            <p:strVal val="#ppt_w"/>
                                          </p:val>
                                        </p:tav>
                                      </p:tavLst>
                                    </p:anim>
                                    <p:anim calcmode="lin" valueType="num">
                                      <p:cBhvr>
                                        <p:cTn id="8" dur="750" fill="hold"/>
                                        <p:tgtEl>
                                          <p:spTgt spid="6148">
                                            <p:txEl>
                                              <p:pRg st="0" end="0"/>
                                            </p:txEl>
                                          </p:spTgt>
                                        </p:tgtEl>
                                        <p:attrNameLst>
                                          <p:attrName>ppt_h</p:attrName>
                                        </p:attrNameLst>
                                      </p:cBhvr>
                                      <p:tavLst>
                                        <p:tav tm="0">
                                          <p:val>
                                            <p:fltVal val="0"/>
                                          </p:val>
                                        </p:tav>
                                        <p:tav tm="100000">
                                          <p:val>
                                            <p:strVal val="#ppt_h"/>
                                          </p:val>
                                        </p:tav>
                                      </p:tavLst>
                                    </p:anim>
                                    <p:anim calcmode="lin" valueType="num">
                                      <p:cBhvr>
                                        <p:cTn id="9" dur="750" fill="hold"/>
                                        <p:tgtEl>
                                          <p:spTgt spid="6148">
                                            <p:txEl>
                                              <p:pRg st="0" end="0"/>
                                            </p:txEl>
                                          </p:spTgt>
                                        </p:tgtEl>
                                        <p:attrNameLst>
                                          <p:attrName>style.rotation</p:attrName>
                                        </p:attrNameLst>
                                      </p:cBhvr>
                                      <p:tavLst>
                                        <p:tav tm="0">
                                          <p:val>
                                            <p:fltVal val="90"/>
                                          </p:val>
                                        </p:tav>
                                        <p:tav tm="100000">
                                          <p:val>
                                            <p:fltVal val="0"/>
                                          </p:val>
                                        </p:tav>
                                      </p:tavLst>
                                    </p:anim>
                                    <p:animEffect transition="in" filter="fade">
                                      <p:cBhvr>
                                        <p:cTn id="10" dur="750"/>
                                        <p:tgtEl>
                                          <p:spTgt spid="614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par>
                                <p:cTn id="11" presetID="31" presetClass="entr" presetSubtype="0" fill="hold" nodeType="withEffect">
                                  <p:stCondLst>
                                    <p:cond delay="0"/>
                                  </p:stCondLst>
                                  <p:childTnLst>
                                    <p:set>
                                      <p:cBhvr>
                                        <p:cTn id="12" dur="1" fill="hold">
                                          <p:stCondLst>
                                            <p:cond delay="0"/>
                                          </p:stCondLst>
                                        </p:cTn>
                                        <p:tgtEl>
                                          <p:spTgt spid="6148">
                                            <p:txEl>
                                              <p:pRg st="1" end="1"/>
                                            </p:txEl>
                                          </p:spTgt>
                                        </p:tgtEl>
                                        <p:attrNameLst>
                                          <p:attrName>style.visibility</p:attrName>
                                        </p:attrNameLst>
                                      </p:cBhvr>
                                      <p:to>
                                        <p:strVal val="visible"/>
                                      </p:to>
                                    </p:set>
                                    <p:anim calcmode="lin" valueType="num">
                                      <p:cBhvr>
                                        <p:cTn id="13" dur="750" fill="hold"/>
                                        <p:tgtEl>
                                          <p:spTgt spid="6148">
                                            <p:txEl>
                                              <p:pRg st="1" end="1"/>
                                            </p:txEl>
                                          </p:spTgt>
                                        </p:tgtEl>
                                        <p:attrNameLst>
                                          <p:attrName>ppt_w</p:attrName>
                                        </p:attrNameLst>
                                      </p:cBhvr>
                                      <p:tavLst>
                                        <p:tav tm="0">
                                          <p:val>
                                            <p:fltVal val="0"/>
                                          </p:val>
                                        </p:tav>
                                        <p:tav tm="100000">
                                          <p:val>
                                            <p:strVal val="#ppt_w"/>
                                          </p:val>
                                        </p:tav>
                                      </p:tavLst>
                                    </p:anim>
                                    <p:anim calcmode="lin" valueType="num">
                                      <p:cBhvr>
                                        <p:cTn id="14" dur="750" fill="hold"/>
                                        <p:tgtEl>
                                          <p:spTgt spid="6148">
                                            <p:txEl>
                                              <p:pRg st="1" end="1"/>
                                            </p:txEl>
                                          </p:spTgt>
                                        </p:tgtEl>
                                        <p:attrNameLst>
                                          <p:attrName>ppt_h</p:attrName>
                                        </p:attrNameLst>
                                      </p:cBhvr>
                                      <p:tavLst>
                                        <p:tav tm="0">
                                          <p:val>
                                            <p:fltVal val="0"/>
                                          </p:val>
                                        </p:tav>
                                        <p:tav tm="100000">
                                          <p:val>
                                            <p:strVal val="#ppt_h"/>
                                          </p:val>
                                        </p:tav>
                                      </p:tavLst>
                                    </p:anim>
                                    <p:anim calcmode="lin" valueType="num">
                                      <p:cBhvr>
                                        <p:cTn id="15" dur="750" fill="hold"/>
                                        <p:tgtEl>
                                          <p:spTgt spid="6148">
                                            <p:txEl>
                                              <p:pRg st="1" end="1"/>
                                            </p:txEl>
                                          </p:spTgt>
                                        </p:tgtEl>
                                        <p:attrNameLst>
                                          <p:attrName>style.rotation</p:attrName>
                                        </p:attrNameLst>
                                      </p:cBhvr>
                                      <p:tavLst>
                                        <p:tav tm="0">
                                          <p:val>
                                            <p:fltVal val="90"/>
                                          </p:val>
                                        </p:tav>
                                        <p:tav tm="100000">
                                          <p:val>
                                            <p:fltVal val="0"/>
                                          </p:val>
                                        </p:tav>
                                      </p:tavLst>
                                    </p:anim>
                                    <p:animEffect transition="in" filter="fade">
                                      <p:cBhvr>
                                        <p:cTn id="16" dur="750"/>
                                        <p:tgtEl>
                                          <p:spTgt spid="6148">
                                            <p:txEl>
                                              <p:pRg st="1" end="1"/>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type.wav"/>
                                        </p:tgtEl>
                                      </p:cMediaNode>
                                    </p:audio>
                                  </p:subTnLst>
                                </p:cTn>
                              </p:par>
                              <p:par>
                                <p:cTn id="17" presetID="31" presetClass="entr" presetSubtype="0" fill="hold" nodeType="withEffect">
                                  <p:stCondLst>
                                    <p:cond delay="0"/>
                                  </p:stCondLst>
                                  <p:childTnLst>
                                    <p:set>
                                      <p:cBhvr>
                                        <p:cTn id="18" dur="1" fill="hold">
                                          <p:stCondLst>
                                            <p:cond delay="0"/>
                                          </p:stCondLst>
                                        </p:cTn>
                                        <p:tgtEl>
                                          <p:spTgt spid="6148">
                                            <p:txEl>
                                              <p:pRg st="2" end="2"/>
                                            </p:txEl>
                                          </p:spTgt>
                                        </p:tgtEl>
                                        <p:attrNameLst>
                                          <p:attrName>style.visibility</p:attrName>
                                        </p:attrNameLst>
                                      </p:cBhvr>
                                      <p:to>
                                        <p:strVal val="visible"/>
                                      </p:to>
                                    </p:set>
                                    <p:anim calcmode="lin" valueType="num">
                                      <p:cBhvr>
                                        <p:cTn id="19" dur="750" fill="hold"/>
                                        <p:tgtEl>
                                          <p:spTgt spid="6148">
                                            <p:txEl>
                                              <p:pRg st="2" end="2"/>
                                            </p:txEl>
                                          </p:spTgt>
                                        </p:tgtEl>
                                        <p:attrNameLst>
                                          <p:attrName>ppt_w</p:attrName>
                                        </p:attrNameLst>
                                      </p:cBhvr>
                                      <p:tavLst>
                                        <p:tav tm="0">
                                          <p:val>
                                            <p:fltVal val="0"/>
                                          </p:val>
                                        </p:tav>
                                        <p:tav tm="100000">
                                          <p:val>
                                            <p:strVal val="#ppt_w"/>
                                          </p:val>
                                        </p:tav>
                                      </p:tavLst>
                                    </p:anim>
                                    <p:anim calcmode="lin" valueType="num">
                                      <p:cBhvr>
                                        <p:cTn id="20" dur="750" fill="hold"/>
                                        <p:tgtEl>
                                          <p:spTgt spid="6148">
                                            <p:txEl>
                                              <p:pRg st="2" end="2"/>
                                            </p:txEl>
                                          </p:spTgt>
                                        </p:tgtEl>
                                        <p:attrNameLst>
                                          <p:attrName>ppt_h</p:attrName>
                                        </p:attrNameLst>
                                      </p:cBhvr>
                                      <p:tavLst>
                                        <p:tav tm="0">
                                          <p:val>
                                            <p:fltVal val="0"/>
                                          </p:val>
                                        </p:tav>
                                        <p:tav tm="100000">
                                          <p:val>
                                            <p:strVal val="#ppt_h"/>
                                          </p:val>
                                        </p:tav>
                                      </p:tavLst>
                                    </p:anim>
                                    <p:anim calcmode="lin" valueType="num">
                                      <p:cBhvr>
                                        <p:cTn id="21" dur="750" fill="hold"/>
                                        <p:tgtEl>
                                          <p:spTgt spid="6148">
                                            <p:txEl>
                                              <p:pRg st="2" end="2"/>
                                            </p:txEl>
                                          </p:spTgt>
                                        </p:tgtEl>
                                        <p:attrNameLst>
                                          <p:attrName>style.rotation</p:attrName>
                                        </p:attrNameLst>
                                      </p:cBhvr>
                                      <p:tavLst>
                                        <p:tav tm="0">
                                          <p:val>
                                            <p:fltVal val="90"/>
                                          </p:val>
                                        </p:tav>
                                        <p:tav tm="100000">
                                          <p:val>
                                            <p:fltVal val="0"/>
                                          </p:val>
                                        </p:tav>
                                      </p:tavLst>
                                    </p:anim>
                                    <p:animEffect transition="in" filter="fade">
                                      <p:cBhvr>
                                        <p:cTn id="22" dur="750"/>
                                        <p:tgtEl>
                                          <p:spTgt spid="6148">
                                            <p:txEl>
                                              <p:pRg st="2" end="2"/>
                                            </p:txEl>
                                          </p:spTgt>
                                        </p:tgtEl>
                                      </p:cBhvr>
                                    </p:animEffect>
                                  </p:childTnLst>
                                  <p:subTnLst>
                                    <p:audio>
                                      <p:cMediaNode>
                                        <p:cTn display="0" masterRel="sameClick">
                                          <p:stCondLst>
                                            <p:cond evt="begin" delay="0">
                                              <p:tn val="17"/>
                                            </p:cond>
                                          </p:stCondLst>
                                          <p:endCondLst>
                                            <p:cond evt="onStopAudio" delay="0">
                                              <p:tgtEl>
                                                <p:sldTgt/>
                                              </p:tgtEl>
                                            </p:cond>
                                          </p:endCondLst>
                                        </p:cTn>
                                        <p:tgtEl>
                                          <p:sndTgt r:embed="rId3" name="type.wav"/>
                                        </p:tgtEl>
                                      </p:cMediaNode>
                                    </p:audio>
                                  </p:subTnLst>
                                </p:cTn>
                              </p:par>
                              <p:par>
                                <p:cTn id="23" presetID="31" presetClass="entr" presetSubtype="0" fill="hold" nodeType="withEffect">
                                  <p:stCondLst>
                                    <p:cond delay="0"/>
                                  </p:stCondLst>
                                  <p:childTnLst>
                                    <p:set>
                                      <p:cBhvr>
                                        <p:cTn id="24" dur="1" fill="hold">
                                          <p:stCondLst>
                                            <p:cond delay="0"/>
                                          </p:stCondLst>
                                        </p:cTn>
                                        <p:tgtEl>
                                          <p:spTgt spid="6148">
                                            <p:txEl>
                                              <p:pRg st="3" end="3"/>
                                            </p:txEl>
                                          </p:spTgt>
                                        </p:tgtEl>
                                        <p:attrNameLst>
                                          <p:attrName>style.visibility</p:attrName>
                                        </p:attrNameLst>
                                      </p:cBhvr>
                                      <p:to>
                                        <p:strVal val="visible"/>
                                      </p:to>
                                    </p:set>
                                    <p:anim calcmode="lin" valueType="num">
                                      <p:cBhvr>
                                        <p:cTn id="25" dur="750" fill="hold"/>
                                        <p:tgtEl>
                                          <p:spTgt spid="6148">
                                            <p:txEl>
                                              <p:pRg st="3" end="3"/>
                                            </p:txEl>
                                          </p:spTgt>
                                        </p:tgtEl>
                                        <p:attrNameLst>
                                          <p:attrName>ppt_w</p:attrName>
                                        </p:attrNameLst>
                                      </p:cBhvr>
                                      <p:tavLst>
                                        <p:tav tm="0">
                                          <p:val>
                                            <p:fltVal val="0"/>
                                          </p:val>
                                        </p:tav>
                                        <p:tav tm="100000">
                                          <p:val>
                                            <p:strVal val="#ppt_w"/>
                                          </p:val>
                                        </p:tav>
                                      </p:tavLst>
                                    </p:anim>
                                    <p:anim calcmode="lin" valueType="num">
                                      <p:cBhvr>
                                        <p:cTn id="26" dur="750" fill="hold"/>
                                        <p:tgtEl>
                                          <p:spTgt spid="6148">
                                            <p:txEl>
                                              <p:pRg st="3" end="3"/>
                                            </p:txEl>
                                          </p:spTgt>
                                        </p:tgtEl>
                                        <p:attrNameLst>
                                          <p:attrName>ppt_h</p:attrName>
                                        </p:attrNameLst>
                                      </p:cBhvr>
                                      <p:tavLst>
                                        <p:tav tm="0">
                                          <p:val>
                                            <p:fltVal val="0"/>
                                          </p:val>
                                        </p:tav>
                                        <p:tav tm="100000">
                                          <p:val>
                                            <p:strVal val="#ppt_h"/>
                                          </p:val>
                                        </p:tav>
                                      </p:tavLst>
                                    </p:anim>
                                    <p:anim calcmode="lin" valueType="num">
                                      <p:cBhvr>
                                        <p:cTn id="27" dur="750" fill="hold"/>
                                        <p:tgtEl>
                                          <p:spTgt spid="6148">
                                            <p:txEl>
                                              <p:pRg st="3" end="3"/>
                                            </p:txEl>
                                          </p:spTgt>
                                        </p:tgtEl>
                                        <p:attrNameLst>
                                          <p:attrName>style.rotation</p:attrName>
                                        </p:attrNameLst>
                                      </p:cBhvr>
                                      <p:tavLst>
                                        <p:tav tm="0">
                                          <p:val>
                                            <p:fltVal val="90"/>
                                          </p:val>
                                        </p:tav>
                                        <p:tav tm="100000">
                                          <p:val>
                                            <p:fltVal val="0"/>
                                          </p:val>
                                        </p:tav>
                                      </p:tavLst>
                                    </p:anim>
                                    <p:animEffect transition="in" filter="fade">
                                      <p:cBhvr>
                                        <p:cTn id="28" dur="750"/>
                                        <p:tgtEl>
                                          <p:spTgt spid="6148">
                                            <p:txEl>
                                              <p:pRg st="3" end="3"/>
                                            </p:txEl>
                                          </p:spTgt>
                                        </p:tgtEl>
                                      </p:cBhvr>
                                    </p:animEffect>
                                  </p:childTnLst>
                                  <p:subTnLst>
                                    <p:audio>
                                      <p:cMediaNode>
                                        <p:cTn display="0" masterRel="sameClick">
                                          <p:stCondLst>
                                            <p:cond evt="begin" delay="0">
                                              <p:tn val="23"/>
                                            </p:cond>
                                          </p:stCondLst>
                                          <p:endCondLst>
                                            <p:cond evt="onStopAudio" delay="0">
                                              <p:tgtEl>
                                                <p:sldTgt/>
                                              </p:tgtEl>
                                            </p:cond>
                                          </p:endCondLst>
                                        </p:cTn>
                                        <p:tgtEl>
                                          <p:sndTgt r:embed="rId3" name="type.wav"/>
                                        </p:tgtEl>
                                      </p:cMediaNode>
                                    </p:audio>
                                  </p:subTnLst>
                                </p:cTn>
                              </p:par>
                              <p:par>
                                <p:cTn id="29" presetID="31" presetClass="entr" presetSubtype="0" fill="hold" nodeType="withEffect">
                                  <p:stCondLst>
                                    <p:cond delay="0"/>
                                  </p:stCondLst>
                                  <p:childTnLst>
                                    <p:set>
                                      <p:cBhvr>
                                        <p:cTn id="30" dur="1" fill="hold">
                                          <p:stCondLst>
                                            <p:cond delay="0"/>
                                          </p:stCondLst>
                                        </p:cTn>
                                        <p:tgtEl>
                                          <p:spTgt spid="6148">
                                            <p:txEl>
                                              <p:pRg st="4" end="4"/>
                                            </p:txEl>
                                          </p:spTgt>
                                        </p:tgtEl>
                                        <p:attrNameLst>
                                          <p:attrName>style.visibility</p:attrName>
                                        </p:attrNameLst>
                                      </p:cBhvr>
                                      <p:to>
                                        <p:strVal val="visible"/>
                                      </p:to>
                                    </p:set>
                                    <p:anim calcmode="lin" valueType="num">
                                      <p:cBhvr>
                                        <p:cTn id="31" dur="750" fill="hold"/>
                                        <p:tgtEl>
                                          <p:spTgt spid="6148">
                                            <p:txEl>
                                              <p:pRg st="4" end="4"/>
                                            </p:txEl>
                                          </p:spTgt>
                                        </p:tgtEl>
                                        <p:attrNameLst>
                                          <p:attrName>ppt_w</p:attrName>
                                        </p:attrNameLst>
                                      </p:cBhvr>
                                      <p:tavLst>
                                        <p:tav tm="0">
                                          <p:val>
                                            <p:fltVal val="0"/>
                                          </p:val>
                                        </p:tav>
                                        <p:tav tm="100000">
                                          <p:val>
                                            <p:strVal val="#ppt_w"/>
                                          </p:val>
                                        </p:tav>
                                      </p:tavLst>
                                    </p:anim>
                                    <p:anim calcmode="lin" valueType="num">
                                      <p:cBhvr>
                                        <p:cTn id="32" dur="750" fill="hold"/>
                                        <p:tgtEl>
                                          <p:spTgt spid="6148">
                                            <p:txEl>
                                              <p:pRg st="4" end="4"/>
                                            </p:txEl>
                                          </p:spTgt>
                                        </p:tgtEl>
                                        <p:attrNameLst>
                                          <p:attrName>ppt_h</p:attrName>
                                        </p:attrNameLst>
                                      </p:cBhvr>
                                      <p:tavLst>
                                        <p:tav tm="0">
                                          <p:val>
                                            <p:fltVal val="0"/>
                                          </p:val>
                                        </p:tav>
                                        <p:tav tm="100000">
                                          <p:val>
                                            <p:strVal val="#ppt_h"/>
                                          </p:val>
                                        </p:tav>
                                      </p:tavLst>
                                    </p:anim>
                                    <p:anim calcmode="lin" valueType="num">
                                      <p:cBhvr>
                                        <p:cTn id="33" dur="750" fill="hold"/>
                                        <p:tgtEl>
                                          <p:spTgt spid="6148">
                                            <p:txEl>
                                              <p:pRg st="4" end="4"/>
                                            </p:txEl>
                                          </p:spTgt>
                                        </p:tgtEl>
                                        <p:attrNameLst>
                                          <p:attrName>style.rotation</p:attrName>
                                        </p:attrNameLst>
                                      </p:cBhvr>
                                      <p:tavLst>
                                        <p:tav tm="0">
                                          <p:val>
                                            <p:fltVal val="90"/>
                                          </p:val>
                                        </p:tav>
                                        <p:tav tm="100000">
                                          <p:val>
                                            <p:fltVal val="0"/>
                                          </p:val>
                                        </p:tav>
                                      </p:tavLst>
                                    </p:anim>
                                    <p:animEffect transition="in" filter="fade">
                                      <p:cBhvr>
                                        <p:cTn id="34" dur="750"/>
                                        <p:tgtEl>
                                          <p:spTgt spid="6148">
                                            <p:txEl>
                                              <p:pRg st="4" end="4"/>
                                            </p:txEl>
                                          </p:spTgt>
                                        </p:tgtEl>
                                      </p:cBhvr>
                                    </p:animEffect>
                                  </p:childTnLst>
                                  <p:subTnLst>
                                    <p:audio>
                                      <p:cMediaNode>
                                        <p:cTn display="0" masterRel="sameClick">
                                          <p:stCondLst>
                                            <p:cond evt="begin" delay="0">
                                              <p:tn val="29"/>
                                            </p:cond>
                                          </p:stCondLst>
                                          <p:endCondLst>
                                            <p:cond evt="onStopAudio" delay="0">
                                              <p:tgtEl>
                                                <p:sldTgt/>
                                              </p:tgtEl>
                                            </p:cond>
                                          </p:endCondLst>
                                        </p:cTn>
                                        <p:tgtEl>
                                          <p:sndTgt r:embed="rId3" name="type.wav"/>
                                        </p:tgtEl>
                                      </p:cMediaNode>
                                    </p:audio>
                                  </p:subTnLst>
                                </p:cTn>
                              </p:par>
                              <p:par>
                                <p:cTn id="35" presetID="31" presetClass="entr" presetSubtype="0" fill="hold" nodeType="withEffect">
                                  <p:stCondLst>
                                    <p:cond delay="0"/>
                                  </p:stCondLst>
                                  <p:childTnLst>
                                    <p:set>
                                      <p:cBhvr>
                                        <p:cTn id="36" dur="1" fill="hold">
                                          <p:stCondLst>
                                            <p:cond delay="0"/>
                                          </p:stCondLst>
                                        </p:cTn>
                                        <p:tgtEl>
                                          <p:spTgt spid="6148">
                                            <p:txEl>
                                              <p:pRg st="5" end="5"/>
                                            </p:txEl>
                                          </p:spTgt>
                                        </p:tgtEl>
                                        <p:attrNameLst>
                                          <p:attrName>style.visibility</p:attrName>
                                        </p:attrNameLst>
                                      </p:cBhvr>
                                      <p:to>
                                        <p:strVal val="visible"/>
                                      </p:to>
                                    </p:set>
                                    <p:anim calcmode="lin" valueType="num">
                                      <p:cBhvr>
                                        <p:cTn id="37" dur="750" fill="hold"/>
                                        <p:tgtEl>
                                          <p:spTgt spid="6148">
                                            <p:txEl>
                                              <p:pRg st="5" end="5"/>
                                            </p:txEl>
                                          </p:spTgt>
                                        </p:tgtEl>
                                        <p:attrNameLst>
                                          <p:attrName>ppt_w</p:attrName>
                                        </p:attrNameLst>
                                      </p:cBhvr>
                                      <p:tavLst>
                                        <p:tav tm="0">
                                          <p:val>
                                            <p:fltVal val="0"/>
                                          </p:val>
                                        </p:tav>
                                        <p:tav tm="100000">
                                          <p:val>
                                            <p:strVal val="#ppt_w"/>
                                          </p:val>
                                        </p:tav>
                                      </p:tavLst>
                                    </p:anim>
                                    <p:anim calcmode="lin" valueType="num">
                                      <p:cBhvr>
                                        <p:cTn id="38" dur="750" fill="hold"/>
                                        <p:tgtEl>
                                          <p:spTgt spid="6148">
                                            <p:txEl>
                                              <p:pRg st="5" end="5"/>
                                            </p:txEl>
                                          </p:spTgt>
                                        </p:tgtEl>
                                        <p:attrNameLst>
                                          <p:attrName>ppt_h</p:attrName>
                                        </p:attrNameLst>
                                      </p:cBhvr>
                                      <p:tavLst>
                                        <p:tav tm="0">
                                          <p:val>
                                            <p:fltVal val="0"/>
                                          </p:val>
                                        </p:tav>
                                        <p:tav tm="100000">
                                          <p:val>
                                            <p:strVal val="#ppt_h"/>
                                          </p:val>
                                        </p:tav>
                                      </p:tavLst>
                                    </p:anim>
                                    <p:anim calcmode="lin" valueType="num">
                                      <p:cBhvr>
                                        <p:cTn id="39" dur="750" fill="hold"/>
                                        <p:tgtEl>
                                          <p:spTgt spid="6148">
                                            <p:txEl>
                                              <p:pRg st="5" end="5"/>
                                            </p:txEl>
                                          </p:spTgt>
                                        </p:tgtEl>
                                        <p:attrNameLst>
                                          <p:attrName>style.rotation</p:attrName>
                                        </p:attrNameLst>
                                      </p:cBhvr>
                                      <p:tavLst>
                                        <p:tav tm="0">
                                          <p:val>
                                            <p:fltVal val="90"/>
                                          </p:val>
                                        </p:tav>
                                        <p:tav tm="100000">
                                          <p:val>
                                            <p:fltVal val="0"/>
                                          </p:val>
                                        </p:tav>
                                      </p:tavLst>
                                    </p:anim>
                                    <p:animEffect transition="in" filter="fade">
                                      <p:cBhvr>
                                        <p:cTn id="40" dur="750"/>
                                        <p:tgtEl>
                                          <p:spTgt spid="6148">
                                            <p:txEl>
                                              <p:pRg st="5" end="5"/>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3"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852488" y="1344613"/>
            <a:ext cx="8039992" cy="4829175"/>
          </a:xfrm>
        </p:spPr>
        <p:txBody>
          <a:bodyPr/>
          <a:lstStyle/>
          <a:p>
            <a:pPr marL="0" indent="0">
              <a:spcBef>
                <a:spcPts val="600"/>
              </a:spcBef>
              <a:spcAft>
                <a:spcPts val="600"/>
              </a:spcAft>
              <a:buFontTx/>
              <a:buNone/>
              <a:defRPr/>
            </a:pPr>
            <a:endParaRPr lang="cs-CZ" altLang="cs-CZ" sz="1800" u="sng" dirty="0"/>
          </a:p>
          <a:p>
            <a:pPr marL="0" indent="0">
              <a:spcBef>
                <a:spcPts val="600"/>
              </a:spcBef>
              <a:spcAft>
                <a:spcPts val="600"/>
              </a:spcAft>
              <a:buFontTx/>
              <a:buNone/>
              <a:defRPr/>
            </a:pPr>
            <a:r>
              <a:rPr lang="cs-CZ" altLang="cs-CZ" sz="1800" u="sng" dirty="0"/>
              <a:t>Voda, půda</a:t>
            </a:r>
          </a:p>
          <a:p>
            <a:pPr marL="0" indent="0">
              <a:spcBef>
                <a:spcPts val="600"/>
              </a:spcBef>
              <a:spcAft>
                <a:spcPts val="600"/>
              </a:spcAft>
              <a:buNone/>
              <a:defRPr/>
            </a:pPr>
            <a:endParaRPr lang="cs-CZ" altLang="cs-CZ" sz="1800" dirty="0"/>
          </a:p>
          <a:p>
            <a:pPr>
              <a:spcBef>
                <a:spcPts val="1200"/>
              </a:spcBef>
              <a:spcAft>
                <a:spcPts val="1200"/>
              </a:spcAft>
              <a:buFont typeface="Wingdings" panose="05000000000000000000" pitchFamily="2" charset="2"/>
              <a:buChar char="Ø"/>
              <a:defRPr/>
            </a:pPr>
            <a:r>
              <a:rPr lang="cs-CZ" altLang="cs-CZ" sz="1800" dirty="0"/>
              <a:t>kontaminacích okolního prostředí silniční sítě ;</a:t>
            </a:r>
          </a:p>
          <a:p>
            <a:pPr>
              <a:spcBef>
                <a:spcPts val="1200"/>
              </a:spcBef>
              <a:spcAft>
                <a:spcPts val="1200"/>
              </a:spcAft>
              <a:buFont typeface="Wingdings" panose="05000000000000000000" pitchFamily="2" charset="2"/>
              <a:buChar char="Ø"/>
              <a:defRPr/>
            </a:pPr>
            <a:r>
              <a:rPr lang="cs-CZ" altLang="cs-CZ" sz="1800" dirty="0"/>
              <a:t>Znalost parametrů a znečišťujících látek;</a:t>
            </a:r>
          </a:p>
          <a:p>
            <a:pPr>
              <a:spcBef>
                <a:spcPts val="1200"/>
              </a:spcBef>
              <a:spcAft>
                <a:spcPts val="1200"/>
              </a:spcAft>
              <a:buFont typeface="Wingdings" panose="05000000000000000000" pitchFamily="2" charset="2"/>
              <a:buChar char="Ø"/>
              <a:defRPr/>
            </a:pPr>
            <a:r>
              <a:rPr lang="cs-CZ" altLang="cs-CZ" sz="1800" dirty="0"/>
              <a:t>Následná ochrana vodních toků</a:t>
            </a:r>
          </a:p>
          <a:p>
            <a:pPr>
              <a:spcBef>
                <a:spcPts val="1200"/>
              </a:spcBef>
              <a:spcAft>
                <a:spcPts val="1200"/>
              </a:spcAft>
              <a:buFont typeface="Wingdings" panose="05000000000000000000" pitchFamily="2" charset="2"/>
              <a:buChar char="Ø"/>
              <a:defRPr/>
            </a:pPr>
            <a:r>
              <a:rPr lang="cs-CZ" altLang="cs-CZ" sz="1800" dirty="0"/>
              <a:t>Ochrana půdního fondu – zábory, </a:t>
            </a:r>
            <a:r>
              <a:rPr lang="cs-CZ" altLang="cs-CZ" sz="1800" dirty="0" err="1"/>
              <a:t>kontamiance</a:t>
            </a:r>
            <a:endParaRPr lang="cs-CZ" altLang="cs-CZ" sz="1800" dirty="0"/>
          </a:p>
          <a:p>
            <a:pPr marL="0" indent="0">
              <a:spcBef>
                <a:spcPts val="0"/>
              </a:spcBef>
              <a:spcAft>
                <a:spcPts val="400"/>
              </a:spcAft>
              <a:buNone/>
              <a:defRPr/>
            </a:pPr>
            <a:endParaRPr lang="cs-CZ" altLang="cs-CZ" sz="18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a:extLst>
              <a:ext uri="{FF2B5EF4-FFF2-40B4-BE49-F238E27FC236}">
                <a16:creationId xmlns:a16="http://schemas.microsoft.com/office/drawing/2014/main" id="{FC525B3A-450E-413D-85EF-DF27A451E078}"/>
              </a:ext>
            </a:extLst>
          </p:cNvPr>
          <p:cNvSpPr>
            <a:spLocks noGrp="1"/>
          </p:cNvSpPr>
          <p:nvPr>
            <p:ph type="sldNum" sz="quarter" idx="12"/>
          </p:nvPr>
        </p:nvSpPr>
        <p:spPr>
          <a:xfrm>
            <a:off x="6566644" y="6121259"/>
            <a:ext cx="2133600" cy="476250"/>
          </a:xfrm>
        </p:spPr>
        <p:txBody>
          <a:bodyPr/>
          <a:lstStyle/>
          <a:p>
            <a:pPr>
              <a:defRPr/>
            </a:pPr>
            <a:fld id="{2F2E2856-1768-437F-9E37-32F7C1C9B6FB}" type="slidenum">
              <a:rPr lang="cs-CZ" altLang="cs-CZ" b="1" smtClean="0"/>
              <a:pPr>
                <a:defRPr/>
              </a:pPr>
              <a:t>13</a:t>
            </a:fld>
            <a:endParaRPr lang="cs-CZ" altLang="cs-CZ" b="1" dirty="0"/>
          </a:p>
        </p:txBody>
      </p:sp>
      <p:sp>
        <p:nvSpPr>
          <p:cNvPr id="9" name="Rectangle 5">
            <a:extLst>
              <a:ext uri="{FF2B5EF4-FFF2-40B4-BE49-F238E27FC236}">
                <a16:creationId xmlns:a16="http://schemas.microsoft.com/office/drawing/2014/main" id="{683DC4D5-2D0E-1471-7DCA-4D44002BC38D}"/>
              </a:ext>
            </a:extLst>
          </p:cNvPr>
          <p:cNvSpPr>
            <a:spLocks noChangeArrowheads="1"/>
          </p:cNvSpPr>
          <p:nvPr/>
        </p:nvSpPr>
        <p:spPr bwMode="auto">
          <a:xfrm>
            <a:off x="0" y="6466656"/>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Tree>
    <p:extLst>
      <p:ext uri="{BB962C8B-B14F-4D97-AF65-F5344CB8AC3E}">
        <p14:creationId xmlns:p14="http://schemas.microsoft.com/office/powerpoint/2010/main" val="64602015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148">
                                            <p:txEl>
                                              <p:pRg st="1" end="1"/>
                                            </p:txEl>
                                          </p:spTgt>
                                        </p:tgtEl>
                                        <p:attrNameLst>
                                          <p:attrName>style.visibility</p:attrName>
                                        </p:attrNameLst>
                                      </p:cBhvr>
                                      <p:to>
                                        <p:strVal val="visible"/>
                                      </p:to>
                                    </p:set>
                                    <p:anim calcmode="lin" valueType="num">
                                      <p:cBhvr>
                                        <p:cTn id="7" dur="750" fill="hold"/>
                                        <p:tgtEl>
                                          <p:spTgt spid="6148">
                                            <p:txEl>
                                              <p:pRg st="1" end="1"/>
                                            </p:txEl>
                                          </p:spTgt>
                                        </p:tgtEl>
                                        <p:attrNameLst>
                                          <p:attrName>ppt_w</p:attrName>
                                        </p:attrNameLst>
                                      </p:cBhvr>
                                      <p:tavLst>
                                        <p:tav tm="0">
                                          <p:val>
                                            <p:fltVal val="0"/>
                                          </p:val>
                                        </p:tav>
                                        <p:tav tm="100000">
                                          <p:val>
                                            <p:strVal val="#ppt_w"/>
                                          </p:val>
                                        </p:tav>
                                      </p:tavLst>
                                    </p:anim>
                                    <p:anim calcmode="lin" valueType="num">
                                      <p:cBhvr>
                                        <p:cTn id="8" dur="750" fill="hold"/>
                                        <p:tgtEl>
                                          <p:spTgt spid="6148">
                                            <p:txEl>
                                              <p:pRg st="1" end="1"/>
                                            </p:txEl>
                                          </p:spTgt>
                                        </p:tgtEl>
                                        <p:attrNameLst>
                                          <p:attrName>ppt_h</p:attrName>
                                        </p:attrNameLst>
                                      </p:cBhvr>
                                      <p:tavLst>
                                        <p:tav tm="0">
                                          <p:val>
                                            <p:fltVal val="0"/>
                                          </p:val>
                                        </p:tav>
                                        <p:tav tm="100000">
                                          <p:val>
                                            <p:strVal val="#ppt_h"/>
                                          </p:val>
                                        </p:tav>
                                      </p:tavLst>
                                    </p:anim>
                                    <p:anim calcmode="lin" valueType="num">
                                      <p:cBhvr>
                                        <p:cTn id="9" dur="750" fill="hold"/>
                                        <p:tgtEl>
                                          <p:spTgt spid="6148">
                                            <p:txEl>
                                              <p:pRg st="1" end="1"/>
                                            </p:txEl>
                                          </p:spTgt>
                                        </p:tgtEl>
                                        <p:attrNameLst>
                                          <p:attrName>style.rotation</p:attrName>
                                        </p:attrNameLst>
                                      </p:cBhvr>
                                      <p:tavLst>
                                        <p:tav tm="0">
                                          <p:val>
                                            <p:fltVal val="90"/>
                                          </p:val>
                                        </p:tav>
                                        <p:tav tm="100000">
                                          <p:val>
                                            <p:fltVal val="0"/>
                                          </p:val>
                                        </p:tav>
                                      </p:tavLst>
                                    </p:anim>
                                    <p:animEffect transition="in" filter="fade">
                                      <p:cBhvr>
                                        <p:cTn id="10" dur="750"/>
                                        <p:tgtEl>
                                          <p:spTgt spid="6148">
                                            <p:txEl>
                                              <p:pRg st="1" end="1"/>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par>
                                <p:cTn id="11" presetID="31" presetClass="entr" presetSubtype="0" fill="hold" nodeType="withEffect">
                                  <p:stCondLst>
                                    <p:cond delay="0"/>
                                  </p:stCondLst>
                                  <p:childTnLst>
                                    <p:set>
                                      <p:cBhvr>
                                        <p:cTn id="12" dur="1" fill="hold">
                                          <p:stCondLst>
                                            <p:cond delay="0"/>
                                          </p:stCondLst>
                                        </p:cTn>
                                        <p:tgtEl>
                                          <p:spTgt spid="6148">
                                            <p:txEl>
                                              <p:pRg st="3" end="3"/>
                                            </p:txEl>
                                          </p:spTgt>
                                        </p:tgtEl>
                                        <p:attrNameLst>
                                          <p:attrName>style.visibility</p:attrName>
                                        </p:attrNameLst>
                                      </p:cBhvr>
                                      <p:to>
                                        <p:strVal val="visible"/>
                                      </p:to>
                                    </p:set>
                                    <p:anim calcmode="lin" valueType="num">
                                      <p:cBhvr>
                                        <p:cTn id="13" dur="750" fill="hold"/>
                                        <p:tgtEl>
                                          <p:spTgt spid="6148">
                                            <p:txEl>
                                              <p:pRg st="3" end="3"/>
                                            </p:txEl>
                                          </p:spTgt>
                                        </p:tgtEl>
                                        <p:attrNameLst>
                                          <p:attrName>ppt_w</p:attrName>
                                        </p:attrNameLst>
                                      </p:cBhvr>
                                      <p:tavLst>
                                        <p:tav tm="0">
                                          <p:val>
                                            <p:fltVal val="0"/>
                                          </p:val>
                                        </p:tav>
                                        <p:tav tm="100000">
                                          <p:val>
                                            <p:strVal val="#ppt_w"/>
                                          </p:val>
                                        </p:tav>
                                      </p:tavLst>
                                    </p:anim>
                                    <p:anim calcmode="lin" valueType="num">
                                      <p:cBhvr>
                                        <p:cTn id="14" dur="750" fill="hold"/>
                                        <p:tgtEl>
                                          <p:spTgt spid="6148">
                                            <p:txEl>
                                              <p:pRg st="3" end="3"/>
                                            </p:txEl>
                                          </p:spTgt>
                                        </p:tgtEl>
                                        <p:attrNameLst>
                                          <p:attrName>ppt_h</p:attrName>
                                        </p:attrNameLst>
                                      </p:cBhvr>
                                      <p:tavLst>
                                        <p:tav tm="0">
                                          <p:val>
                                            <p:fltVal val="0"/>
                                          </p:val>
                                        </p:tav>
                                        <p:tav tm="100000">
                                          <p:val>
                                            <p:strVal val="#ppt_h"/>
                                          </p:val>
                                        </p:tav>
                                      </p:tavLst>
                                    </p:anim>
                                    <p:anim calcmode="lin" valueType="num">
                                      <p:cBhvr>
                                        <p:cTn id="15" dur="750" fill="hold"/>
                                        <p:tgtEl>
                                          <p:spTgt spid="6148">
                                            <p:txEl>
                                              <p:pRg st="3" end="3"/>
                                            </p:txEl>
                                          </p:spTgt>
                                        </p:tgtEl>
                                        <p:attrNameLst>
                                          <p:attrName>style.rotation</p:attrName>
                                        </p:attrNameLst>
                                      </p:cBhvr>
                                      <p:tavLst>
                                        <p:tav tm="0">
                                          <p:val>
                                            <p:fltVal val="90"/>
                                          </p:val>
                                        </p:tav>
                                        <p:tav tm="100000">
                                          <p:val>
                                            <p:fltVal val="0"/>
                                          </p:val>
                                        </p:tav>
                                      </p:tavLst>
                                    </p:anim>
                                    <p:animEffect transition="in" filter="fade">
                                      <p:cBhvr>
                                        <p:cTn id="16" dur="750"/>
                                        <p:tgtEl>
                                          <p:spTgt spid="6148">
                                            <p:txEl>
                                              <p:pRg st="3" end="3"/>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type.wav"/>
                                        </p:tgtEl>
                                      </p:cMediaNode>
                                    </p:audio>
                                  </p:subTnLst>
                                </p:cTn>
                              </p:par>
                              <p:par>
                                <p:cTn id="17" presetID="31" presetClass="entr" presetSubtype="0" fill="hold" nodeType="withEffect">
                                  <p:stCondLst>
                                    <p:cond delay="0"/>
                                  </p:stCondLst>
                                  <p:childTnLst>
                                    <p:set>
                                      <p:cBhvr>
                                        <p:cTn id="18" dur="1" fill="hold">
                                          <p:stCondLst>
                                            <p:cond delay="0"/>
                                          </p:stCondLst>
                                        </p:cTn>
                                        <p:tgtEl>
                                          <p:spTgt spid="6148">
                                            <p:txEl>
                                              <p:pRg st="4" end="4"/>
                                            </p:txEl>
                                          </p:spTgt>
                                        </p:tgtEl>
                                        <p:attrNameLst>
                                          <p:attrName>style.visibility</p:attrName>
                                        </p:attrNameLst>
                                      </p:cBhvr>
                                      <p:to>
                                        <p:strVal val="visible"/>
                                      </p:to>
                                    </p:set>
                                    <p:anim calcmode="lin" valueType="num">
                                      <p:cBhvr>
                                        <p:cTn id="19" dur="750" fill="hold"/>
                                        <p:tgtEl>
                                          <p:spTgt spid="6148">
                                            <p:txEl>
                                              <p:pRg st="4" end="4"/>
                                            </p:txEl>
                                          </p:spTgt>
                                        </p:tgtEl>
                                        <p:attrNameLst>
                                          <p:attrName>ppt_w</p:attrName>
                                        </p:attrNameLst>
                                      </p:cBhvr>
                                      <p:tavLst>
                                        <p:tav tm="0">
                                          <p:val>
                                            <p:fltVal val="0"/>
                                          </p:val>
                                        </p:tav>
                                        <p:tav tm="100000">
                                          <p:val>
                                            <p:strVal val="#ppt_w"/>
                                          </p:val>
                                        </p:tav>
                                      </p:tavLst>
                                    </p:anim>
                                    <p:anim calcmode="lin" valueType="num">
                                      <p:cBhvr>
                                        <p:cTn id="20" dur="750" fill="hold"/>
                                        <p:tgtEl>
                                          <p:spTgt spid="6148">
                                            <p:txEl>
                                              <p:pRg st="4" end="4"/>
                                            </p:txEl>
                                          </p:spTgt>
                                        </p:tgtEl>
                                        <p:attrNameLst>
                                          <p:attrName>ppt_h</p:attrName>
                                        </p:attrNameLst>
                                      </p:cBhvr>
                                      <p:tavLst>
                                        <p:tav tm="0">
                                          <p:val>
                                            <p:fltVal val="0"/>
                                          </p:val>
                                        </p:tav>
                                        <p:tav tm="100000">
                                          <p:val>
                                            <p:strVal val="#ppt_h"/>
                                          </p:val>
                                        </p:tav>
                                      </p:tavLst>
                                    </p:anim>
                                    <p:anim calcmode="lin" valueType="num">
                                      <p:cBhvr>
                                        <p:cTn id="21" dur="750" fill="hold"/>
                                        <p:tgtEl>
                                          <p:spTgt spid="6148">
                                            <p:txEl>
                                              <p:pRg st="4" end="4"/>
                                            </p:txEl>
                                          </p:spTgt>
                                        </p:tgtEl>
                                        <p:attrNameLst>
                                          <p:attrName>style.rotation</p:attrName>
                                        </p:attrNameLst>
                                      </p:cBhvr>
                                      <p:tavLst>
                                        <p:tav tm="0">
                                          <p:val>
                                            <p:fltVal val="90"/>
                                          </p:val>
                                        </p:tav>
                                        <p:tav tm="100000">
                                          <p:val>
                                            <p:fltVal val="0"/>
                                          </p:val>
                                        </p:tav>
                                      </p:tavLst>
                                    </p:anim>
                                    <p:animEffect transition="in" filter="fade">
                                      <p:cBhvr>
                                        <p:cTn id="22" dur="750"/>
                                        <p:tgtEl>
                                          <p:spTgt spid="6148">
                                            <p:txEl>
                                              <p:pRg st="4" end="4"/>
                                            </p:txEl>
                                          </p:spTgt>
                                        </p:tgtEl>
                                      </p:cBhvr>
                                    </p:animEffect>
                                  </p:childTnLst>
                                  <p:subTnLst>
                                    <p:audio>
                                      <p:cMediaNode>
                                        <p:cTn display="0" masterRel="sameClick">
                                          <p:stCondLst>
                                            <p:cond evt="begin" delay="0">
                                              <p:tn val="17"/>
                                            </p:cond>
                                          </p:stCondLst>
                                          <p:endCondLst>
                                            <p:cond evt="onStopAudio" delay="0">
                                              <p:tgtEl>
                                                <p:sldTgt/>
                                              </p:tgtEl>
                                            </p:cond>
                                          </p:endCondLst>
                                        </p:cTn>
                                        <p:tgtEl>
                                          <p:sndTgt r:embed="rId3" name="type.wav"/>
                                        </p:tgtEl>
                                      </p:cMediaNode>
                                    </p:audio>
                                  </p:subTnLst>
                                </p:cTn>
                              </p:par>
                              <p:par>
                                <p:cTn id="23" presetID="31" presetClass="entr" presetSubtype="0" fill="hold" nodeType="withEffect">
                                  <p:stCondLst>
                                    <p:cond delay="0"/>
                                  </p:stCondLst>
                                  <p:childTnLst>
                                    <p:set>
                                      <p:cBhvr>
                                        <p:cTn id="24" dur="1" fill="hold">
                                          <p:stCondLst>
                                            <p:cond delay="0"/>
                                          </p:stCondLst>
                                        </p:cTn>
                                        <p:tgtEl>
                                          <p:spTgt spid="6148">
                                            <p:txEl>
                                              <p:pRg st="5" end="5"/>
                                            </p:txEl>
                                          </p:spTgt>
                                        </p:tgtEl>
                                        <p:attrNameLst>
                                          <p:attrName>style.visibility</p:attrName>
                                        </p:attrNameLst>
                                      </p:cBhvr>
                                      <p:to>
                                        <p:strVal val="visible"/>
                                      </p:to>
                                    </p:set>
                                    <p:anim calcmode="lin" valueType="num">
                                      <p:cBhvr>
                                        <p:cTn id="25" dur="750" fill="hold"/>
                                        <p:tgtEl>
                                          <p:spTgt spid="6148">
                                            <p:txEl>
                                              <p:pRg st="5" end="5"/>
                                            </p:txEl>
                                          </p:spTgt>
                                        </p:tgtEl>
                                        <p:attrNameLst>
                                          <p:attrName>ppt_w</p:attrName>
                                        </p:attrNameLst>
                                      </p:cBhvr>
                                      <p:tavLst>
                                        <p:tav tm="0">
                                          <p:val>
                                            <p:fltVal val="0"/>
                                          </p:val>
                                        </p:tav>
                                        <p:tav tm="100000">
                                          <p:val>
                                            <p:strVal val="#ppt_w"/>
                                          </p:val>
                                        </p:tav>
                                      </p:tavLst>
                                    </p:anim>
                                    <p:anim calcmode="lin" valueType="num">
                                      <p:cBhvr>
                                        <p:cTn id="26" dur="750" fill="hold"/>
                                        <p:tgtEl>
                                          <p:spTgt spid="6148">
                                            <p:txEl>
                                              <p:pRg st="5" end="5"/>
                                            </p:txEl>
                                          </p:spTgt>
                                        </p:tgtEl>
                                        <p:attrNameLst>
                                          <p:attrName>ppt_h</p:attrName>
                                        </p:attrNameLst>
                                      </p:cBhvr>
                                      <p:tavLst>
                                        <p:tav tm="0">
                                          <p:val>
                                            <p:fltVal val="0"/>
                                          </p:val>
                                        </p:tav>
                                        <p:tav tm="100000">
                                          <p:val>
                                            <p:strVal val="#ppt_h"/>
                                          </p:val>
                                        </p:tav>
                                      </p:tavLst>
                                    </p:anim>
                                    <p:anim calcmode="lin" valueType="num">
                                      <p:cBhvr>
                                        <p:cTn id="27" dur="750" fill="hold"/>
                                        <p:tgtEl>
                                          <p:spTgt spid="6148">
                                            <p:txEl>
                                              <p:pRg st="5" end="5"/>
                                            </p:txEl>
                                          </p:spTgt>
                                        </p:tgtEl>
                                        <p:attrNameLst>
                                          <p:attrName>style.rotation</p:attrName>
                                        </p:attrNameLst>
                                      </p:cBhvr>
                                      <p:tavLst>
                                        <p:tav tm="0">
                                          <p:val>
                                            <p:fltVal val="90"/>
                                          </p:val>
                                        </p:tav>
                                        <p:tav tm="100000">
                                          <p:val>
                                            <p:fltVal val="0"/>
                                          </p:val>
                                        </p:tav>
                                      </p:tavLst>
                                    </p:anim>
                                    <p:animEffect transition="in" filter="fade">
                                      <p:cBhvr>
                                        <p:cTn id="28" dur="750"/>
                                        <p:tgtEl>
                                          <p:spTgt spid="6148">
                                            <p:txEl>
                                              <p:pRg st="5" end="5"/>
                                            </p:txEl>
                                          </p:spTgt>
                                        </p:tgtEl>
                                      </p:cBhvr>
                                    </p:animEffect>
                                  </p:childTnLst>
                                  <p:subTnLst>
                                    <p:audio>
                                      <p:cMediaNode>
                                        <p:cTn display="0" masterRel="sameClick">
                                          <p:stCondLst>
                                            <p:cond evt="begin" delay="0">
                                              <p:tn val="23"/>
                                            </p:cond>
                                          </p:stCondLst>
                                          <p:endCondLst>
                                            <p:cond evt="onStopAudio" delay="0">
                                              <p:tgtEl>
                                                <p:sldTgt/>
                                              </p:tgtEl>
                                            </p:cond>
                                          </p:endCondLst>
                                        </p:cTn>
                                        <p:tgtEl>
                                          <p:sndTgt r:embed="rId3" name="type.wav"/>
                                        </p:tgtEl>
                                      </p:cMediaNode>
                                    </p:audio>
                                  </p:subTnLst>
                                </p:cTn>
                              </p:par>
                              <p:par>
                                <p:cTn id="29" presetID="31" presetClass="entr" presetSubtype="0" fill="hold" nodeType="withEffect">
                                  <p:stCondLst>
                                    <p:cond delay="0"/>
                                  </p:stCondLst>
                                  <p:childTnLst>
                                    <p:set>
                                      <p:cBhvr>
                                        <p:cTn id="30" dur="1" fill="hold">
                                          <p:stCondLst>
                                            <p:cond delay="0"/>
                                          </p:stCondLst>
                                        </p:cTn>
                                        <p:tgtEl>
                                          <p:spTgt spid="6148">
                                            <p:txEl>
                                              <p:pRg st="6" end="6"/>
                                            </p:txEl>
                                          </p:spTgt>
                                        </p:tgtEl>
                                        <p:attrNameLst>
                                          <p:attrName>style.visibility</p:attrName>
                                        </p:attrNameLst>
                                      </p:cBhvr>
                                      <p:to>
                                        <p:strVal val="visible"/>
                                      </p:to>
                                    </p:set>
                                    <p:anim calcmode="lin" valueType="num">
                                      <p:cBhvr>
                                        <p:cTn id="31" dur="750" fill="hold"/>
                                        <p:tgtEl>
                                          <p:spTgt spid="6148">
                                            <p:txEl>
                                              <p:pRg st="6" end="6"/>
                                            </p:txEl>
                                          </p:spTgt>
                                        </p:tgtEl>
                                        <p:attrNameLst>
                                          <p:attrName>ppt_w</p:attrName>
                                        </p:attrNameLst>
                                      </p:cBhvr>
                                      <p:tavLst>
                                        <p:tav tm="0">
                                          <p:val>
                                            <p:fltVal val="0"/>
                                          </p:val>
                                        </p:tav>
                                        <p:tav tm="100000">
                                          <p:val>
                                            <p:strVal val="#ppt_w"/>
                                          </p:val>
                                        </p:tav>
                                      </p:tavLst>
                                    </p:anim>
                                    <p:anim calcmode="lin" valueType="num">
                                      <p:cBhvr>
                                        <p:cTn id="32" dur="750" fill="hold"/>
                                        <p:tgtEl>
                                          <p:spTgt spid="6148">
                                            <p:txEl>
                                              <p:pRg st="6" end="6"/>
                                            </p:txEl>
                                          </p:spTgt>
                                        </p:tgtEl>
                                        <p:attrNameLst>
                                          <p:attrName>ppt_h</p:attrName>
                                        </p:attrNameLst>
                                      </p:cBhvr>
                                      <p:tavLst>
                                        <p:tav tm="0">
                                          <p:val>
                                            <p:fltVal val="0"/>
                                          </p:val>
                                        </p:tav>
                                        <p:tav tm="100000">
                                          <p:val>
                                            <p:strVal val="#ppt_h"/>
                                          </p:val>
                                        </p:tav>
                                      </p:tavLst>
                                    </p:anim>
                                    <p:anim calcmode="lin" valueType="num">
                                      <p:cBhvr>
                                        <p:cTn id="33" dur="750" fill="hold"/>
                                        <p:tgtEl>
                                          <p:spTgt spid="6148">
                                            <p:txEl>
                                              <p:pRg st="6" end="6"/>
                                            </p:txEl>
                                          </p:spTgt>
                                        </p:tgtEl>
                                        <p:attrNameLst>
                                          <p:attrName>style.rotation</p:attrName>
                                        </p:attrNameLst>
                                      </p:cBhvr>
                                      <p:tavLst>
                                        <p:tav tm="0">
                                          <p:val>
                                            <p:fltVal val="90"/>
                                          </p:val>
                                        </p:tav>
                                        <p:tav tm="100000">
                                          <p:val>
                                            <p:fltVal val="0"/>
                                          </p:val>
                                        </p:tav>
                                      </p:tavLst>
                                    </p:anim>
                                    <p:animEffect transition="in" filter="fade">
                                      <p:cBhvr>
                                        <p:cTn id="34" dur="750"/>
                                        <p:tgtEl>
                                          <p:spTgt spid="6148">
                                            <p:txEl>
                                              <p:pRg st="6" end="6"/>
                                            </p:txEl>
                                          </p:spTgt>
                                        </p:tgtEl>
                                      </p:cBhvr>
                                    </p:animEffect>
                                  </p:childTnLst>
                                  <p:subTnLst>
                                    <p:audio>
                                      <p:cMediaNode>
                                        <p:cTn display="0" masterRel="sameClick">
                                          <p:stCondLst>
                                            <p:cond evt="begin" delay="0">
                                              <p:tn val="29"/>
                                            </p:cond>
                                          </p:stCondLst>
                                          <p:endCondLst>
                                            <p:cond evt="onStopAudio" delay="0">
                                              <p:tgtEl>
                                                <p:sldTgt/>
                                              </p:tgtEl>
                                            </p:cond>
                                          </p:endCondLst>
                                        </p:cTn>
                                        <p:tgtEl>
                                          <p:sndTgt r:embed="rId3"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409742"/>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755576" y="1340768"/>
            <a:ext cx="7895976" cy="4829175"/>
          </a:xfrm>
        </p:spPr>
        <p:txBody>
          <a:bodyPr/>
          <a:lstStyle/>
          <a:p>
            <a:pPr marL="0" indent="0">
              <a:spcBef>
                <a:spcPts val="600"/>
              </a:spcBef>
              <a:spcAft>
                <a:spcPts val="600"/>
              </a:spcAft>
              <a:buFontTx/>
              <a:buNone/>
              <a:defRPr/>
            </a:pPr>
            <a:r>
              <a:rPr lang="cs-CZ" altLang="cs-CZ" sz="2000" b="1" dirty="0">
                <a:solidFill>
                  <a:srgbClr val="003399"/>
                </a:solidFill>
              </a:rPr>
              <a:t>3. Analýza dopadů v oblasti energetické spotřeby v dopravě a v oblasti celkových emisí znečišťujících látek </a:t>
            </a:r>
          </a:p>
          <a:p>
            <a:pPr>
              <a:spcBef>
                <a:spcPts val="600"/>
              </a:spcBef>
              <a:spcAft>
                <a:spcPts val="600"/>
              </a:spcAft>
              <a:buFont typeface="Wingdings" panose="05000000000000000000" pitchFamily="2" charset="2"/>
              <a:buChar char="Ø"/>
              <a:defRPr/>
            </a:pPr>
            <a:r>
              <a:rPr lang="cs-CZ" altLang="cs-CZ" sz="1800" dirty="0"/>
              <a:t>2021 - všechna nově vyrobená auta v EU emitovat méně než 95 g/km CO</a:t>
            </a:r>
            <a:r>
              <a:rPr lang="cs-CZ" altLang="cs-CZ" sz="1800" baseline="-25000" dirty="0"/>
              <a:t>2</a:t>
            </a:r>
            <a:r>
              <a:rPr lang="cs-CZ" altLang="cs-CZ" sz="1800" dirty="0"/>
              <a:t> (</a:t>
            </a:r>
            <a:r>
              <a:rPr lang="cs-CZ" sz="1600" dirty="0"/>
              <a:t>odpovídají spotřebě 4,1 l/100 km benzínu nebo 3,6 l/100 km nafty)</a:t>
            </a:r>
            <a:endParaRPr lang="cs-CZ" altLang="cs-CZ" sz="1600" dirty="0"/>
          </a:p>
          <a:p>
            <a:pPr>
              <a:spcBef>
                <a:spcPts val="600"/>
              </a:spcBef>
              <a:spcAft>
                <a:spcPts val="600"/>
              </a:spcAft>
              <a:buFont typeface="Wingdings" panose="05000000000000000000" pitchFamily="2" charset="2"/>
              <a:buChar char="Ø"/>
              <a:defRPr/>
            </a:pPr>
            <a:r>
              <a:rPr lang="cs-CZ" altLang="cs-CZ" sz="1800" dirty="0"/>
              <a:t>2030 to musí být ještě o 35 % méně;</a:t>
            </a:r>
          </a:p>
          <a:p>
            <a:pPr>
              <a:spcBef>
                <a:spcPts val="600"/>
              </a:spcBef>
              <a:spcAft>
                <a:spcPts val="600"/>
              </a:spcAft>
              <a:buFont typeface="Wingdings" panose="05000000000000000000" pitchFamily="2" charset="2"/>
              <a:buChar char="Ø"/>
              <a:defRPr/>
            </a:pPr>
            <a:r>
              <a:rPr lang="cs-CZ" altLang="cs-CZ" sz="1800" dirty="0"/>
              <a:t>Snižování závislosti na fosilních palivech</a:t>
            </a:r>
          </a:p>
          <a:p>
            <a:pPr lvl="1">
              <a:spcBef>
                <a:spcPts val="600"/>
              </a:spcBef>
              <a:spcAft>
                <a:spcPts val="600"/>
              </a:spcAft>
              <a:buFont typeface="Wingdings" panose="05000000000000000000" pitchFamily="2" charset="2"/>
              <a:buChar char="§"/>
              <a:defRPr/>
            </a:pPr>
            <a:r>
              <a:rPr lang="cs-CZ" altLang="cs-CZ" sz="1400" dirty="0"/>
              <a:t>rozvoj nových – alternativních paliv (elektromobilita, vodík)</a:t>
            </a:r>
          </a:p>
          <a:p>
            <a:pPr lvl="1">
              <a:spcBef>
                <a:spcPts val="600"/>
              </a:spcBef>
              <a:spcAft>
                <a:spcPts val="600"/>
              </a:spcAft>
              <a:buFont typeface="Wingdings" panose="05000000000000000000" pitchFamily="2" charset="2"/>
              <a:buChar char="§"/>
              <a:defRPr/>
            </a:pPr>
            <a:r>
              <a:rPr lang="cs-CZ" altLang="cs-CZ" sz="1400" dirty="0"/>
              <a:t>Nárůst energetické efektivity  - (technické úpravy motorů, hybridní motory atd.)</a:t>
            </a:r>
          </a:p>
          <a:p>
            <a:pPr lvl="1">
              <a:spcBef>
                <a:spcPts val="600"/>
              </a:spcBef>
              <a:spcAft>
                <a:spcPts val="600"/>
              </a:spcAft>
              <a:buFont typeface="Wingdings" panose="05000000000000000000" pitchFamily="2" charset="2"/>
              <a:buChar char="§"/>
              <a:defRPr/>
            </a:pPr>
            <a:r>
              <a:rPr lang="cs-CZ" altLang="cs-CZ" sz="1400" dirty="0"/>
              <a:t>Vyšší využití energeticky méně náročných druhů dopravy</a:t>
            </a:r>
          </a:p>
          <a:p>
            <a:pPr lvl="1">
              <a:spcBef>
                <a:spcPts val="600"/>
              </a:spcBef>
              <a:spcAft>
                <a:spcPts val="600"/>
              </a:spcAft>
              <a:buFont typeface="Wingdings" panose="05000000000000000000" pitchFamily="2" charset="2"/>
              <a:buChar char="§"/>
              <a:defRPr/>
            </a:pPr>
            <a:r>
              <a:rPr lang="cs-CZ" altLang="cs-CZ" sz="1400" dirty="0"/>
              <a:t>Snížení potřeby cestování, náhrada kratších cest jiným modem dopravy</a:t>
            </a:r>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a:extLst>
              <a:ext uri="{FF2B5EF4-FFF2-40B4-BE49-F238E27FC236}">
                <a16:creationId xmlns:a16="http://schemas.microsoft.com/office/drawing/2014/main" id="{FC525B3A-450E-413D-85EF-DF27A451E078}"/>
              </a:ext>
            </a:extLst>
          </p:cNvPr>
          <p:cNvSpPr>
            <a:spLocks noGrp="1"/>
          </p:cNvSpPr>
          <p:nvPr>
            <p:ph type="sldNum" sz="quarter" idx="12"/>
          </p:nvPr>
        </p:nvSpPr>
        <p:spPr>
          <a:xfrm>
            <a:off x="6566644" y="6121259"/>
            <a:ext cx="2133600" cy="476250"/>
          </a:xfrm>
        </p:spPr>
        <p:txBody>
          <a:bodyPr/>
          <a:lstStyle/>
          <a:p>
            <a:pPr>
              <a:defRPr/>
            </a:pPr>
            <a:fld id="{2F2E2856-1768-437F-9E37-32F7C1C9B6FB}" type="slidenum">
              <a:rPr lang="cs-CZ" altLang="cs-CZ" b="1" smtClean="0"/>
              <a:pPr>
                <a:defRPr/>
              </a:pPr>
              <a:t>14</a:t>
            </a:fld>
            <a:endParaRPr lang="cs-CZ" altLang="cs-CZ" b="1" dirty="0"/>
          </a:p>
        </p:txBody>
      </p:sp>
      <p:sp>
        <p:nvSpPr>
          <p:cNvPr id="9" name="Rectangle 5">
            <a:extLst>
              <a:ext uri="{FF2B5EF4-FFF2-40B4-BE49-F238E27FC236}">
                <a16:creationId xmlns:a16="http://schemas.microsoft.com/office/drawing/2014/main" id="{C1C203A6-8CFA-180C-787E-59FA84D5477D}"/>
              </a:ext>
            </a:extLst>
          </p:cNvPr>
          <p:cNvSpPr>
            <a:spLocks noChangeArrowheads="1"/>
          </p:cNvSpPr>
          <p:nvPr/>
        </p:nvSpPr>
        <p:spPr bwMode="auto">
          <a:xfrm>
            <a:off x="0" y="6466656"/>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Tree>
    <p:extLst>
      <p:ext uri="{BB962C8B-B14F-4D97-AF65-F5344CB8AC3E}">
        <p14:creationId xmlns:p14="http://schemas.microsoft.com/office/powerpoint/2010/main" val="342556176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p:cTn id="7" dur="750" fill="hold"/>
                                        <p:tgtEl>
                                          <p:spTgt spid="6148">
                                            <p:txEl>
                                              <p:pRg st="0" end="0"/>
                                            </p:txEl>
                                          </p:spTgt>
                                        </p:tgtEl>
                                        <p:attrNameLst>
                                          <p:attrName>ppt_w</p:attrName>
                                        </p:attrNameLst>
                                      </p:cBhvr>
                                      <p:tavLst>
                                        <p:tav tm="0">
                                          <p:val>
                                            <p:fltVal val="0"/>
                                          </p:val>
                                        </p:tav>
                                        <p:tav tm="100000">
                                          <p:val>
                                            <p:strVal val="#ppt_w"/>
                                          </p:val>
                                        </p:tav>
                                      </p:tavLst>
                                    </p:anim>
                                    <p:anim calcmode="lin" valueType="num">
                                      <p:cBhvr>
                                        <p:cTn id="8" dur="750" fill="hold"/>
                                        <p:tgtEl>
                                          <p:spTgt spid="6148">
                                            <p:txEl>
                                              <p:pRg st="0" end="0"/>
                                            </p:txEl>
                                          </p:spTgt>
                                        </p:tgtEl>
                                        <p:attrNameLst>
                                          <p:attrName>ppt_h</p:attrName>
                                        </p:attrNameLst>
                                      </p:cBhvr>
                                      <p:tavLst>
                                        <p:tav tm="0">
                                          <p:val>
                                            <p:fltVal val="0"/>
                                          </p:val>
                                        </p:tav>
                                        <p:tav tm="100000">
                                          <p:val>
                                            <p:strVal val="#ppt_h"/>
                                          </p:val>
                                        </p:tav>
                                      </p:tavLst>
                                    </p:anim>
                                    <p:anim calcmode="lin" valueType="num">
                                      <p:cBhvr>
                                        <p:cTn id="9" dur="750" fill="hold"/>
                                        <p:tgtEl>
                                          <p:spTgt spid="6148">
                                            <p:txEl>
                                              <p:pRg st="0" end="0"/>
                                            </p:txEl>
                                          </p:spTgt>
                                        </p:tgtEl>
                                        <p:attrNameLst>
                                          <p:attrName>style.rotation</p:attrName>
                                        </p:attrNameLst>
                                      </p:cBhvr>
                                      <p:tavLst>
                                        <p:tav tm="0">
                                          <p:val>
                                            <p:fltVal val="90"/>
                                          </p:val>
                                        </p:tav>
                                        <p:tav tm="100000">
                                          <p:val>
                                            <p:fltVal val="0"/>
                                          </p:val>
                                        </p:tav>
                                      </p:tavLst>
                                    </p:anim>
                                    <p:animEffect transition="in" filter="fade">
                                      <p:cBhvr>
                                        <p:cTn id="10" dur="750"/>
                                        <p:tgtEl>
                                          <p:spTgt spid="614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409742"/>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755576" y="1340768"/>
            <a:ext cx="7895976" cy="4829175"/>
          </a:xfrm>
        </p:spPr>
        <p:txBody>
          <a:bodyPr/>
          <a:lstStyle/>
          <a:p>
            <a:pPr marL="0" indent="0">
              <a:spcBef>
                <a:spcPts val="600"/>
              </a:spcBef>
              <a:spcAft>
                <a:spcPts val="600"/>
              </a:spcAft>
              <a:buNone/>
              <a:defRPr/>
            </a:pPr>
            <a:r>
              <a:rPr lang="cs-CZ" altLang="cs-CZ" sz="1800" dirty="0"/>
              <a:t>Hlavním cílem je zpracovat podrobnou analýzu vlivu cenové politiky v energetice a její dopad na energetickou náročnost dopravy a vliv dopravního provozu na životní prostředí.</a:t>
            </a:r>
          </a:p>
          <a:p>
            <a:pPr>
              <a:spcBef>
                <a:spcPts val="600"/>
              </a:spcBef>
              <a:spcAft>
                <a:spcPts val="600"/>
              </a:spcAft>
              <a:buFont typeface="Wingdings" panose="05000000000000000000" pitchFamily="2" charset="2"/>
              <a:buChar char="Ø"/>
              <a:defRPr/>
            </a:pPr>
            <a:r>
              <a:rPr lang="cs-CZ" altLang="cs-CZ" sz="1800" dirty="0"/>
              <a:t>Zvyšovat podíl energeticky efektivní veřejné hromadné dopravy (s nižší spotřebou energií a s větším podílem alternativních energií) na celostátní, regionální i místní úrovni. </a:t>
            </a:r>
          </a:p>
          <a:p>
            <a:pPr>
              <a:spcBef>
                <a:spcPts val="600"/>
              </a:spcBef>
              <a:spcAft>
                <a:spcPts val="600"/>
              </a:spcAft>
              <a:buFont typeface="Wingdings" panose="05000000000000000000" pitchFamily="2" charset="2"/>
              <a:buChar char="Ø"/>
              <a:defRPr/>
            </a:pPr>
            <a:r>
              <a:rPr lang="cs-CZ" altLang="cs-CZ" sz="1800" dirty="0"/>
              <a:t>V případě nákladní dopravy důsledně uplatňovat princip </a:t>
            </a:r>
            <a:r>
              <a:rPr lang="cs-CZ" altLang="cs-CZ" sz="1800" dirty="0" err="1"/>
              <a:t>komodality</a:t>
            </a:r>
            <a:r>
              <a:rPr lang="cs-CZ" altLang="cs-CZ" sz="1800" dirty="0"/>
              <a:t> a multimodální přístup,</a:t>
            </a:r>
          </a:p>
          <a:p>
            <a:pPr>
              <a:spcBef>
                <a:spcPts val="600"/>
              </a:spcBef>
              <a:spcAft>
                <a:spcPts val="600"/>
              </a:spcAft>
              <a:buFont typeface="Wingdings" panose="05000000000000000000" pitchFamily="2" charset="2"/>
              <a:buChar char="Ø"/>
              <a:defRPr/>
            </a:pPr>
            <a:r>
              <a:rPr lang="cs-CZ" altLang="cs-CZ" sz="1800" dirty="0"/>
              <a:t>V systému výkonového zpoplatnění užití infrastruktury zvýhodňovat dopravní prostředky s nižší měrnou spotřebou energie a nižší úrovní emisí. Rozpracovat a implementovat rozdělení tarifů za užití infrastruktury pro různé kategorie vozidel i podle jejich měrné spotřeby</a:t>
            </a:r>
          </a:p>
          <a:p>
            <a:pPr>
              <a:spcBef>
                <a:spcPts val="600"/>
              </a:spcBef>
              <a:spcAft>
                <a:spcPts val="600"/>
              </a:spcAft>
              <a:buFont typeface="Wingdings" panose="05000000000000000000" pitchFamily="2" charset="2"/>
              <a:buChar char="Ø"/>
              <a:defRPr/>
            </a:pPr>
            <a:r>
              <a:rPr lang="cs-CZ" altLang="cs-CZ" sz="1800" dirty="0"/>
              <a:t>V rámci rozvoje dálniční sítě a vybrané sítě silnic I. třídy rozšířit uplatnění systémů ITS k optimalizaci dopravních procesů vedoucí k nižším měrným spotřebám energií.</a:t>
            </a:r>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a:extLst>
              <a:ext uri="{FF2B5EF4-FFF2-40B4-BE49-F238E27FC236}">
                <a16:creationId xmlns:a16="http://schemas.microsoft.com/office/drawing/2014/main" id="{FC525B3A-450E-413D-85EF-DF27A451E078}"/>
              </a:ext>
            </a:extLst>
          </p:cNvPr>
          <p:cNvSpPr>
            <a:spLocks noGrp="1"/>
          </p:cNvSpPr>
          <p:nvPr>
            <p:ph type="sldNum" sz="quarter" idx="12"/>
          </p:nvPr>
        </p:nvSpPr>
        <p:spPr>
          <a:xfrm>
            <a:off x="6566644" y="6121259"/>
            <a:ext cx="2133600" cy="476250"/>
          </a:xfrm>
        </p:spPr>
        <p:txBody>
          <a:bodyPr/>
          <a:lstStyle/>
          <a:p>
            <a:pPr>
              <a:defRPr/>
            </a:pPr>
            <a:fld id="{2F2E2856-1768-437F-9E37-32F7C1C9B6FB}" type="slidenum">
              <a:rPr lang="cs-CZ" altLang="cs-CZ" b="1" smtClean="0"/>
              <a:pPr>
                <a:defRPr/>
              </a:pPr>
              <a:t>15</a:t>
            </a:fld>
            <a:endParaRPr lang="cs-CZ" altLang="cs-CZ" b="1" dirty="0"/>
          </a:p>
        </p:txBody>
      </p:sp>
      <p:sp>
        <p:nvSpPr>
          <p:cNvPr id="9" name="Rectangle 5">
            <a:extLst>
              <a:ext uri="{FF2B5EF4-FFF2-40B4-BE49-F238E27FC236}">
                <a16:creationId xmlns:a16="http://schemas.microsoft.com/office/drawing/2014/main" id="{C1C203A6-8CFA-180C-787E-59FA84D5477D}"/>
              </a:ext>
            </a:extLst>
          </p:cNvPr>
          <p:cNvSpPr>
            <a:spLocks noChangeArrowheads="1"/>
          </p:cNvSpPr>
          <p:nvPr/>
        </p:nvSpPr>
        <p:spPr bwMode="auto">
          <a:xfrm>
            <a:off x="0" y="6466656"/>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Tree>
    <p:extLst>
      <p:ext uri="{BB962C8B-B14F-4D97-AF65-F5344CB8AC3E}">
        <p14:creationId xmlns:p14="http://schemas.microsoft.com/office/powerpoint/2010/main" val="629957574"/>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409742"/>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755576" y="1340768"/>
            <a:ext cx="7895976" cy="4829175"/>
          </a:xfrm>
        </p:spPr>
        <p:txBody>
          <a:bodyPr/>
          <a:lstStyle/>
          <a:p>
            <a:pPr marL="0" indent="0">
              <a:spcBef>
                <a:spcPts val="600"/>
              </a:spcBef>
              <a:spcAft>
                <a:spcPts val="600"/>
              </a:spcAft>
              <a:buFontTx/>
              <a:buNone/>
              <a:defRPr/>
            </a:pPr>
            <a:r>
              <a:rPr lang="cs-CZ" altLang="cs-CZ" sz="2000" b="1" dirty="0">
                <a:solidFill>
                  <a:srgbClr val="003399"/>
                </a:solidFill>
              </a:rPr>
              <a:t>5. Možnosti snížení negativních vlivů špatných meteorologických podmínek na funkci dopravního systému</a:t>
            </a:r>
          </a:p>
          <a:p>
            <a:pPr>
              <a:spcBef>
                <a:spcPts val="600"/>
              </a:spcBef>
              <a:spcAft>
                <a:spcPts val="600"/>
              </a:spcAft>
              <a:buFont typeface="Wingdings" panose="05000000000000000000" pitchFamily="2" charset="2"/>
              <a:buChar char="Ø"/>
              <a:defRPr/>
            </a:pPr>
            <a:r>
              <a:rPr lang="cs-CZ" altLang="cs-CZ" sz="1800" dirty="0"/>
              <a:t>Vliv počasí je prokazatelně jednou z nejčastějších příčin vzniku nehodových událostí se zraněním a rovněž se velkou měrou podílí na příčinách nestability dopravního proudu, prodlužování cestovních časů a dalších celospolečenských ztrátách;</a:t>
            </a:r>
          </a:p>
          <a:p>
            <a:pPr>
              <a:spcBef>
                <a:spcPts val="1200"/>
              </a:spcBef>
              <a:spcAft>
                <a:spcPts val="1200"/>
              </a:spcAft>
              <a:buFont typeface="Wingdings" panose="05000000000000000000" pitchFamily="2" charset="2"/>
              <a:buChar char="Ø"/>
              <a:defRPr/>
            </a:pPr>
            <a:r>
              <a:rPr lang="cs-CZ" altLang="cs-CZ" sz="1800" dirty="0"/>
              <a:t>Klimatické změny jsou v současné době chápány jako významný globální faktor, který může mít zásadní negativní vliv na lidskou společnost;</a:t>
            </a:r>
          </a:p>
          <a:p>
            <a:pPr>
              <a:spcBef>
                <a:spcPts val="1200"/>
              </a:spcBef>
              <a:spcAft>
                <a:spcPts val="1200"/>
              </a:spcAft>
              <a:buFont typeface="Wingdings" panose="05000000000000000000" pitchFamily="2" charset="2"/>
              <a:buChar char="Ø"/>
              <a:defRPr/>
            </a:pPr>
            <a:r>
              <a:rPr lang="cs-CZ" altLang="cs-CZ" sz="1800" dirty="0"/>
              <a:t>Snížení emisí skleníkových plynů v dopravě 2050/1990 o 60 % - cíl stanovený shora na základě sdělení Komise „Plán přechodu na konkurenceschopné nízkouhlíkové hospodářství“;</a:t>
            </a:r>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a:extLst>
              <a:ext uri="{FF2B5EF4-FFF2-40B4-BE49-F238E27FC236}">
                <a16:creationId xmlns:a16="http://schemas.microsoft.com/office/drawing/2014/main" id="{FC525B3A-450E-413D-85EF-DF27A451E078}"/>
              </a:ext>
            </a:extLst>
          </p:cNvPr>
          <p:cNvSpPr>
            <a:spLocks noGrp="1"/>
          </p:cNvSpPr>
          <p:nvPr>
            <p:ph type="sldNum" sz="quarter" idx="12"/>
          </p:nvPr>
        </p:nvSpPr>
        <p:spPr>
          <a:xfrm>
            <a:off x="6566644" y="6121259"/>
            <a:ext cx="2133600" cy="476250"/>
          </a:xfrm>
        </p:spPr>
        <p:txBody>
          <a:bodyPr/>
          <a:lstStyle/>
          <a:p>
            <a:pPr>
              <a:defRPr/>
            </a:pPr>
            <a:fld id="{2F2E2856-1768-437F-9E37-32F7C1C9B6FB}" type="slidenum">
              <a:rPr lang="cs-CZ" altLang="cs-CZ" b="1" smtClean="0"/>
              <a:pPr>
                <a:defRPr/>
              </a:pPr>
              <a:t>16</a:t>
            </a:fld>
            <a:endParaRPr lang="cs-CZ" altLang="cs-CZ" b="1" dirty="0"/>
          </a:p>
        </p:txBody>
      </p:sp>
      <p:sp>
        <p:nvSpPr>
          <p:cNvPr id="9" name="Rectangle 5">
            <a:extLst>
              <a:ext uri="{FF2B5EF4-FFF2-40B4-BE49-F238E27FC236}">
                <a16:creationId xmlns:a16="http://schemas.microsoft.com/office/drawing/2014/main" id="{BADEA432-74E6-AB5F-471F-7B348A25C670}"/>
              </a:ext>
            </a:extLst>
          </p:cNvPr>
          <p:cNvSpPr>
            <a:spLocks noChangeArrowheads="1"/>
          </p:cNvSpPr>
          <p:nvPr/>
        </p:nvSpPr>
        <p:spPr bwMode="auto">
          <a:xfrm>
            <a:off x="0" y="6466656"/>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Tree>
    <p:extLst>
      <p:ext uri="{BB962C8B-B14F-4D97-AF65-F5344CB8AC3E}">
        <p14:creationId xmlns:p14="http://schemas.microsoft.com/office/powerpoint/2010/main" val="402341894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p:cTn id="7" dur="750" fill="hold"/>
                                        <p:tgtEl>
                                          <p:spTgt spid="6148">
                                            <p:txEl>
                                              <p:pRg st="0" end="0"/>
                                            </p:txEl>
                                          </p:spTgt>
                                        </p:tgtEl>
                                        <p:attrNameLst>
                                          <p:attrName>ppt_w</p:attrName>
                                        </p:attrNameLst>
                                      </p:cBhvr>
                                      <p:tavLst>
                                        <p:tav tm="0">
                                          <p:val>
                                            <p:fltVal val="0"/>
                                          </p:val>
                                        </p:tav>
                                        <p:tav tm="100000">
                                          <p:val>
                                            <p:strVal val="#ppt_w"/>
                                          </p:val>
                                        </p:tav>
                                      </p:tavLst>
                                    </p:anim>
                                    <p:anim calcmode="lin" valueType="num">
                                      <p:cBhvr>
                                        <p:cTn id="8" dur="750" fill="hold"/>
                                        <p:tgtEl>
                                          <p:spTgt spid="6148">
                                            <p:txEl>
                                              <p:pRg st="0" end="0"/>
                                            </p:txEl>
                                          </p:spTgt>
                                        </p:tgtEl>
                                        <p:attrNameLst>
                                          <p:attrName>ppt_h</p:attrName>
                                        </p:attrNameLst>
                                      </p:cBhvr>
                                      <p:tavLst>
                                        <p:tav tm="0">
                                          <p:val>
                                            <p:fltVal val="0"/>
                                          </p:val>
                                        </p:tav>
                                        <p:tav tm="100000">
                                          <p:val>
                                            <p:strVal val="#ppt_h"/>
                                          </p:val>
                                        </p:tav>
                                      </p:tavLst>
                                    </p:anim>
                                    <p:anim calcmode="lin" valueType="num">
                                      <p:cBhvr>
                                        <p:cTn id="9" dur="750" fill="hold"/>
                                        <p:tgtEl>
                                          <p:spTgt spid="6148">
                                            <p:txEl>
                                              <p:pRg st="0" end="0"/>
                                            </p:txEl>
                                          </p:spTgt>
                                        </p:tgtEl>
                                        <p:attrNameLst>
                                          <p:attrName>style.rotation</p:attrName>
                                        </p:attrNameLst>
                                      </p:cBhvr>
                                      <p:tavLst>
                                        <p:tav tm="0">
                                          <p:val>
                                            <p:fltVal val="90"/>
                                          </p:val>
                                        </p:tav>
                                        <p:tav tm="100000">
                                          <p:val>
                                            <p:fltVal val="0"/>
                                          </p:val>
                                        </p:tav>
                                      </p:tavLst>
                                    </p:anim>
                                    <p:animEffect transition="in" filter="fade">
                                      <p:cBhvr>
                                        <p:cTn id="10" dur="750"/>
                                        <p:tgtEl>
                                          <p:spTgt spid="614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par>
                                <p:cTn id="11" presetID="31" presetClass="entr" presetSubtype="0" fill="hold" nodeType="withEffect">
                                  <p:stCondLst>
                                    <p:cond delay="0"/>
                                  </p:stCondLst>
                                  <p:childTnLst>
                                    <p:set>
                                      <p:cBhvr>
                                        <p:cTn id="12" dur="1" fill="hold">
                                          <p:stCondLst>
                                            <p:cond delay="0"/>
                                          </p:stCondLst>
                                        </p:cTn>
                                        <p:tgtEl>
                                          <p:spTgt spid="6148">
                                            <p:txEl>
                                              <p:pRg st="1" end="1"/>
                                            </p:txEl>
                                          </p:spTgt>
                                        </p:tgtEl>
                                        <p:attrNameLst>
                                          <p:attrName>style.visibility</p:attrName>
                                        </p:attrNameLst>
                                      </p:cBhvr>
                                      <p:to>
                                        <p:strVal val="visible"/>
                                      </p:to>
                                    </p:set>
                                    <p:anim calcmode="lin" valueType="num">
                                      <p:cBhvr>
                                        <p:cTn id="13" dur="750" fill="hold"/>
                                        <p:tgtEl>
                                          <p:spTgt spid="6148">
                                            <p:txEl>
                                              <p:pRg st="1" end="1"/>
                                            </p:txEl>
                                          </p:spTgt>
                                        </p:tgtEl>
                                        <p:attrNameLst>
                                          <p:attrName>ppt_w</p:attrName>
                                        </p:attrNameLst>
                                      </p:cBhvr>
                                      <p:tavLst>
                                        <p:tav tm="0">
                                          <p:val>
                                            <p:fltVal val="0"/>
                                          </p:val>
                                        </p:tav>
                                        <p:tav tm="100000">
                                          <p:val>
                                            <p:strVal val="#ppt_w"/>
                                          </p:val>
                                        </p:tav>
                                      </p:tavLst>
                                    </p:anim>
                                    <p:anim calcmode="lin" valueType="num">
                                      <p:cBhvr>
                                        <p:cTn id="14" dur="750" fill="hold"/>
                                        <p:tgtEl>
                                          <p:spTgt spid="6148">
                                            <p:txEl>
                                              <p:pRg st="1" end="1"/>
                                            </p:txEl>
                                          </p:spTgt>
                                        </p:tgtEl>
                                        <p:attrNameLst>
                                          <p:attrName>ppt_h</p:attrName>
                                        </p:attrNameLst>
                                      </p:cBhvr>
                                      <p:tavLst>
                                        <p:tav tm="0">
                                          <p:val>
                                            <p:fltVal val="0"/>
                                          </p:val>
                                        </p:tav>
                                        <p:tav tm="100000">
                                          <p:val>
                                            <p:strVal val="#ppt_h"/>
                                          </p:val>
                                        </p:tav>
                                      </p:tavLst>
                                    </p:anim>
                                    <p:anim calcmode="lin" valueType="num">
                                      <p:cBhvr>
                                        <p:cTn id="15" dur="750" fill="hold"/>
                                        <p:tgtEl>
                                          <p:spTgt spid="6148">
                                            <p:txEl>
                                              <p:pRg st="1" end="1"/>
                                            </p:txEl>
                                          </p:spTgt>
                                        </p:tgtEl>
                                        <p:attrNameLst>
                                          <p:attrName>style.rotation</p:attrName>
                                        </p:attrNameLst>
                                      </p:cBhvr>
                                      <p:tavLst>
                                        <p:tav tm="0">
                                          <p:val>
                                            <p:fltVal val="90"/>
                                          </p:val>
                                        </p:tav>
                                        <p:tav tm="100000">
                                          <p:val>
                                            <p:fltVal val="0"/>
                                          </p:val>
                                        </p:tav>
                                      </p:tavLst>
                                    </p:anim>
                                    <p:animEffect transition="in" filter="fade">
                                      <p:cBhvr>
                                        <p:cTn id="16" dur="750"/>
                                        <p:tgtEl>
                                          <p:spTgt spid="6148">
                                            <p:txEl>
                                              <p:pRg st="1" end="1"/>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type.wav"/>
                                        </p:tgtEl>
                                      </p:cMediaNode>
                                    </p:audio>
                                  </p:subTnLst>
                                </p:cTn>
                              </p:par>
                              <p:par>
                                <p:cTn id="17" presetID="31" presetClass="entr" presetSubtype="0" fill="hold" nodeType="withEffect">
                                  <p:stCondLst>
                                    <p:cond delay="0"/>
                                  </p:stCondLst>
                                  <p:childTnLst>
                                    <p:set>
                                      <p:cBhvr>
                                        <p:cTn id="18" dur="1" fill="hold">
                                          <p:stCondLst>
                                            <p:cond delay="0"/>
                                          </p:stCondLst>
                                        </p:cTn>
                                        <p:tgtEl>
                                          <p:spTgt spid="6148">
                                            <p:txEl>
                                              <p:pRg st="2" end="2"/>
                                            </p:txEl>
                                          </p:spTgt>
                                        </p:tgtEl>
                                        <p:attrNameLst>
                                          <p:attrName>style.visibility</p:attrName>
                                        </p:attrNameLst>
                                      </p:cBhvr>
                                      <p:to>
                                        <p:strVal val="visible"/>
                                      </p:to>
                                    </p:set>
                                    <p:anim calcmode="lin" valueType="num">
                                      <p:cBhvr>
                                        <p:cTn id="19" dur="750" fill="hold"/>
                                        <p:tgtEl>
                                          <p:spTgt spid="6148">
                                            <p:txEl>
                                              <p:pRg st="2" end="2"/>
                                            </p:txEl>
                                          </p:spTgt>
                                        </p:tgtEl>
                                        <p:attrNameLst>
                                          <p:attrName>ppt_w</p:attrName>
                                        </p:attrNameLst>
                                      </p:cBhvr>
                                      <p:tavLst>
                                        <p:tav tm="0">
                                          <p:val>
                                            <p:fltVal val="0"/>
                                          </p:val>
                                        </p:tav>
                                        <p:tav tm="100000">
                                          <p:val>
                                            <p:strVal val="#ppt_w"/>
                                          </p:val>
                                        </p:tav>
                                      </p:tavLst>
                                    </p:anim>
                                    <p:anim calcmode="lin" valueType="num">
                                      <p:cBhvr>
                                        <p:cTn id="20" dur="750" fill="hold"/>
                                        <p:tgtEl>
                                          <p:spTgt spid="6148">
                                            <p:txEl>
                                              <p:pRg st="2" end="2"/>
                                            </p:txEl>
                                          </p:spTgt>
                                        </p:tgtEl>
                                        <p:attrNameLst>
                                          <p:attrName>ppt_h</p:attrName>
                                        </p:attrNameLst>
                                      </p:cBhvr>
                                      <p:tavLst>
                                        <p:tav tm="0">
                                          <p:val>
                                            <p:fltVal val="0"/>
                                          </p:val>
                                        </p:tav>
                                        <p:tav tm="100000">
                                          <p:val>
                                            <p:strVal val="#ppt_h"/>
                                          </p:val>
                                        </p:tav>
                                      </p:tavLst>
                                    </p:anim>
                                    <p:anim calcmode="lin" valueType="num">
                                      <p:cBhvr>
                                        <p:cTn id="21" dur="750" fill="hold"/>
                                        <p:tgtEl>
                                          <p:spTgt spid="6148">
                                            <p:txEl>
                                              <p:pRg st="2" end="2"/>
                                            </p:txEl>
                                          </p:spTgt>
                                        </p:tgtEl>
                                        <p:attrNameLst>
                                          <p:attrName>style.rotation</p:attrName>
                                        </p:attrNameLst>
                                      </p:cBhvr>
                                      <p:tavLst>
                                        <p:tav tm="0">
                                          <p:val>
                                            <p:fltVal val="90"/>
                                          </p:val>
                                        </p:tav>
                                        <p:tav tm="100000">
                                          <p:val>
                                            <p:fltVal val="0"/>
                                          </p:val>
                                        </p:tav>
                                      </p:tavLst>
                                    </p:anim>
                                    <p:animEffect transition="in" filter="fade">
                                      <p:cBhvr>
                                        <p:cTn id="22" dur="750"/>
                                        <p:tgtEl>
                                          <p:spTgt spid="6148">
                                            <p:txEl>
                                              <p:pRg st="2" end="2"/>
                                            </p:txEl>
                                          </p:spTgt>
                                        </p:tgtEl>
                                      </p:cBhvr>
                                    </p:animEffect>
                                  </p:childTnLst>
                                  <p:subTnLst>
                                    <p:audio>
                                      <p:cMediaNode>
                                        <p:cTn display="0" masterRel="sameClick">
                                          <p:stCondLst>
                                            <p:cond evt="begin" delay="0">
                                              <p:tn val="17"/>
                                            </p:cond>
                                          </p:stCondLst>
                                          <p:endCondLst>
                                            <p:cond evt="onStopAudio" delay="0">
                                              <p:tgtEl>
                                                <p:sldTgt/>
                                              </p:tgtEl>
                                            </p:cond>
                                          </p:endCondLst>
                                        </p:cTn>
                                        <p:tgtEl>
                                          <p:sndTgt r:embed="rId3"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409742"/>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755576" y="1340768"/>
            <a:ext cx="7895976" cy="4829175"/>
          </a:xfrm>
        </p:spPr>
        <p:txBody>
          <a:bodyPr/>
          <a:lstStyle/>
          <a:p>
            <a:pPr marL="0" indent="0">
              <a:spcBef>
                <a:spcPts val="600"/>
              </a:spcBef>
              <a:spcAft>
                <a:spcPts val="600"/>
              </a:spcAft>
              <a:buFontTx/>
              <a:buNone/>
              <a:defRPr/>
            </a:pPr>
            <a:r>
              <a:rPr lang="cs-CZ" altLang="cs-CZ" sz="2000" b="1" dirty="0">
                <a:solidFill>
                  <a:srgbClr val="003399"/>
                </a:solidFill>
              </a:rPr>
              <a:t>5. Možnosti snížení negativních vlivů špatných meteorologických podmínek na funkci dopravního systému</a:t>
            </a:r>
          </a:p>
          <a:p>
            <a:pPr>
              <a:spcBef>
                <a:spcPts val="600"/>
              </a:spcBef>
              <a:spcAft>
                <a:spcPts val="600"/>
              </a:spcAft>
              <a:buFont typeface="Wingdings" panose="05000000000000000000" pitchFamily="2" charset="2"/>
              <a:buChar char="Ø"/>
              <a:defRPr/>
            </a:pPr>
            <a:endParaRPr lang="cs-CZ" altLang="cs-CZ" sz="1800" dirty="0"/>
          </a:p>
          <a:p>
            <a:pPr>
              <a:spcBef>
                <a:spcPts val="1200"/>
              </a:spcBef>
              <a:spcAft>
                <a:spcPts val="1200"/>
              </a:spcAft>
              <a:buFont typeface="Wingdings" panose="05000000000000000000" pitchFamily="2" charset="2"/>
              <a:buChar char="Ø"/>
              <a:defRPr/>
            </a:pPr>
            <a:r>
              <a:rPr lang="cs-CZ" altLang="cs-CZ" sz="1800" dirty="0"/>
              <a:t>Adaptace znamená schopnost předvídat nepříznivé účinky změny klimatu a přijmout vhodná opatření k předcházení nebo minimalizaci škod;</a:t>
            </a:r>
          </a:p>
          <a:p>
            <a:pPr>
              <a:spcBef>
                <a:spcPts val="1200"/>
              </a:spcBef>
              <a:spcAft>
                <a:spcPts val="1200"/>
              </a:spcAft>
              <a:buFont typeface="Wingdings" panose="05000000000000000000" pitchFamily="2" charset="2"/>
              <a:buChar char="Ø"/>
              <a:defRPr/>
            </a:pPr>
            <a:r>
              <a:rPr lang="cs-CZ" altLang="cs-CZ" sz="1800" dirty="0"/>
              <a:t>Základními obecnými principy adaptačních opatření v sektoru doprava jsou princip prevence a princip předběžné opatrnosti;</a:t>
            </a:r>
          </a:p>
          <a:p>
            <a:pPr>
              <a:spcBef>
                <a:spcPts val="1200"/>
              </a:spcBef>
              <a:spcAft>
                <a:spcPts val="1200"/>
              </a:spcAft>
              <a:buFont typeface="Wingdings" panose="05000000000000000000" pitchFamily="2" charset="2"/>
              <a:buChar char="Ø"/>
              <a:defRPr/>
            </a:pPr>
            <a:r>
              <a:rPr lang="cs-CZ" altLang="cs-CZ" sz="1800" dirty="0"/>
              <a:t>Včasná a efektivní adaptace vede ke snížení zranitelnosti a zvýšení odolnosti vůči dopadům změny klimatu, a tím i ke snížení ekonomických ztrát způsobených jejím negativním vlivem</a:t>
            </a:r>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a:extLst>
              <a:ext uri="{FF2B5EF4-FFF2-40B4-BE49-F238E27FC236}">
                <a16:creationId xmlns:a16="http://schemas.microsoft.com/office/drawing/2014/main" id="{FC525B3A-450E-413D-85EF-DF27A451E078}"/>
              </a:ext>
            </a:extLst>
          </p:cNvPr>
          <p:cNvSpPr>
            <a:spLocks noGrp="1"/>
          </p:cNvSpPr>
          <p:nvPr>
            <p:ph type="sldNum" sz="quarter" idx="12"/>
          </p:nvPr>
        </p:nvSpPr>
        <p:spPr>
          <a:xfrm>
            <a:off x="6566644" y="6121259"/>
            <a:ext cx="2133600" cy="476250"/>
          </a:xfrm>
        </p:spPr>
        <p:txBody>
          <a:bodyPr/>
          <a:lstStyle/>
          <a:p>
            <a:pPr>
              <a:defRPr/>
            </a:pPr>
            <a:fld id="{2F2E2856-1768-437F-9E37-32F7C1C9B6FB}" type="slidenum">
              <a:rPr lang="cs-CZ" altLang="cs-CZ" b="1" smtClean="0"/>
              <a:pPr>
                <a:defRPr/>
              </a:pPr>
              <a:t>17</a:t>
            </a:fld>
            <a:endParaRPr lang="cs-CZ" altLang="cs-CZ" b="1" dirty="0"/>
          </a:p>
        </p:txBody>
      </p:sp>
      <p:sp>
        <p:nvSpPr>
          <p:cNvPr id="9" name="Rectangle 5">
            <a:extLst>
              <a:ext uri="{FF2B5EF4-FFF2-40B4-BE49-F238E27FC236}">
                <a16:creationId xmlns:a16="http://schemas.microsoft.com/office/drawing/2014/main" id="{BADEA432-74E6-AB5F-471F-7B348A25C670}"/>
              </a:ext>
            </a:extLst>
          </p:cNvPr>
          <p:cNvSpPr>
            <a:spLocks noChangeArrowheads="1"/>
          </p:cNvSpPr>
          <p:nvPr/>
        </p:nvSpPr>
        <p:spPr bwMode="auto">
          <a:xfrm>
            <a:off x="0" y="6466656"/>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Tree>
    <p:extLst>
      <p:ext uri="{BB962C8B-B14F-4D97-AF65-F5344CB8AC3E}">
        <p14:creationId xmlns:p14="http://schemas.microsoft.com/office/powerpoint/2010/main" val="335137401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p:cTn id="7" dur="750" fill="hold"/>
                                        <p:tgtEl>
                                          <p:spTgt spid="6148">
                                            <p:txEl>
                                              <p:pRg st="0" end="0"/>
                                            </p:txEl>
                                          </p:spTgt>
                                        </p:tgtEl>
                                        <p:attrNameLst>
                                          <p:attrName>ppt_w</p:attrName>
                                        </p:attrNameLst>
                                      </p:cBhvr>
                                      <p:tavLst>
                                        <p:tav tm="0">
                                          <p:val>
                                            <p:fltVal val="0"/>
                                          </p:val>
                                        </p:tav>
                                        <p:tav tm="100000">
                                          <p:val>
                                            <p:strVal val="#ppt_w"/>
                                          </p:val>
                                        </p:tav>
                                      </p:tavLst>
                                    </p:anim>
                                    <p:anim calcmode="lin" valueType="num">
                                      <p:cBhvr>
                                        <p:cTn id="8" dur="750" fill="hold"/>
                                        <p:tgtEl>
                                          <p:spTgt spid="6148">
                                            <p:txEl>
                                              <p:pRg st="0" end="0"/>
                                            </p:txEl>
                                          </p:spTgt>
                                        </p:tgtEl>
                                        <p:attrNameLst>
                                          <p:attrName>ppt_h</p:attrName>
                                        </p:attrNameLst>
                                      </p:cBhvr>
                                      <p:tavLst>
                                        <p:tav tm="0">
                                          <p:val>
                                            <p:fltVal val="0"/>
                                          </p:val>
                                        </p:tav>
                                        <p:tav tm="100000">
                                          <p:val>
                                            <p:strVal val="#ppt_h"/>
                                          </p:val>
                                        </p:tav>
                                      </p:tavLst>
                                    </p:anim>
                                    <p:anim calcmode="lin" valueType="num">
                                      <p:cBhvr>
                                        <p:cTn id="9" dur="750" fill="hold"/>
                                        <p:tgtEl>
                                          <p:spTgt spid="6148">
                                            <p:txEl>
                                              <p:pRg st="0" end="0"/>
                                            </p:txEl>
                                          </p:spTgt>
                                        </p:tgtEl>
                                        <p:attrNameLst>
                                          <p:attrName>style.rotation</p:attrName>
                                        </p:attrNameLst>
                                      </p:cBhvr>
                                      <p:tavLst>
                                        <p:tav tm="0">
                                          <p:val>
                                            <p:fltVal val="90"/>
                                          </p:val>
                                        </p:tav>
                                        <p:tav tm="100000">
                                          <p:val>
                                            <p:fltVal val="0"/>
                                          </p:val>
                                        </p:tav>
                                      </p:tavLst>
                                    </p:anim>
                                    <p:animEffect transition="in" filter="fade">
                                      <p:cBhvr>
                                        <p:cTn id="10" dur="750"/>
                                        <p:tgtEl>
                                          <p:spTgt spid="614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409742"/>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755576" y="1340768"/>
            <a:ext cx="7895976" cy="4829175"/>
          </a:xfrm>
        </p:spPr>
        <p:txBody>
          <a:bodyPr/>
          <a:lstStyle/>
          <a:p>
            <a:pPr marL="0" indent="0">
              <a:spcBef>
                <a:spcPts val="1200"/>
              </a:spcBef>
              <a:spcAft>
                <a:spcPts val="1200"/>
              </a:spcAft>
              <a:buNone/>
              <a:defRPr/>
            </a:pPr>
            <a:r>
              <a:rPr lang="cs-CZ" altLang="cs-CZ" sz="1800" u="sng" dirty="0"/>
              <a:t>Cíle</a:t>
            </a:r>
          </a:p>
          <a:p>
            <a:pPr>
              <a:spcBef>
                <a:spcPts val="1200"/>
              </a:spcBef>
              <a:spcAft>
                <a:spcPts val="1200"/>
              </a:spcAft>
              <a:buFont typeface="Wingdings" panose="05000000000000000000" pitchFamily="2" charset="2"/>
              <a:buChar char="Ø"/>
              <a:defRPr/>
            </a:pPr>
            <a:r>
              <a:rPr lang="cs-CZ" altLang="cs-CZ" sz="1800" dirty="0"/>
              <a:t>Vyvinout informační systém s dopravním modelem využívajícím </a:t>
            </a:r>
            <a:r>
              <a:rPr lang="cs-CZ" altLang="cs-CZ" sz="1800" dirty="0" err="1"/>
              <a:t>real-time</a:t>
            </a:r>
            <a:r>
              <a:rPr lang="cs-CZ" altLang="cs-CZ" sz="1800" dirty="0"/>
              <a:t> data;</a:t>
            </a:r>
          </a:p>
          <a:p>
            <a:pPr>
              <a:spcBef>
                <a:spcPts val="1200"/>
              </a:spcBef>
              <a:spcAft>
                <a:spcPts val="1200"/>
              </a:spcAft>
              <a:buFont typeface="Wingdings" panose="05000000000000000000" pitchFamily="2" charset="2"/>
              <a:buChar char="Ø"/>
              <a:defRPr/>
            </a:pPr>
            <a:r>
              <a:rPr lang="cs-CZ" altLang="cs-CZ" sz="1800" dirty="0"/>
              <a:t>Kalibrace algoritmů na základě dostupných datových sad a zdrojů;</a:t>
            </a:r>
          </a:p>
          <a:p>
            <a:pPr>
              <a:spcBef>
                <a:spcPts val="1200"/>
              </a:spcBef>
              <a:spcAft>
                <a:spcPts val="1200"/>
              </a:spcAft>
              <a:buFont typeface="Wingdings" panose="05000000000000000000" pitchFamily="2" charset="2"/>
              <a:buChar char="Ø"/>
              <a:defRPr/>
            </a:pPr>
            <a:r>
              <a:rPr lang="cs-CZ" altLang="cs-CZ" sz="1800" dirty="0"/>
              <a:t>Poskytnout podklady pro rozhodování při krátkodobém i dlouhodobém předpovídání vlivu počasí na dopravní infrastrukturu;</a:t>
            </a:r>
          </a:p>
          <a:p>
            <a:pPr>
              <a:spcBef>
                <a:spcPts val="1200"/>
              </a:spcBef>
              <a:spcAft>
                <a:spcPts val="1200"/>
              </a:spcAft>
              <a:buFont typeface="Wingdings" panose="05000000000000000000" pitchFamily="2" charset="2"/>
              <a:buChar char="Ø"/>
              <a:defRPr/>
            </a:pPr>
            <a:r>
              <a:rPr lang="cs-CZ" altLang="cs-CZ" sz="1800" dirty="0"/>
              <a:t>Zpřesnění předpovědních klimatických modelů a identifikace kritických míst na dopravní infrastruktuře;</a:t>
            </a:r>
          </a:p>
          <a:p>
            <a:pPr>
              <a:spcBef>
                <a:spcPts val="1200"/>
              </a:spcBef>
              <a:spcAft>
                <a:spcPts val="1200"/>
              </a:spcAft>
              <a:buFont typeface="Wingdings" panose="05000000000000000000" pitchFamily="2" charset="2"/>
              <a:buChar char="Ø"/>
              <a:defRPr/>
            </a:pPr>
            <a:r>
              <a:rPr lang="cs-CZ" altLang="cs-CZ" sz="1800" dirty="0"/>
              <a:t>Omezit dopady předpokládaných změn klimatických podmínek na realizace údržby i uživatele dopravní sítě pozemních komunikací.</a:t>
            </a:r>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a:extLst>
              <a:ext uri="{FF2B5EF4-FFF2-40B4-BE49-F238E27FC236}">
                <a16:creationId xmlns:a16="http://schemas.microsoft.com/office/drawing/2014/main" id="{FC525B3A-450E-413D-85EF-DF27A451E078}"/>
              </a:ext>
            </a:extLst>
          </p:cNvPr>
          <p:cNvSpPr>
            <a:spLocks noGrp="1"/>
          </p:cNvSpPr>
          <p:nvPr>
            <p:ph type="sldNum" sz="quarter" idx="12"/>
          </p:nvPr>
        </p:nvSpPr>
        <p:spPr>
          <a:xfrm>
            <a:off x="6566644" y="6121259"/>
            <a:ext cx="2133600" cy="476250"/>
          </a:xfrm>
        </p:spPr>
        <p:txBody>
          <a:bodyPr/>
          <a:lstStyle/>
          <a:p>
            <a:pPr>
              <a:defRPr/>
            </a:pPr>
            <a:fld id="{2F2E2856-1768-437F-9E37-32F7C1C9B6FB}" type="slidenum">
              <a:rPr lang="cs-CZ" altLang="cs-CZ" b="1" smtClean="0"/>
              <a:pPr>
                <a:defRPr/>
              </a:pPr>
              <a:t>18</a:t>
            </a:fld>
            <a:endParaRPr lang="cs-CZ" altLang="cs-CZ" b="1" dirty="0"/>
          </a:p>
        </p:txBody>
      </p:sp>
      <p:sp>
        <p:nvSpPr>
          <p:cNvPr id="9" name="Rectangle 5">
            <a:extLst>
              <a:ext uri="{FF2B5EF4-FFF2-40B4-BE49-F238E27FC236}">
                <a16:creationId xmlns:a16="http://schemas.microsoft.com/office/drawing/2014/main" id="{BADEA432-74E6-AB5F-471F-7B348A25C670}"/>
              </a:ext>
            </a:extLst>
          </p:cNvPr>
          <p:cNvSpPr>
            <a:spLocks noChangeArrowheads="1"/>
          </p:cNvSpPr>
          <p:nvPr/>
        </p:nvSpPr>
        <p:spPr bwMode="auto">
          <a:xfrm>
            <a:off x="0" y="6466656"/>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Tree>
    <p:extLst>
      <p:ext uri="{BB962C8B-B14F-4D97-AF65-F5344CB8AC3E}">
        <p14:creationId xmlns:p14="http://schemas.microsoft.com/office/powerpoint/2010/main" val="710685955"/>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409742"/>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755576" y="1340768"/>
            <a:ext cx="7895976" cy="4829175"/>
          </a:xfrm>
        </p:spPr>
        <p:txBody>
          <a:bodyPr/>
          <a:lstStyle/>
          <a:p>
            <a:pPr marL="0" indent="0">
              <a:spcBef>
                <a:spcPts val="1200"/>
              </a:spcBef>
              <a:spcAft>
                <a:spcPts val="1200"/>
              </a:spcAft>
              <a:buNone/>
              <a:defRPr/>
            </a:pPr>
            <a:r>
              <a:rPr lang="cs-CZ" altLang="cs-CZ" sz="1800" b="1" dirty="0">
                <a:solidFill>
                  <a:srgbClr val="003399"/>
                </a:solidFill>
              </a:rPr>
              <a:t>Závěr</a:t>
            </a:r>
          </a:p>
          <a:p>
            <a:pPr>
              <a:spcBef>
                <a:spcPts val="1200"/>
              </a:spcBef>
              <a:spcAft>
                <a:spcPts val="1200"/>
              </a:spcAft>
              <a:buFont typeface="Wingdings" panose="05000000000000000000" pitchFamily="2" charset="2"/>
              <a:buChar char="Ø"/>
              <a:defRPr/>
            </a:pPr>
            <a:endParaRPr lang="cs-CZ" altLang="cs-CZ" sz="1800" dirty="0"/>
          </a:p>
          <a:p>
            <a:pPr>
              <a:spcBef>
                <a:spcPts val="1200"/>
              </a:spcBef>
              <a:spcAft>
                <a:spcPts val="1200"/>
              </a:spcAft>
              <a:buFont typeface="Wingdings" panose="05000000000000000000" pitchFamily="2" charset="2"/>
              <a:buChar char="Ø"/>
              <a:defRPr/>
            </a:pPr>
            <a:r>
              <a:rPr lang="cs-CZ" altLang="cs-CZ" sz="1800" dirty="0"/>
              <a:t>oblast životního prostředí ve vztahu k dopravě je širokospektrální;</a:t>
            </a:r>
          </a:p>
          <a:p>
            <a:pPr>
              <a:spcBef>
                <a:spcPts val="1200"/>
              </a:spcBef>
              <a:spcAft>
                <a:spcPts val="1200"/>
              </a:spcAft>
              <a:buFont typeface="Wingdings" panose="05000000000000000000" pitchFamily="2" charset="2"/>
              <a:buChar char="Ø"/>
              <a:defRPr/>
            </a:pPr>
            <a:r>
              <a:rPr lang="cs-CZ" altLang="cs-CZ" sz="1800" dirty="0"/>
              <a:t>nástin témat pokrývající problematiku vlivu dopravy na životní prostředí;</a:t>
            </a:r>
          </a:p>
          <a:p>
            <a:pPr>
              <a:spcBef>
                <a:spcPts val="1200"/>
              </a:spcBef>
              <a:spcAft>
                <a:spcPts val="1200"/>
              </a:spcAft>
              <a:buFont typeface="Wingdings" panose="05000000000000000000" pitchFamily="2" charset="2"/>
              <a:buChar char="Ø"/>
              <a:defRPr/>
            </a:pPr>
            <a:r>
              <a:rPr lang="cs-CZ" altLang="cs-CZ" sz="1800" dirty="0"/>
              <a:t>zacílené k praktickému využití v oblasti dopravy, kdy by jejich realizací mohlo dojít ke snížení zátěže životního prostředí;</a:t>
            </a:r>
          </a:p>
          <a:p>
            <a:pPr>
              <a:spcBef>
                <a:spcPts val="1200"/>
              </a:spcBef>
              <a:spcAft>
                <a:spcPts val="1200"/>
              </a:spcAft>
              <a:buFont typeface="Wingdings" panose="05000000000000000000" pitchFamily="2" charset="2"/>
              <a:buChar char="Ø"/>
              <a:defRPr/>
            </a:pPr>
            <a:endParaRPr lang="cs-CZ" altLang="cs-CZ" sz="18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a:extLst>
              <a:ext uri="{FF2B5EF4-FFF2-40B4-BE49-F238E27FC236}">
                <a16:creationId xmlns:a16="http://schemas.microsoft.com/office/drawing/2014/main" id="{FC525B3A-450E-413D-85EF-DF27A451E078}"/>
              </a:ext>
            </a:extLst>
          </p:cNvPr>
          <p:cNvSpPr>
            <a:spLocks noGrp="1"/>
          </p:cNvSpPr>
          <p:nvPr>
            <p:ph type="sldNum" sz="quarter" idx="12"/>
          </p:nvPr>
        </p:nvSpPr>
        <p:spPr>
          <a:xfrm>
            <a:off x="6566644" y="6121259"/>
            <a:ext cx="2133600" cy="476250"/>
          </a:xfrm>
        </p:spPr>
        <p:txBody>
          <a:bodyPr/>
          <a:lstStyle/>
          <a:p>
            <a:pPr>
              <a:defRPr/>
            </a:pPr>
            <a:fld id="{2F2E2856-1768-437F-9E37-32F7C1C9B6FB}" type="slidenum">
              <a:rPr lang="cs-CZ" altLang="cs-CZ" b="1" smtClean="0"/>
              <a:pPr>
                <a:defRPr/>
              </a:pPr>
              <a:t>19</a:t>
            </a:fld>
            <a:endParaRPr lang="cs-CZ" altLang="cs-CZ" b="1" dirty="0"/>
          </a:p>
        </p:txBody>
      </p:sp>
      <p:sp>
        <p:nvSpPr>
          <p:cNvPr id="9" name="Rectangle 5">
            <a:extLst>
              <a:ext uri="{FF2B5EF4-FFF2-40B4-BE49-F238E27FC236}">
                <a16:creationId xmlns:a16="http://schemas.microsoft.com/office/drawing/2014/main" id="{BADEA432-74E6-AB5F-471F-7B348A25C670}"/>
              </a:ext>
            </a:extLst>
          </p:cNvPr>
          <p:cNvSpPr>
            <a:spLocks noChangeArrowheads="1"/>
          </p:cNvSpPr>
          <p:nvPr/>
        </p:nvSpPr>
        <p:spPr bwMode="auto">
          <a:xfrm>
            <a:off x="0" y="6466656"/>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Tree>
    <p:extLst>
      <p:ext uri="{BB962C8B-B14F-4D97-AF65-F5344CB8AC3E}">
        <p14:creationId xmlns:p14="http://schemas.microsoft.com/office/powerpoint/2010/main" val="661163330"/>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852488" y="1344613"/>
            <a:ext cx="7895976" cy="4829175"/>
          </a:xfrm>
        </p:spPr>
        <p:txBody>
          <a:bodyPr/>
          <a:lstStyle/>
          <a:p>
            <a:pPr marL="0" indent="0">
              <a:spcBef>
                <a:spcPts val="600"/>
              </a:spcBef>
              <a:spcAft>
                <a:spcPts val="600"/>
              </a:spcAft>
              <a:buFontTx/>
              <a:buNone/>
              <a:defRPr/>
            </a:pPr>
            <a:r>
              <a:rPr lang="cs-CZ" altLang="cs-CZ" sz="2000" b="1" dirty="0">
                <a:solidFill>
                  <a:srgbClr val="003399"/>
                </a:solidFill>
              </a:rPr>
              <a:t>Obsah</a:t>
            </a:r>
          </a:p>
          <a:p>
            <a:pPr>
              <a:spcBef>
                <a:spcPts val="600"/>
              </a:spcBef>
              <a:spcAft>
                <a:spcPts val="600"/>
              </a:spcAft>
              <a:buFont typeface="+mj-lt"/>
              <a:buAutoNum type="arabicPeriod"/>
              <a:defRPr/>
            </a:pPr>
            <a:r>
              <a:rPr lang="cs-CZ" sz="1800" dirty="0"/>
              <a:t>Udržitelná mobilita v citlivých oblastech/ chráněných územích</a:t>
            </a:r>
          </a:p>
          <a:p>
            <a:pPr>
              <a:spcBef>
                <a:spcPts val="600"/>
              </a:spcBef>
              <a:spcAft>
                <a:spcPts val="600"/>
              </a:spcAft>
              <a:buFont typeface="+mj-lt"/>
              <a:buAutoNum type="arabicPeriod"/>
              <a:defRPr/>
            </a:pPr>
            <a:r>
              <a:rPr lang="cs-CZ" altLang="cs-CZ" sz="1800" dirty="0"/>
              <a:t>Návrhy metodik pro snížení negativních vlivů dopravy</a:t>
            </a:r>
          </a:p>
          <a:p>
            <a:pPr>
              <a:spcBef>
                <a:spcPts val="600"/>
              </a:spcBef>
              <a:spcAft>
                <a:spcPts val="600"/>
              </a:spcAft>
              <a:buFont typeface="+mj-lt"/>
              <a:buAutoNum type="arabicPeriod"/>
              <a:defRPr/>
            </a:pPr>
            <a:r>
              <a:rPr lang="cs-CZ" altLang="cs-CZ" sz="1800" dirty="0"/>
              <a:t>Analýza dopadů v oblasti energetické spotřeby v dopravě a v oblasti celkových emisí znečišťujících látek </a:t>
            </a:r>
          </a:p>
          <a:p>
            <a:pPr>
              <a:spcBef>
                <a:spcPts val="600"/>
              </a:spcBef>
              <a:spcAft>
                <a:spcPts val="600"/>
              </a:spcAft>
              <a:buFont typeface="+mj-lt"/>
              <a:buAutoNum type="arabicPeriod"/>
              <a:defRPr/>
            </a:pPr>
            <a:r>
              <a:rPr lang="cs-CZ" altLang="cs-CZ" sz="1800" dirty="0"/>
              <a:t>Možnosti snížení negativních vlivů špatných meteorologických podmínek na funkci dopravního systému</a:t>
            </a:r>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a:extLst>
              <a:ext uri="{FF2B5EF4-FFF2-40B4-BE49-F238E27FC236}">
                <a16:creationId xmlns:a16="http://schemas.microsoft.com/office/drawing/2014/main" id="{84EB6B38-5DA2-4F5A-B2EA-DB5B28615FA7}"/>
              </a:ext>
            </a:extLst>
          </p:cNvPr>
          <p:cNvSpPr>
            <a:spLocks noGrp="1"/>
          </p:cNvSpPr>
          <p:nvPr>
            <p:ph type="sldNum" sz="quarter" idx="12"/>
          </p:nvPr>
        </p:nvSpPr>
        <p:spPr>
          <a:xfrm>
            <a:off x="6566644" y="6121259"/>
            <a:ext cx="2133600" cy="476250"/>
          </a:xfrm>
        </p:spPr>
        <p:txBody>
          <a:bodyPr/>
          <a:lstStyle/>
          <a:p>
            <a:pPr>
              <a:defRPr/>
            </a:pPr>
            <a:fld id="{2F2E2856-1768-437F-9E37-32F7C1C9B6FB}" type="slidenum">
              <a:rPr lang="cs-CZ" altLang="cs-CZ" b="1" smtClean="0"/>
              <a:pPr>
                <a:defRPr/>
              </a:pPr>
              <a:t>2</a:t>
            </a:fld>
            <a:endParaRPr lang="cs-CZ" altLang="cs-CZ" b="1" dirty="0"/>
          </a:p>
        </p:txBody>
      </p:sp>
      <p:sp>
        <p:nvSpPr>
          <p:cNvPr id="9" name="Rectangle 5">
            <a:extLst>
              <a:ext uri="{FF2B5EF4-FFF2-40B4-BE49-F238E27FC236}">
                <a16:creationId xmlns:a16="http://schemas.microsoft.com/office/drawing/2014/main" id="{956359B8-FBAF-E56C-A4E5-0962AABF94B0}"/>
              </a:ext>
            </a:extLst>
          </p:cNvPr>
          <p:cNvSpPr>
            <a:spLocks noChangeArrowheads="1"/>
          </p:cNvSpPr>
          <p:nvPr/>
        </p:nvSpPr>
        <p:spPr bwMode="auto">
          <a:xfrm>
            <a:off x="0" y="6466656"/>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p:cTn id="7" dur="750" fill="hold"/>
                                        <p:tgtEl>
                                          <p:spTgt spid="6148">
                                            <p:txEl>
                                              <p:pRg st="0" end="0"/>
                                            </p:txEl>
                                          </p:spTgt>
                                        </p:tgtEl>
                                        <p:attrNameLst>
                                          <p:attrName>ppt_w</p:attrName>
                                        </p:attrNameLst>
                                      </p:cBhvr>
                                      <p:tavLst>
                                        <p:tav tm="0">
                                          <p:val>
                                            <p:fltVal val="0"/>
                                          </p:val>
                                        </p:tav>
                                        <p:tav tm="100000">
                                          <p:val>
                                            <p:strVal val="#ppt_w"/>
                                          </p:val>
                                        </p:tav>
                                      </p:tavLst>
                                    </p:anim>
                                    <p:anim calcmode="lin" valueType="num">
                                      <p:cBhvr>
                                        <p:cTn id="8" dur="750" fill="hold"/>
                                        <p:tgtEl>
                                          <p:spTgt spid="6148">
                                            <p:txEl>
                                              <p:pRg st="0" end="0"/>
                                            </p:txEl>
                                          </p:spTgt>
                                        </p:tgtEl>
                                        <p:attrNameLst>
                                          <p:attrName>ppt_h</p:attrName>
                                        </p:attrNameLst>
                                      </p:cBhvr>
                                      <p:tavLst>
                                        <p:tav tm="0">
                                          <p:val>
                                            <p:fltVal val="0"/>
                                          </p:val>
                                        </p:tav>
                                        <p:tav tm="100000">
                                          <p:val>
                                            <p:strVal val="#ppt_h"/>
                                          </p:val>
                                        </p:tav>
                                      </p:tavLst>
                                    </p:anim>
                                    <p:anim calcmode="lin" valueType="num">
                                      <p:cBhvr>
                                        <p:cTn id="9" dur="750" fill="hold"/>
                                        <p:tgtEl>
                                          <p:spTgt spid="6148">
                                            <p:txEl>
                                              <p:pRg st="0" end="0"/>
                                            </p:txEl>
                                          </p:spTgt>
                                        </p:tgtEl>
                                        <p:attrNameLst>
                                          <p:attrName>style.rotation</p:attrName>
                                        </p:attrNameLst>
                                      </p:cBhvr>
                                      <p:tavLst>
                                        <p:tav tm="0">
                                          <p:val>
                                            <p:fltVal val="90"/>
                                          </p:val>
                                        </p:tav>
                                        <p:tav tm="100000">
                                          <p:val>
                                            <p:fltVal val="0"/>
                                          </p:val>
                                        </p:tav>
                                      </p:tavLst>
                                    </p:anim>
                                    <p:animEffect transition="in" filter="fade">
                                      <p:cBhvr>
                                        <p:cTn id="10" dur="750"/>
                                        <p:tgtEl>
                                          <p:spTgt spid="614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par>
                                <p:cTn id="11" presetID="31" presetClass="entr" presetSubtype="0" fill="hold" nodeType="withEffect">
                                  <p:stCondLst>
                                    <p:cond delay="0"/>
                                  </p:stCondLst>
                                  <p:childTnLst>
                                    <p:set>
                                      <p:cBhvr>
                                        <p:cTn id="12" dur="1" fill="hold">
                                          <p:stCondLst>
                                            <p:cond delay="0"/>
                                          </p:stCondLst>
                                        </p:cTn>
                                        <p:tgtEl>
                                          <p:spTgt spid="6148">
                                            <p:txEl>
                                              <p:pRg st="1" end="1"/>
                                            </p:txEl>
                                          </p:spTgt>
                                        </p:tgtEl>
                                        <p:attrNameLst>
                                          <p:attrName>style.visibility</p:attrName>
                                        </p:attrNameLst>
                                      </p:cBhvr>
                                      <p:to>
                                        <p:strVal val="visible"/>
                                      </p:to>
                                    </p:set>
                                    <p:anim calcmode="lin" valueType="num">
                                      <p:cBhvr>
                                        <p:cTn id="13" dur="750" fill="hold"/>
                                        <p:tgtEl>
                                          <p:spTgt spid="6148">
                                            <p:txEl>
                                              <p:pRg st="1" end="1"/>
                                            </p:txEl>
                                          </p:spTgt>
                                        </p:tgtEl>
                                        <p:attrNameLst>
                                          <p:attrName>ppt_w</p:attrName>
                                        </p:attrNameLst>
                                      </p:cBhvr>
                                      <p:tavLst>
                                        <p:tav tm="0">
                                          <p:val>
                                            <p:fltVal val="0"/>
                                          </p:val>
                                        </p:tav>
                                        <p:tav tm="100000">
                                          <p:val>
                                            <p:strVal val="#ppt_w"/>
                                          </p:val>
                                        </p:tav>
                                      </p:tavLst>
                                    </p:anim>
                                    <p:anim calcmode="lin" valueType="num">
                                      <p:cBhvr>
                                        <p:cTn id="14" dur="750" fill="hold"/>
                                        <p:tgtEl>
                                          <p:spTgt spid="6148">
                                            <p:txEl>
                                              <p:pRg st="1" end="1"/>
                                            </p:txEl>
                                          </p:spTgt>
                                        </p:tgtEl>
                                        <p:attrNameLst>
                                          <p:attrName>ppt_h</p:attrName>
                                        </p:attrNameLst>
                                      </p:cBhvr>
                                      <p:tavLst>
                                        <p:tav tm="0">
                                          <p:val>
                                            <p:fltVal val="0"/>
                                          </p:val>
                                        </p:tav>
                                        <p:tav tm="100000">
                                          <p:val>
                                            <p:strVal val="#ppt_h"/>
                                          </p:val>
                                        </p:tav>
                                      </p:tavLst>
                                    </p:anim>
                                    <p:anim calcmode="lin" valueType="num">
                                      <p:cBhvr>
                                        <p:cTn id="15" dur="750" fill="hold"/>
                                        <p:tgtEl>
                                          <p:spTgt spid="6148">
                                            <p:txEl>
                                              <p:pRg st="1" end="1"/>
                                            </p:txEl>
                                          </p:spTgt>
                                        </p:tgtEl>
                                        <p:attrNameLst>
                                          <p:attrName>style.rotation</p:attrName>
                                        </p:attrNameLst>
                                      </p:cBhvr>
                                      <p:tavLst>
                                        <p:tav tm="0">
                                          <p:val>
                                            <p:fltVal val="90"/>
                                          </p:val>
                                        </p:tav>
                                        <p:tav tm="100000">
                                          <p:val>
                                            <p:fltVal val="0"/>
                                          </p:val>
                                        </p:tav>
                                      </p:tavLst>
                                    </p:anim>
                                    <p:animEffect transition="in" filter="fade">
                                      <p:cBhvr>
                                        <p:cTn id="16" dur="750"/>
                                        <p:tgtEl>
                                          <p:spTgt spid="6148">
                                            <p:txEl>
                                              <p:pRg st="1" end="1"/>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a:extLst>
              <a:ext uri="{FF2B5EF4-FFF2-40B4-BE49-F238E27FC236}">
                <a16:creationId xmlns:a16="http://schemas.microsoft.com/office/drawing/2014/main" id="{EA4BC04C-D8C6-4AAE-A6F5-E8AF54033B62}"/>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7172" name="Nadpis 1">
            <a:extLst>
              <a:ext uri="{FF2B5EF4-FFF2-40B4-BE49-F238E27FC236}">
                <a16:creationId xmlns:a16="http://schemas.microsoft.com/office/drawing/2014/main" id="{89377211-C82D-4229-8D4D-7B651E133294}"/>
              </a:ext>
            </a:extLst>
          </p:cNvPr>
          <p:cNvSpPr>
            <a:spLocks noGrp="1" noChangeArrowheads="1"/>
          </p:cNvSpPr>
          <p:nvPr>
            <p:ph type="ctrTitle"/>
          </p:nvPr>
        </p:nvSpPr>
        <p:spPr>
          <a:xfrm>
            <a:off x="1619672" y="1988724"/>
            <a:ext cx="6908825" cy="1584325"/>
          </a:xfrm>
        </p:spPr>
        <p:txBody>
          <a:bodyPr/>
          <a:lstStyle/>
          <a:p>
            <a:r>
              <a:rPr lang="cs-CZ" altLang="cs-CZ" sz="3200" b="1" dirty="0">
                <a:solidFill>
                  <a:srgbClr val="003399"/>
                </a:solidFill>
              </a:rPr>
              <a:t>Děkuji Vám za pozornost.</a:t>
            </a:r>
          </a:p>
        </p:txBody>
      </p:sp>
      <p:sp>
        <p:nvSpPr>
          <p:cNvPr id="7173" name="Podnadpis 2">
            <a:extLst>
              <a:ext uri="{FF2B5EF4-FFF2-40B4-BE49-F238E27FC236}">
                <a16:creationId xmlns:a16="http://schemas.microsoft.com/office/drawing/2014/main" id="{0DE35E6F-AFE1-45A6-A3B2-04AF64E15E28}"/>
              </a:ext>
            </a:extLst>
          </p:cNvPr>
          <p:cNvSpPr>
            <a:spLocks noGrp="1" noChangeArrowheads="1"/>
          </p:cNvSpPr>
          <p:nvPr>
            <p:ph type="subTitle" idx="1"/>
          </p:nvPr>
        </p:nvSpPr>
        <p:spPr>
          <a:xfrm>
            <a:off x="1547664" y="3604878"/>
            <a:ext cx="6696744" cy="1990725"/>
          </a:xfrm>
        </p:spPr>
        <p:txBody>
          <a:bodyPr/>
          <a:lstStyle/>
          <a:p>
            <a:r>
              <a:rPr lang="cs-CZ" altLang="cs-CZ" sz="2000" b="1" dirty="0"/>
              <a:t>Ing. Jiří Jedlička, Ph.D.</a:t>
            </a:r>
          </a:p>
          <a:p>
            <a:r>
              <a:rPr lang="cs-CZ" altLang="cs-CZ" sz="2000" b="1" dirty="0"/>
              <a:t>Centrum dopravního výzkumu, </a:t>
            </a:r>
            <a:r>
              <a:rPr lang="cs-CZ" altLang="cs-CZ" sz="2000" b="1" dirty="0" err="1"/>
              <a:t>v.v.i</a:t>
            </a:r>
            <a:r>
              <a:rPr lang="cs-CZ" altLang="cs-CZ" sz="2000" b="1" dirty="0"/>
              <a:t>.</a:t>
            </a:r>
          </a:p>
          <a:p>
            <a:r>
              <a:rPr lang="cs-CZ" altLang="cs-CZ" sz="2000" b="1" dirty="0"/>
              <a:t>jiri.jedlicka@cdv.cz</a:t>
            </a:r>
          </a:p>
          <a:p>
            <a:r>
              <a:rPr lang="cs-CZ" altLang="cs-CZ" sz="2000" b="1" dirty="0"/>
              <a:t>Tel.: 721 222 994</a:t>
            </a:r>
          </a:p>
          <a:p>
            <a:endParaRPr lang="cs-CZ" altLang="cs-CZ" sz="2000" dirty="0"/>
          </a:p>
        </p:txBody>
      </p:sp>
      <p:grpSp>
        <p:nvGrpSpPr>
          <p:cNvPr id="7" name="Skupina 1"/>
          <p:cNvGrpSpPr>
            <a:grpSpLocks/>
          </p:cNvGrpSpPr>
          <p:nvPr/>
        </p:nvGrpSpPr>
        <p:grpSpPr bwMode="auto">
          <a:xfrm>
            <a:off x="2699792" y="260648"/>
            <a:ext cx="5905500" cy="789960"/>
            <a:chOff x="2483751" y="190538"/>
            <a:chExt cx="6048308" cy="803749"/>
          </a:xfrm>
        </p:grpSpPr>
        <p:sp>
          <p:nvSpPr>
            <p:cNvPr id="8" name="Obdélník 7"/>
            <p:cNvSpPr/>
            <p:nvPr/>
          </p:nvSpPr>
          <p:spPr>
            <a:xfrm>
              <a:off x="3708045" y="190538"/>
              <a:ext cx="4824014" cy="573400"/>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hangingPunct="1">
                <a:defRPr/>
              </a:pPr>
              <a:endParaRPr lang="cs-CZ"/>
            </a:p>
          </p:txBody>
        </p:sp>
        <p:pic>
          <p:nvPicPr>
            <p:cNvPr id="9" name="Picture 2" descr="D:\Users\Janosikova\Desktop\logo-eu-op-pi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51" y="190676"/>
              <a:ext cx="2876223" cy="803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descr="D:\Users\Janosikova\Desktop\logo-mp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3865" y="307313"/>
              <a:ext cx="1152445" cy="552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Rectangle 5">
            <a:extLst>
              <a:ext uri="{FF2B5EF4-FFF2-40B4-BE49-F238E27FC236}">
                <a16:creationId xmlns:a16="http://schemas.microsoft.com/office/drawing/2014/main" id="{CA83304A-3EDA-1CC3-4178-3F5330835D1B}"/>
              </a:ext>
            </a:extLst>
          </p:cNvPr>
          <p:cNvSpPr>
            <a:spLocks noChangeArrowheads="1"/>
          </p:cNvSpPr>
          <p:nvPr/>
        </p:nvSpPr>
        <p:spPr bwMode="auto">
          <a:xfrm>
            <a:off x="0" y="6466656"/>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172"/>
                                        </p:tgtEl>
                                        <p:attrNameLst>
                                          <p:attrName>style.visibility</p:attrName>
                                        </p:attrNameLst>
                                      </p:cBhvr>
                                      <p:to>
                                        <p:strVal val="visible"/>
                                      </p:to>
                                    </p:set>
                                    <p:animEffect transition="in" filter="fade">
                                      <p:cBhvr>
                                        <p:cTn id="7" dur="1000"/>
                                        <p:tgtEl>
                                          <p:spTgt spid="7172"/>
                                        </p:tgtEl>
                                      </p:cBhvr>
                                    </p:animEffect>
                                    <p:anim calcmode="lin" valueType="num">
                                      <p:cBhvr>
                                        <p:cTn id="8" dur="1000" fill="hold"/>
                                        <p:tgtEl>
                                          <p:spTgt spid="7172"/>
                                        </p:tgtEl>
                                        <p:attrNameLst>
                                          <p:attrName>ppt_x</p:attrName>
                                        </p:attrNameLst>
                                      </p:cBhvr>
                                      <p:tavLst>
                                        <p:tav tm="0">
                                          <p:val>
                                            <p:strVal val="#ppt_x"/>
                                          </p:val>
                                        </p:tav>
                                        <p:tav tm="100000">
                                          <p:val>
                                            <p:strVal val="#ppt_x"/>
                                          </p:val>
                                        </p:tav>
                                      </p:tavLst>
                                    </p:anim>
                                    <p:anim calcmode="lin" valueType="num">
                                      <p:cBhvr>
                                        <p:cTn id="9" dur="1000" fill="hold"/>
                                        <p:tgtEl>
                                          <p:spTgt spid="71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852488" y="1344613"/>
            <a:ext cx="8112000" cy="4829175"/>
          </a:xfrm>
        </p:spPr>
        <p:txBody>
          <a:bodyPr/>
          <a:lstStyle/>
          <a:p>
            <a:pPr marL="0" indent="0">
              <a:spcBef>
                <a:spcPts val="600"/>
              </a:spcBef>
              <a:spcAft>
                <a:spcPts val="600"/>
              </a:spcAft>
              <a:buFontTx/>
              <a:buNone/>
              <a:defRPr/>
            </a:pPr>
            <a:r>
              <a:rPr lang="cs-CZ" altLang="cs-CZ" sz="2000" b="1" dirty="0">
                <a:solidFill>
                  <a:srgbClr val="003399"/>
                </a:solidFill>
              </a:rPr>
              <a:t>1. Udržitelná mobilita v citlivých oblastech/ chráněných územích</a:t>
            </a:r>
          </a:p>
          <a:p>
            <a:pPr>
              <a:spcBef>
                <a:spcPts val="600"/>
              </a:spcBef>
              <a:spcAft>
                <a:spcPts val="600"/>
              </a:spcAft>
              <a:buFont typeface="Wingdings" panose="05000000000000000000" pitchFamily="2" charset="2"/>
              <a:buChar char="Ø"/>
              <a:defRPr/>
            </a:pPr>
            <a:endParaRPr lang="cs-CZ" altLang="cs-CZ" sz="1800" dirty="0"/>
          </a:p>
          <a:p>
            <a:pPr>
              <a:spcBef>
                <a:spcPts val="600"/>
              </a:spcBef>
              <a:spcAft>
                <a:spcPts val="600"/>
              </a:spcAft>
              <a:buFont typeface="Wingdings" panose="05000000000000000000" pitchFamily="2" charset="2"/>
              <a:buChar char="Ø"/>
              <a:defRPr/>
            </a:pPr>
            <a:r>
              <a:rPr lang="cs-CZ" altLang="cs-CZ" sz="1800" dirty="0"/>
              <a:t>EK klade důraz na řešení dopravních problémů ve městech i citlivých oblastech;</a:t>
            </a:r>
          </a:p>
          <a:p>
            <a:pPr>
              <a:spcBef>
                <a:spcPts val="600"/>
              </a:spcBef>
              <a:spcAft>
                <a:spcPts val="600"/>
              </a:spcAft>
              <a:buFont typeface="Wingdings" panose="05000000000000000000" pitchFamily="2" charset="2"/>
              <a:buChar char="Ø"/>
              <a:defRPr/>
            </a:pPr>
            <a:r>
              <a:rPr lang="cs-CZ" altLang="cs-CZ" sz="1800" dirty="0"/>
              <a:t>Města - SUMP; </a:t>
            </a:r>
          </a:p>
          <a:p>
            <a:pPr>
              <a:spcBef>
                <a:spcPts val="600"/>
              </a:spcBef>
              <a:spcAft>
                <a:spcPts val="600"/>
              </a:spcAft>
              <a:buFont typeface="Wingdings" panose="05000000000000000000" pitchFamily="2" charset="2"/>
              <a:buChar char="Ø"/>
              <a:defRPr/>
            </a:pPr>
            <a:r>
              <a:rPr lang="cs-CZ" altLang="cs-CZ" sz="1800" dirty="0"/>
              <a:t>Citlivé oblasti – chráněné oblasti, přírodní oblasti, migrační koridory;</a:t>
            </a:r>
          </a:p>
          <a:p>
            <a:pPr marL="0" indent="0" algn="just">
              <a:spcBef>
                <a:spcPts val="600"/>
              </a:spcBef>
              <a:spcAft>
                <a:spcPts val="600"/>
              </a:spcAft>
              <a:buNone/>
              <a:defRPr/>
            </a:pPr>
            <a:endParaRPr lang="cs-CZ" altLang="cs-CZ" sz="1600" dirty="0"/>
          </a:p>
          <a:p>
            <a:pPr marL="0" indent="0">
              <a:spcBef>
                <a:spcPts val="0"/>
              </a:spcBef>
              <a:spcAft>
                <a:spcPts val="400"/>
              </a:spcAft>
              <a:buNone/>
              <a:defRPr/>
            </a:pPr>
            <a:r>
              <a:rPr lang="cs-CZ" altLang="cs-CZ" sz="1800" dirty="0"/>
              <a:t>Cílem udržitelné dopravní politiky je vytvoření podmínek pro takové přemisťování osob a nákladů, které je funkční, bezpečné a udržitelné z hospodářského, sociálního i ekologického hlediska.</a:t>
            </a:r>
          </a:p>
          <a:p>
            <a:pPr marL="0" indent="0">
              <a:spcBef>
                <a:spcPts val="0"/>
              </a:spcBef>
              <a:spcAft>
                <a:spcPts val="400"/>
              </a:spcAft>
              <a:buNone/>
              <a:defRPr/>
            </a:pPr>
            <a:endParaRPr lang="cs-CZ" altLang="cs-CZ" sz="1800" dirty="0"/>
          </a:p>
          <a:p>
            <a:pPr marL="0" indent="0">
              <a:spcBef>
                <a:spcPts val="0"/>
              </a:spcBef>
              <a:spcAft>
                <a:spcPts val="400"/>
              </a:spcAft>
              <a:buNone/>
              <a:defRPr/>
            </a:pPr>
            <a:r>
              <a:rPr lang="cs-CZ" altLang="cs-CZ" sz="1800" dirty="0"/>
              <a:t>Hledání optimálních řešení pro zklidnění dopravy a zajištění udržitelného rozvoje infrastruktury s minimalizací střetů v území.</a:t>
            </a:r>
          </a:p>
          <a:p>
            <a:pPr marL="0" indent="0">
              <a:spcBef>
                <a:spcPts val="0"/>
              </a:spcBef>
              <a:spcAft>
                <a:spcPts val="400"/>
              </a:spcAft>
              <a:buNone/>
              <a:defRPr/>
            </a:pPr>
            <a:endParaRPr lang="cs-CZ" altLang="cs-CZ" sz="18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a:extLst>
              <a:ext uri="{FF2B5EF4-FFF2-40B4-BE49-F238E27FC236}">
                <a16:creationId xmlns:a16="http://schemas.microsoft.com/office/drawing/2014/main" id="{FC525B3A-450E-413D-85EF-DF27A451E078}"/>
              </a:ext>
            </a:extLst>
          </p:cNvPr>
          <p:cNvSpPr>
            <a:spLocks noGrp="1"/>
          </p:cNvSpPr>
          <p:nvPr>
            <p:ph type="sldNum" sz="quarter" idx="12"/>
          </p:nvPr>
        </p:nvSpPr>
        <p:spPr>
          <a:xfrm>
            <a:off x="6566644" y="6121259"/>
            <a:ext cx="2133600" cy="476250"/>
          </a:xfrm>
        </p:spPr>
        <p:txBody>
          <a:bodyPr/>
          <a:lstStyle/>
          <a:p>
            <a:pPr>
              <a:defRPr/>
            </a:pPr>
            <a:fld id="{2F2E2856-1768-437F-9E37-32F7C1C9B6FB}" type="slidenum">
              <a:rPr lang="cs-CZ" altLang="cs-CZ" b="1" smtClean="0"/>
              <a:pPr>
                <a:defRPr/>
              </a:pPr>
              <a:t>3</a:t>
            </a:fld>
            <a:endParaRPr lang="cs-CZ" altLang="cs-CZ" b="1" dirty="0"/>
          </a:p>
        </p:txBody>
      </p:sp>
      <p:sp>
        <p:nvSpPr>
          <p:cNvPr id="9" name="Rectangle 5">
            <a:extLst>
              <a:ext uri="{FF2B5EF4-FFF2-40B4-BE49-F238E27FC236}">
                <a16:creationId xmlns:a16="http://schemas.microsoft.com/office/drawing/2014/main" id="{936949D1-09B8-F8CF-A0AB-821F744501CB}"/>
              </a:ext>
            </a:extLst>
          </p:cNvPr>
          <p:cNvSpPr>
            <a:spLocks noChangeArrowheads="1"/>
          </p:cNvSpPr>
          <p:nvPr/>
        </p:nvSpPr>
        <p:spPr bwMode="auto">
          <a:xfrm>
            <a:off x="0" y="6466656"/>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Tree>
    <p:extLst>
      <p:ext uri="{BB962C8B-B14F-4D97-AF65-F5344CB8AC3E}">
        <p14:creationId xmlns:p14="http://schemas.microsoft.com/office/powerpoint/2010/main" val="81960375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p:cTn id="7" dur="750" fill="hold"/>
                                        <p:tgtEl>
                                          <p:spTgt spid="6148">
                                            <p:txEl>
                                              <p:pRg st="0" end="0"/>
                                            </p:txEl>
                                          </p:spTgt>
                                        </p:tgtEl>
                                        <p:attrNameLst>
                                          <p:attrName>ppt_w</p:attrName>
                                        </p:attrNameLst>
                                      </p:cBhvr>
                                      <p:tavLst>
                                        <p:tav tm="0">
                                          <p:val>
                                            <p:fltVal val="0"/>
                                          </p:val>
                                        </p:tav>
                                        <p:tav tm="100000">
                                          <p:val>
                                            <p:strVal val="#ppt_w"/>
                                          </p:val>
                                        </p:tav>
                                      </p:tavLst>
                                    </p:anim>
                                    <p:anim calcmode="lin" valueType="num">
                                      <p:cBhvr>
                                        <p:cTn id="8" dur="750" fill="hold"/>
                                        <p:tgtEl>
                                          <p:spTgt spid="6148">
                                            <p:txEl>
                                              <p:pRg st="0" end="0"/>
                                            </p:txEl>
                                          </p:spTgt>
                                        </p:tgtEl>
                                        <p:attrNameLst>
                                          <p:attrName>ppt_h</p:attrName>
                                        </p:attrNameLst>
                                      </p:cBhvr>
                                      <p:tavLst>
                                        <p:tav tm="0">
                                          <p:val>
                                            <p:fltVal val="0"/>
                                          </p:val>
                                        </p:tav>
                                        <p:tav tm="100000">
                                          <p:val>
                                            <p:strVal val="#ppt_h"/>
                                          </p:val>
                                        </p:tav>
                                      </p:tavLst>
                                    </p:anim>
                                    <p:anim calcmode="lin" valueType="num">
                                      <p:cBhvr>
                                        <p:cTn id="9" dur="750" fill="hold"/>
                                        <p:tgtEl>
                                          <p:spTgt spid="6148">
                                            <p:txEl>
                                              <p:pRg st="0" end="0"/>
                                            </p:txEl>
                                          </p:spTgt>
                                        </p:tgtEl>
                                        <p:attrNameLst>
                                          <p:attrName>style.rotation</p:attrName>
                                        </p:attrNameLst>
                                      </p:cBhvr>
                                      <p:tavLst>
                                        <p:tav tm="0">
                                          <p:val>
                                            <p:fltVal val="90"/>
                                          </p:val>
                                        </p:tav>
                                        <p:tav tm="100000">
                                          <p:val>
                                            <p:fltVal val="0"/>
                                          </p:val>
                                        </p:tav>
                                      </p:tavLst>
                                    </p:anim>
                                    <p:animEffect transition="in" filter="fade">
                                      <p:cBhvr>
                                        <p:cTn id="10" dur="750"/>
                                        <p:tgtEl>
                                          <p:spTgt spid="614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852488" y="1344613"/>
            <a:ext cx="8112000" cy="4829175"/>
          </a:xfrm>
        </p:spPr>
        <p:txBody>
          <a:bodyPr/>
          <a:lstStyle/>
          <a:p>
            <a:pPr marL="0" indent="0">
              <a:spcBef>
                <a:spcPts val="600"/>
              </a:spcBef>
              <a:spcAft>
                <a:spcPts val="600"/>
              </a:spcAft>
              <a:buFontTx/>
              <a:buNone/>
              <a:defRPr/>
            </a:pPr>
            <a:r>
              <a:rPr lang="cs-CZ" sz="1800" u="sng" dirty="0"/>
              <a:t>Plán udržitelné městské mobility (SUMP)</a:t>
            </a:r>
            <a:endParaRPr lang="cs-CZ" altLang="cs-CZ" sz="1800" u="sng" dirty="0"/>
          </a:p>
          <a:p>
            <a:pPr>
              <a:spcBef>
                <a:spcPts val="600"/>
              </a:spcBef>
              <a:spcAft>
                <a:spcPts val="600"/>
              </a:spcAft>
              <a:buFont typeface="Wingdings" panose="05000000000000000000" pitchFamily="2" charset="2"/>
              <a:buChar char="Ø"/>
              <a:defRPr/>
            </a:pPr>
            <a:endParaRPr lang="cs-CZ" altLang="cs-CZ" sz="1800" dirty="0"/>
          </a:p>
          <a:p>
            <a:pPr>
              <a:spcBef>
                <a:spcPts val="600"/>
              </a:spcBef>
              <a:spcAft>
                <a:spcPts val="600"/>
              </a:spcAft>
              <a:buFont typeface="Wingdings" panose="05000000000000000000" pitchFamily="2" charset="2"/>
              <a:buChar char="Ø"/>
              <a:defRPr/>
            </a:pPr>
            <a:r>
              <a:rPr lang="cs-CZ" altLang="cs-CZ" sz="1800" dirty="0"/>
              <a:t>integrovaná dopravní strategie zahrnuje všechny druhy dopravy;</a:t>
            </a:r>
          </a:p>
          <a:p>
            <a:pPr>
              <a:spcBef>
                <a:spcPts val="600"/>
              </a:spcBef>
              <a:spcAft>
                <a:spcPts val="600"/>
              </a:spcAft>
              <a:buFont typeface="Wingdings" panose="05000000000000000000" pitchFamily="2" charset="2"/>
              <a:buChar char="Ø"/>
              <a:defRPr/>
            </a:pPr>
            <a:r>
              <a:rPr lang="cs-CZ" altLang="cs-CZ" sz="1800" dirty="0"/>
              <a:t>zahrnutí mezioborovosti; </a:t>
            </a:r>
          </a:p>
          <a:p>
            <a:pPr>
              <a:spcBef>
                <a:spcPts val="600"/>
              </a:spcBef>
              <a:spcAft>
                <a:spcPts val="600"/>
              </a:spcAft>
              <a:buFont typeface="Wingdings" panose="05000000000000000000" pitchFamily="2" charset="2"/>
              <a:buChar char="Ø"/>
              <a:defRPr/>
            </a:pPr>
            <a:r>
              <a:rPr lang="cs-CZ" altLang="cs-CZ" sz="1800" dirty="0"/>
              <a:t>nutná politická vůle ke změnám;</a:t>
            </a:r>
          </a:p>
          <a:p>
            <a:pPr>
              <a:spcBef>
                <a:spcPts val="600"/>
              </a:spcBef>
              <a:spcAft>
                <a:spcPts val="600"/>
              </a:spcAft>
              <a:buFont typeface="Wingdings" panose="05000000000000000000" pitchFamily="2" charset="2"/>
              <a:buChar char="Ø"/>
              <a:defRPr/>
            </a:pPr>
            <a:r>
              <a:rPr lang="cs-CZ" altLang="cs-CZ" sz="1800" dirty="0"/>
              <a:t>navrhovat ambiciózní opatření;</a:t>
            </a:r>
          </a:p>
          <a:p>
            <a:pPr>
              <a:spcBef>
                <a:spcPts val="600"/>
              </a:spcBef>
              <a:spcAft>
                <a:spcPts val="600"/>
              </a:spcAft>
              <a:buFont typeface="Wingdings" panose="05000000000000000000" pitchFamily="2" charset="2"/>
              <a:buChar char="Ø"/>
              <a:defRPr/>
            </a:pPr>
            <a:r>
              <a:rPr lang="cs-CZ" altLang="cs-CZ" sz="1800" dirty="0"/>
              <a:t>Akční plán;</a:t>
            </a:r>
          </a:p>
          <a:p>
            <a:pPr marL="0" indent="0">
              <a:spcBef>
                <a:spcPts val="0"/>
              </a:spcBef>
              <a:spcAft>
                <a:spcPts val="400"/>
              </a:spcAft>
              <a:buNone/>
              <a:defRPr/>
            </a:pPr>
            <a:endParaRPr lang="cs-CZ" altLang="cs-CZ" sz="1800" dirty="0"/>
          </a:p>
          <a:p>
            <a:pPr marL="0" indent="0">
              <a:spcBef>
                <a:spcPts val="0"/>
              </a:spcBef>
              <a:spcAft>
                <a:spcPts val="400"/>
              </a:spcAft>
              <a:buNone/>
              <a:defRPr/>
            </a:pPr>
            <a:endParaRPr lang="cs-CZ" altLang="cs-CZ" sz="18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a:extLst>
              <a:ext uri="{FF2B5EF4-FFF2-40B4-BE49-F238E27FC236}">
                <a16:creationId xmlns:a16="http://schemas.microsoft.com/office/drawing/2014/main" id="{FC525B3A-450E-413D-85EF-DF27A451E078}"/>
              </a:ext>
            </a:extLst>
          </p:cNvPr>
          <p:cNvSpPr>
            <a:spLocks noGrp="1"/>
          </p:cNvSpPr>
          <p:nvPr>
            <p:ph type="sldNum" sz="quarter" idx="12"/>
          </p:nvPr>
        </p:nvSpPr>
        <p:spPr>
          <a:xfrm>
            <a:off x="6566644" y="6121259"/>
            <a:ext cx="2133600" cy="476250"/>
          </a:xfrm>
        </p:spPr>
        <p:txBody>
          <a:bodyPr/>
          <a:lstStyle/>
          <a:p>
            <a:pPr>
              <a:defRPr/>
            </a:pPr>
            <a:fld id="{2F2E2856-1768-437F-9E37-32F7C1C9B6FB}" type="slidenum">
              <a:rPr lang="cs-CZ" altLang="cs-CZ" b="1" smtClean="0"/>
              <a:pPr>
                <a:defRPr/>
              </a:pPr>
              <a:t>4</a:t>
            </a:fld>
            <a:endParaRPr lang="cs-CZ" altLang="cs-CZ" b="1" dirty="0"/>
          </a:p>
        </p:txBody>
      </p:sp>
      <p:sp>
        <p:nvSpPr>
          <p:cNvPr id="9" name="Rectangle 5">
            <a:extLst>
              <a:ext uri="{FF2B5EF4-FFF2-40B4-BE49-F238E27FC236}">
                <a16:creationId xmlns:a16="http://schemas.microsoft.com/office/drawing/2014/main" id="{936949D1-09B8-F8CF-A0AB-821F744501CB}"/>
              </a:ext>
            </a:extLst>
          </p:cNvPr>
          <p:cNvSpPr>
            <a:spLocks noChangeArrowheads="1"/>
          </p:cNvSpPr>
          <p:nvPr/>
        </p:nvSpPr>
        <p:spPr bwMode="auto">
          <a:xfrm>
            <a:off x="0" y="6466656"/>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Tree>
    <p:extLst>
      <p:ext uri="{BB962C8B-B14F-4D97-AF65-F5344CB8AC3E}">
        <p14:creationId xmlns:p14="http://schemas.microsoft.com/office/powerpoint/2010/main" val="369932707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p:cTn id="7" dur="750" fill="hold"/>
                                        <p:tgtEl>
                                          <p:spTgt spid="6148">
                                            <p:txEl>
                                              <p:pRg st="0" end="0"/>
                                            </p:txEl>
                                          </p:spTgt>
                                        </p:tgtEl>
                                        <p:attrNameLst>
                                          <p:attrName>ppt_w</p:attrName>
                                        </p:attrNameLst>
                                      </p:cBhvr>
                                      <p:tavLst>
                                        <p:tav tm="0">
                                          <p:val>
                                            <p:fltVal val="0"/>
                                          </p:val>
                                        </p:tav>
                                        <p:tav tm="100000">
                                          <p:val>
                                            <p:strVal val="#ppt_w"/>
                                          </p:val>
                                        </p:tav>
                                      </p:tavLst>
                                    </p:anim>
                                    <p:anim calcmode="lin" valueType="num">
                                      <p:cBhvr>
                                        <p:cTn id="8" dur="750" fill="hold"/>
                                        <p:tgtEl>
                                          <p:spTgt spid="6148">
                                            <p:txEl>
                                              <p:pRg st="0" end="0"/>
                                            </p:txEl>
                                          </p:spTgt>
                                        </p:tgtEl>
                                        <p:attrNameLst>
                                          <p:attrName>ppt_h</p:attrName>
                                        </p:attrNameLst>
                                      </p:cBhvr>
                                      <p:tavLst>
                                        <p:tav tm="0">
                                          <p:val>
                                            <p:fltVal val="0"/>
                                          </p:val>
                                        </p:tav>
                                        <p:tav tm="100000">
                                          <p:val>
                                            <p:strVal val="#ppt_h"/>
                                          </p:val>
                                        </p:tav>
                                      </p:tavLst>
                                    </p:anim>
                                    <p:anim calcmode="lin" valueType="num">
                                      <p:cBhvr>
                                        <p:cTn id="9" dur="750" fill="hold"/>
                                        <p:tgtEl>
                                          <p:spTgt spid="6148">
                                            <p:txEl>
                                              <p:pRg st="0" end="0"/>
                                            </p:txEl>
                                          </p:spTgt>
                                        </p:tgtEl>
                                        <p:attrNameLst>
                                          <p:attrName>style.rotation</p:attrName>
                                        </p:attrNameLst>
                                      </p:cBhvr>
                                      <p:tavLst>
                                        <p:tav tm="0">
                                          <p:val>
                                            <p:fltVal val="90"/>
                                          </p:val>
                                        </p:tav>
                                        <p:tav tm="100000">
                                          <p:val>
                                            <p:fltVal val="0"/>
                                          </p:val>
                                        </p:tav>
                                      </p:tavLst>
                                    </p:anim>
                                    <p:animEffect transition="in" filter="fade">
                                      <p:cBhvr>
                                        <p:cTn id="10" dur="750"/>
                                        <p:tgtEl>
                                          <p:spTgt spid="614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852488" y="1344613"/>
            <a:ext cx="8112000" cy="4829175"/>
          </a:xfrm>
        </p:spPr>
        <p:txBody>
          <a:bodyPr/>
          <a:lstStyle/>
          <a:p>
            <a:pPr marL="0" indent="0">
              <a:spcBef>
                <a:spcPts val="600"/>
              </a:spcBef>
              <a:spcAft>
                <a:spcPts val="600"/>
              </a:spcAft>
              <a:buFontTx/>
              <a:buNone/>
              <a:defRPr/>
            </a:pPr>
            <a:r>
              <a:rPr lang="cs-CZ" sz="1800" u="sng" dirty="0"/>
              <a:t>Citlivé oblasti</a:t>
            </a:r>
            <a:endParaRPr lang="cs-CZ" altLang="cs-CZ" sz="1800" u="sng" dirty="0"/>
          </a:p>
          <a:p>
            <a:pPr>
              <a:spcBef>
                <a:spcPts val="600"/>
              </a:spcBef>
              <a:spcAft>
                <a:spcPts val="600"/>
              </a:spcAft>
              <a:buFont typeface="Wingdings" panose="05000000000000000000" pitchFamily="2" charset="2"/>
              <a:buChar char="Ø"/>
              <a:defRPr/>
            </a:pPr>
            <a:endParaRPr lang="cs-CZ" altLang="cs-CZ" sz="1800" dirty="0"/>
          </a:p>
          <a:p>
            <a:pPr>
              <a:spcBef>
                <a:spcPts val="600"/>
              </a:spcBef>
              <a:spcAft>
                <a:spcPts val="600"/>
              </a:spcAft>
              <a:buFont typeface="Wingdings" panose="05000000000000000000" pitchFamily="2" charset="2"/>
              <a:buChar char="Ø"/>
              <a:defRPr/>
            </a:pPr>
            <a:endParaRPr lang="cs-CZ" altLang="cs-CZ" sz="1800" dirty="0"/>
          </a:p>
          <a:p>
            <a:pPr>
              <a:spcBef>
                <a:spcPts val="600"/>
              </a:spcBef>
              <a:spcAft>
                <a:spcPts val="600"/>
              </a:spcAft>
              <a:buFont typeface="Wingdings" panose="05000000000000000000" pitchFamily="2" charset="2"/>
              <a:buChar char="Ø"/>
              <a:defRPr/>
            </a:pPr>
            <a:r>
              <a:rPr lang="cs-CZ" altLang="cs-CZ" sz="1800" dirty="0"/>
              <a:t>Udržitelnost dopravy v samotném území;</a:t>
            </a:r>
          </a:p>
          <a:p>
            <a:pPr>
              <a:spcBef>
                <a:spcPts val="600"/>
              </a:spcBef>
              <a:spcAft>
                <a:spcPts val="600"/>
              </a:spcAft>
              <a:buFont typeface="Wingdings" panose="05000000000000000000" pitchFamily="2" charset="2"/>
              <a:buChar char="Ø"/>
              <a:defRPr/>
            </a:pPr>
            <a:r>
              <a:rPr lang="cs-CZ" altLang="cs-CZ" sz="1800" dirty="0"/>
              <a:t>Ochrana ekologických koridorů – fragmentace krajiny; </a:t>
            </a:r>
          </a:p>
          <a:p>
            <a:pPr>
              <a:spcBef>
                <a:spcPts val="600"/>
              </a:spcBef>
              <a:spcAft>
                <a:spcPts val="600"/>
              </a:spcAft>
              <a:buFont typeface="Wingdings" panose="05000000000000000000" pitchFamily="2" charset="2"/>
              <a:buChar char="Ø"/>
              <a:defRPr/>
            </a:pPr>
            <a:r>
              <a:rPr lang="cs-CZ" altLang="cs-CZ" sz="1800" dirty="0"/>
              <a:t>Vytvoření a zavedení hodnocení účinnosti odpuzovačů a stanovení zásad pro jejich používání;</a:t>
            </a:r>
          </a:p>
          <a:p>
            <a:pPr marL="0" indent="0" algn="just">
              <a:spcBef>
                <a:spcPts val="600"/>
              </a:spcBef>
              <a:spcAft>
                <a:spcPts val="600"/>
              </a:spcAft>
              <a:buNone/>
              <a:defRPr/>
            </a:pPr>
            <a:endParaRPr lang="cs-CZ" altLang="cs-CZ" sz="1600" dirty="0"/>
          </a:p>
          <a:p>
            <a:pPr>
              <a:spcBef>
                <a:spcPts val="0"/>
              </a:spcBef>
              <a:spcAft>
                <a:spcPts val="400"/>
              </a:spcAft>
              <a:defRPr/>
            </a:pPr>
            <a:endParaRPr lang="cs-CZ" altLang="cs-CZ" sz="1800" dirty="0"/>
          </a:p>
          <a:p>
            <a:pPr marL="0" indent="0">
              <a:spcBef>
                <a:spcPts val="0"/>
              </a:spcBef>
              <a:spcAft>
                <a:spcPts val="400"/>
              </a:spcAft>
              <a:buNone/>
              <a:defRPr/>
            </a:pPr>
            <a:endParaRPr lang="cs-CZ" altLang="cs-CZ" sz="18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a:extLst>
              <a:ext uri="{FF2B5EF4-FFF2-40B4-BE49-F238E27FC236}">
                <a16:creationId xmlns:a16="http://schemas.microsoft.com/office/drawing/2014/main" id="{FC525B3A-450E-413D-85EF-DF27A451E078}"/>
              </a:ext>
            </a:extLst>
          </p:cNvPr>
          <p:cNvSpPr>
            <a:spLocks noGrp="1"/>
          </p:cNvSpPr>
          <p:nvPr>
            <p:ph type="sldNum" sz="quarter" idx="12"/>
          </p:nvPr>
        </p:nvSpPr>
        <p:spPr>
          <a:xfrm>
            <a:off x="6566644" y="6121259"/>
            <a:ext cx="2133600" cy="476250"/>
          </a:xfrm>
        </p:spPr>
        <p:txBody>
          <a:bodyPr/>
          <a:lstStyle/>
          <a:p>
            <a:pPr>
              <a:defRPr/>
            </a:pPr>
            <a:fld id="{2F2E2856-1768-437F-9E37-32F7C1C9B6FB}" type="slidenum">
              <a:rPr lang="cs-CZ" altLang="cs-CZ" b="1" smtClean="0"/>
              <a:pPr>
                <a:defRPr/>
              </a:pPr>
              <a:t>5</a:t>
            </a:fld>
            <a:endParaRPr lang="cs-CZ" altLang="cs-CZ" b="1" dirty="0"/>
          </a:p>
        </p:txBody>
      </p:sp>
      <p:sp>
        <p:nvSpPr>
          <p:cNvPr id="9" name="Rectangle 5">
            <a:extLst>
              <a:ext uri="{FF2B5EF4-FFF2-40B4-BE49-F238E27FC236}">
                <a16:creationId xmlns:a16="http://schemas.microsoft.com/office/drawing/2014/main" id="{936949D1-09B8-F8CF-A0AB-821F744501CB}"/>
              </a:ext>
            </a:extLst>
          </p:cNvPr>
          <p:cNvSpPr>
            <a:spLocks noChangeArrowheads="1"/>
          </p:cNvSpPr>
          <p:nvPr/>
        </p:nvSpPr>
        <p:spPr bwMode="auto">
          <a:xfrm>
            <a:off x="0" y="6466656"/>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Tree>
    <p:extLst>
      <p:ext uri="{BB962C8B-B14F-4D97-AF65-F5344CB8AC3E}">
        <p14:creationId xmlns:p14="http://schemas.microsoft.com/office/powerpoint/2010/main" val="111367808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p:cTn id="7" dur="750" fill="hold"/>
                                        <p:tgtEl>
                                          <p:spTgt spid="6148">
                                            <p:txEl>
                                              <p:pRg st="0" end="0"/>
                                            </p:txEl>
                                          </p:spTgt>
                                        </p:tgtEl>
                                        <p:attrNameLst>
                                          <p:attrName>ppt_w</p:attrName>
                                        </p:attrNameLst>
                                      </p:cBhvr>
                                      <p:tavLst>
                                        <p:tav tm="0">
                                          <p:val>
                                            <p:fltVal val="0"/>
                                          </p:val>
                                        </p:tav>
                                        <p:tav tm="100000">
                                          <p:val>
                                            <p:strVal val="#ppt_w"/>
                                          </p:val>
                                        </p:tav>
                                      </p:tavLst>
                                    </p:anim>
                                    <p:anim calcmode="lin" valueType="num">
                                      <p:cBhvr>
                                        <p:cTn id="8" dur="750" fill="hold"/>
                                        <p:tgtEl>
                                          <p:spTgt spid="6148">
                                            <p:txEl>
                                              <p:pRg st="0" end="0"/>
                                            </p:txEl>
                                          </p:spTgt>
                                        </p:tgtEl>
                                        <p:attrNameLst>
                                          <p:attrName>ppt_h</p:attrName>
                                        </p:attrNameLst>
                                      </p:cBhvr>
                                      <p:tavLst>
                                        <p:tav tm="0">
                                          <p:val>
                                            <p:fltVal val="0"/>
                                          </p:val>
                                        </p:tav>
                                        <p:tav tm="100000">
                                          <p:val>
                                            <p:strVal val="#ppt_h"/>
                                          </p:val>
                                        </p:tav>
                                      </p:tavLst>
                                    </p:anim>
                                    <p:anim calcmode="lin" valueType="num">
                                      <p:cBhvr>
                                        <p:cTn id="9" dur="750" fill="hold"/>
                                        <p:tgtEl>
                                          <p:spTgt spid="6148">
                                            <p:txEl>
                                              <p:pRg st="0" end="0"/>
                                            </p:txEl>
                                          </p:spTgt>
                                        </p:tgtEl>
                                        <p:attrNameLst>
                                          <p:attrName>style.rotation</p:attrName>
                                        </p:attrNameLst>
                                      </p:cBhvr>
                                      <p:tavLst>
                                        <p:tav tm="0">
                                          <p:val>
                                            <p:fltVal val="90"/>
                                          </p:val>
                                        </p:tav>
                                        <p:tav tm="100000">
                                          <p:val>
                                            <p:fltVal val="0"/>
                                          </p:val>
                                        </p:tav>
                                      </p:tavLst>
                                    </p:anim>
                                    <p:animEffect transition="in" filter="fade">
                                      <p:cBhvr>
                                        <p:cTn id="10" dur="750"/>
                                        <p:tgtEl>
                                          <p:spTgt spid="614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409742"/>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755576" y="1340768"/>
            <a:ext cx="7895976" cy="4829175"/>
          </a:xfrm>
        </p:spPr>
        <p:txBody>
          <a:bodyPr/>
          <a:lstStyle/>
          <a:p>
            <a:pPr marL="0" indent="0">
              <a:spcBef>
                <a:spcPts val="600"/>
              </a:spcBef>
              <a:spcAft>
                <a:spcPts val="600"/>
              </a:spcAft>
              <a:buFontTx/>
              <a:buNone/>
              <a:defRPr/>
            </a:pPr>
            <a:r>
              <a:rPr lang="cs-CZ" altLang="cs-CZ" sz="1800" u="sng" dirty="0"/>
              <a:t>Fragmentace krajiny</a:t>
            </a:r>
          </a:p>
          <a:p>
            <a:pPr>
              <a:spcBef>
                <a:spcPts val="600"/>
              </a:spcBef>
              <a:spcAft>
                <a:spcPts val="600"/>
              </a:spcAft>
              <a:buFont typeface="Wingdings" panose="05000000000000000000" pitchFamily="2" charset="2"/>
              <a:buChar char="Ø"/>
              <a:defRPr/>
            </a:pPr>
            <a:r>
              <a:rPr lang="cs-CZ" sz="1800" dirty="0"/>
              <a:t>extrémní nárůst antropogenních bariér v krajině;</a:t>
            </a:r>
          </a:p>
          <a:p>
            <a:pPr>
              <a:spcBef>
                <a:spcPts val="600"/>
              </a:spcBef>
              <a:spcAft>
                <a:spcPts val="600"/>
              </a:spcAft>
              <a:buFont typeface="Wingdings" panose="05000000000000000000" pitchFamily="2" charset="2"/>
              <a:buChar char="Ø"/>
              <a:defRPr/>
            </a:pPr>
            <a:r>
              <a:rPr lang="cs-CZ" altLang="cs-CZ" sz="1800" dirty="0"/>
              <a:t>ekologické sítě, jejichž základním atributem je kromě vhodných biotopů právě kontinuita;</a:t>
            </a:r>
          </a:p>
          <a:p>
            <a:pPr>
              <a:spcBef>
                <a:spcPts val="600"/>
              </a:spcBef>
              <a:spcAft>
                <a:spcPts val="600"/>
              </a:spcAft>
              <a:buFont typeface="Wingdings" panose="05000000000000000000" pitchFamily="2" charset="2"/>
              <a:buChar char="Ø"/>
              <a:defRPr/>
            </a:pPr>
            <a:r>
              <a:rPr lang="cs-CZ" altLang="cs-CZ" sz="1800" dirty="0"/>
              <a:t>pět primárních ekologických efektů fragmentace: </a:t>
            </a:r>
          </a:p>
          <a:p>
            <a:pPr marL="534988" lvl="0">
              <a:buFont typeface="+mj-lt"/>
              <a:buAutoNum type="arabicParenR"/>
            </a:pPr>
            <a:r>
              <a:rPr lang="cs-CZ" sz="1600" u="sng" dirty="0"/>
              <a:t>Ztráta lokalit a jejich propojení</a:t>
            </a:r>
            <a:r>
              <a:rPr lang="cs-CZ" sz="1600" dirty="0"/>
              <a:t> - Okamžitý následek konstrukce silnic je jejich fyzická přeměna z přírodních lokalit v intenzivně narušené oblasti. Tento dopad se ještě zhoršuje efekty izolace a vede k nevratným změnám v populacích volně žijících živočichů.</a:t>
            </a:r>
          </a:p>
          <a:p>
            <a:pPr marL="534988" lvl="0">
              <a:buFont typeface="+mj-lt"/>
              <a:buAutoNum type="arabicParenR"/>
            </a:pPr>
            <a:r>
              <a:rPr lang="cs-CZ" sz="1600" u="sng" dirty="0"/>
              <a:t>Bariérový efekt</a:t>
            </a:r>
            <a:r>
              <a:rPr lang="cs-CZ" sz="1600" dirty="0"/>
              <a:t> - Pravděpodobně nejhorší dopad fragmentace lokalit dopravní infrastrukturou. Schopnost pohybu živočichů pro hledání potravy, úkrytu nebo možnost rozmnožení je značně omezena silnicemi. Jediný způsob jak tomuto jevu předejít je vytvořit dopravní cesty více průchodné. Bariéra je nejen fyzická, ale také v chování: mnoho živočichů se blízkosti silniční sítě raději vyhne.</a:t>
            </a:r>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a:extLst>
              <a:ext uri="{FF2B5EF4-FFF2-40B4-BE49-F238E27FC236}">
                <a16:creationId xmlns:a16="http://schemas.microsoft.com/office/drawing/2014/main" id="{FC525B3A-450E-413D-85EF-DF27A451E078}"/>
              </a:ext>
            </a:extLst>
          </p:cNvPr>
          <p:cNvSpPr>
            <a:spLocks noGrp="1"/>
          </p:cNvSpPr>
          <p:nvPr>
            <p:ph type="sldNum" sz="quarter" idx="12"/>
          </p:nvPr>
        </p:nvSpPr>
        <p:spPr>
          <a:xfrm>
            <a:off x="6566644" y="6121259"/>
            <a:ext cx="2133600" cy="476250"/>
          </a:xfrm>
        </p:spPr>
        <p:txBody>
          <a:bodyPr/>
          <a:lstStyle/>
          <a:p>
            <a:pPr>
              <a:defRPr/>
            </a:pPr>
            <a:fld id="{2F2E2856-1768-437F-9E37-32F7C1C9B6FB}" type="slidenum">
              <a:rPr lang="cs-CZ" altLang="cs-CZ" b="1" smtClean="0"/>
              <a:pPr>
                <a:defRPr/>
              </a:pPr>
              <a:t>6</a:t>
            </a:fld>
            <a:endParaRPr lang="cs-CZ" altLang="cs-CZ" b="1" dirty="0"/>
          </a:p>
        </p:txBody>
      </p:sp>
      <p:sp>
        <p:nvSpPr>
          <p:cNvPr id="9" name="Rectangle 5">
            <a:extLst>
              <a:ext uri="{FF2B5EF4-FFF2-40B4-BE49-F238E27FC236}">
                <a16:creationId xmlns:a16="http://schemas.microsoft.com/office/drawing/2014/main" id="{5F4F4F51-CFBA-C1FF-63C4-A9EC45D8C193}"/>
              </a:ext>
            </a:extLst>
          </p:cNvPr>
          <p:cNvSpPr>
            <a:spLocks noChangeArrowheads="1"/>
          </p:cNvSpPr>
          <p:nvPr/>
        </p:nvSpPr>
        <p:spPr bwMode="auto">
          <a:xfrm>
            <a:off x="0" y="6466656"/>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Tree>
    <p:extLst>
      <p:ext uri="{BB962C8B-B14F-4D97-AF65-F5344CB8AC3E}">
        <p14:creationId xmlns:p14="http://schemas.microsoft.com/office/powerpoint/2010/main" val="402341894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p:cTn id="7" dur="750" fill="hold"/>
                                        <p:tgtEl>
                                          <p:spTgt spid="6148">
                                            <p:txEl>
                                              <p:pRg st="0" end="0"/>
                                            </p:txEl>
                                          </p:spTgt>
                                        </p:tgtEl>
                                        <p:attrNameLst>
                                          <p:attrName>ppt_w</p:attrName>
                                        </p:attrNameLst>
                                      </p:cBhvr>
                                      <p:tavLst>
                                        <p:tav tm="0">
                                          <p:val>
                                            <p:fltVal val="0"/>
                                          </p:val>
                                        </p:tav>
                                        <p:tav tm="100000">
                                          <p:val>
                                            <p:strVal val="#ppt_w"/>
                                          </p:val>
                                        </p:tav>
                                      </p:tavLst>
                                    </p:anim>
                                    <p:anim calcmode="lin" valueType="num">
                                      <p:cBhvr>
                                        <p:cTn id="8" dur="750" fill="hold"/>
                                        <p:tgtEl>
                                          <p:spTgt spid="6148">
                                            <p:txEl>
                                              <p:pRg st="0" end="0"/>
                                            </p:txEl>
                                          </p:spTgt>
                                        </p:tgtEl>
                                        <p:attrNameLst>
                                          <p:attrName>ppt_h</p:attrName>
                                        </p:attrNameLst>
                                      </p:cBhvr>
                                      <p:tavLst>
                                        <p:tav tm="0">
                                          <p:val>
                                            <p:fltVal val="0"/>
                                          </p:val>
                                        </p:tav>
                                        <p:tav tm="100000">
                                          <p:val>
                                            <p:strVal val="#ppt_h"/>
                                          </p:val>
                                        </p:tav>
                                      </p:tavLst>
                                    </p:anim>
                                    <p:anim calcmode="lin" valueType="num">
                                      <p:cBhvr>
                                        <p:cTn id="9" dur="750" fill="hold"/>
                                        <p:tgtEl>
                                          <p:spTgt spid="6148">
                                            <p:txEl>
                                              <p:pRg st="0" end="0"/>
                                            </p:txEl>
                                          </p:spTgt>
                                        </p:tgtEl>
                                        <p:attrNameLst>
                                          <p:attrName>style.rotation</p:attrName>
                                        </p:attrNameLst>
                                      </p:cBhvr>
                                      <p:tavLst>
                                        <p:tav tm="0">
                                          <p:val>
                                            <p:fltVal val="90"/>
                                          </p:val>
                                        </p:tav>
                                        <p:tav tm="100000">
                                          <p:val>
                                            <p:fltVal val="0"/>
                                          </p:val>
                                        </p:tav>
                                      </p:tavLst>
                                    </p:anim>
                                    <p:animEffect transition="in" filter="fade">
                                      <p:cBhvr>
                                        <p:cTn id="10" dur="750"/>
                                        <p:tgtEl>
                                          <p:spTgt spid="614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409742"/>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755576" y="1340768"/>
            <a:ext cx="7895976" cy="4829175"/>
          </a:xfrm>
        </p:spPr>
        <p:txBody>
          <a:bodyPr/>
          <a:lstStyle/>
          <a:p>
            <a:pPr marL="0" indent="0">
              <a:spcBef>
                <a:spcPts val="600"/>
              </a:spcBef>
              <a:spcAft>
                <a:spcPts val="600"/>
              </a:spcAft>
              <a:buFontTx/>
              <a:buNone/>
              <a:defRPr/>
            </a:pPr>
            <a:r>
              <a:rPr lang="cs-CZ" altLang="cs-CZ" sz="2000" u="sng" dirty="0"/>
              <a:t>Fragmentace krajiny</a:t>
            </a:r>
          </a:p>
          <a:p>
            <a:pPr marL="534988" lvl="0">
              <a:spcBef>
                <a:spcPts val="600"/>
              </a:spcBef>
              <a:spcAft>
                <a:spcPts val="600"/>
              </a:spcAft>
              <a:buFont typeface="+mj-lt"/>
              <a:buAutoNum type="arabicParenR" startAt="3"/>
            </a:pPr>
            <a:r>
              <a:rPr lang="cs-CZ" sz="1600" u="sng" dirty="0"/>
              <a:t>Usmrcení a zranění živočichové v důsledku sražení vozidly</a:t>
            </a:r>
            <a:r>
              <a:rPr lang="cs-CZ" sz="1600" dirty="0"/>
              <a:t> - Nejznámější efekt fragmentace. Milióny živočichů jsou každoročně usmrceny pod koly automobilů. Zvláště citliví jsou vzácní živočichové (např. velké šelmy) a také živočichové s každoroční sezónní migrací (obojživelníci).</a:t>
            </a:r>
          </a:p>
          <a:p>
            <a:pPr marL="534988" lvl="0">
              <a:spcBef>
                <a:spcPts val="600"/>
              </a:spcBef>
              <a:spcAft>
                <a:spcPts val="600"/>
              </a:spcAft>
              <a:buFont typeface="+mj-lt"/>
              <a:buAutoNum type="arabicParenR" startAt="3"/>
            </a:pPr>
            <a:r>
              <a:rPr lang="cs-CZ" sz="1600" u="sng" dirty="0"/>
              <a:t>Rušení a znečištění</a:t>
            </a:r>
            <a:r>
              <a:rPr lang="cs-CZ" sz="1600" dirty="0"/>
              <a:t> - Doprovodné efekty fragmentace.</a:t>
            </a:r>
          </a:p>
          <a:p>
            <a:pPr marL="534988">
              <a:spcBef>
                <a:spcPts val="600"/>
              </a:spcBef>
              <a:spcAft>
                <a:spcPts val="600"/>
              </a:spcAft>
              <a:buFont typeface="+mj-lt"/>
              <a:buAutoNum type="arabicParenR" startAt="3"/>
            </a:pPr>
            <a:r>
              <a:rPr lang="cs-CZ" sz="1600" u="sng" dirty="0"/>
              <a:t>Ekologická funkce okrajů silnic</a:t>
            </a:r>
            <a:r>
              <a:rPr lang="cs-CZ" sz="1600" dirty="0"/>
              <a:t> - Představuje migrační koridor pro cizí druhy rostlin a živočichů, kteří do naší přírody nepatří a nikdy zde nežili.</a:t>
            </a:r>
          </a:p>
          <a:p>
            <a:pPr>
              <a:spcBef>
                <a:spcPts val="600"/>
              </a:spcBef>
              <a:spcAft>
                <a:spcPts val="600"/>
              </a:spcAft>
              <a:buFont typeface="Wingdings" panose="05000000000000000000" pitchFamily="2" charset="2"/>
              <a:buChar char="Ø"/>
              <a:defRPr/>
            </a:pPr>
            <a:r>
              <a:rPr lang="cs-CZ" altLang="cs-CZ" sz="1800" dirty="0"/>
              <a:t>Průchody pro zvěř by měly být navrhovány specificky pro potřeby zvířat a měl by být omezen přístup člověku. </a:t>
            </a:r>
          </a:p>
          <a:p>
            <a:pPr>
              <a:spcBef>
                <a:spcPts val="600"/>
              </a:spcBef>
              <a:spcAft>
                <a:spcPts val="600"/>
              </a:spcAft>
              <a:buFont typeface="Wingdings" panose="05000000000000000000" pitchFamily="2" charset="2"/>
              <a:buChar char="Ø"/>
              <a:defRPr/>
            </a:pPr>
            <a:r>
              <a:rPr lang="cs-CZ" altLang="cs-CZ" sz="1800" dirty="0"/>
              <a:t>Na druhou stranu, mosty, propustky nebo jiné struktury vystavěné pro potřeby lidí mohou být upraveny tak, aby zvýšily průchodnost komunikace i pro zvířata. </a:t>
            </a:r>
          </a:p>
          <a:p>
            <a:pPr marL="192088" indent="0">
              <a:spcBef>
                <a:spcPts val="600"/>
              </a:spcBef>
              <a:spcAft>
                <a:spcPts val="600"/>
              </a:spcAft>
              <a:buNone/>
            </a:pPr>
            <a:endParaRPr lang="cs-CZ" altLang="cs-CZ" sz="16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a:extLst>
              <a:ext uri="{FF2B5EF4-FFF2-40B4-BE49-F238E27FC236}">
                <a16:creationId xmlns:a16="http://schemas.microsoft.com/office/drawing/2014/main" id="{FC525B3A-450E-413D-85EF-DF27A451E078}"/>
              </a:ext>
            </a:extLst>
          </p:cNvPr>
          <p:cNvSpPr>
            <a:spLocks noGrp="1"/>
          </p:cNvSpPr>
          <p:nvPr>
            <p:ph type="sldNum" sz="quarter" idx="12"/>
          </p:nvPr>
        </p:nvSpPr>
        <p:spPr>
          <a:xfrm>
            <a:off x="6566644" y="6121259"/>
            <a:ext cx="2133600" cy="476250"/>
          </a:xfrm>
        </p:spPr>
        <p:txBody>
          <a:bodyPr/>
          <a:lstStyle/>
          <a:p>
            <a:pPr>
              <a:defRPr/>
            </a:pPr>
            <a:fld id="{2F2E2856-1768-437F-9E37-32F7C1C9B6FB}" type="slidenum">
              <a:rPr lang="cs-CZ" altLang="cs-CZ" b="1" smtClean="0"/>
              <a:pPr>
                <a:defRPr/>
              </a:pPr>
              <a:t>7</a:t>
            </a:fld>
            <a:endParaRPr lang="cs-CZ" altLang="cs-CZ" b="1" dirty="0"/>
          </a:p>
        </p:txBody>
      </p:sp>
      <p:sp>
        <p:nvSpPr>
          <p:cNvPr id="9" name="Rectangle 5">
            <a:extLst>
              <a:ext uri="{FF2B5EF4-FFF2-40B4-BE49-F238E27FC236}">
                <a16:creationId xmlns:a16="http://schemas.microsoft.com/office/drawing/2014/main" id="{082B2B92-E465-0B6A-3DC7-EBDE5BB10D4C}"/>
              </a:ext>
            </a:extLst>
          </p:cNvPr>
          <p:cNvSpPr>
            <a:spLocks noChangeArrowheads="1"/>
          </p:cNvSpPr>
          <p:nvPr/>
        </p:nvSpPr>
        <p:spPr bwMode="auto">
          <a:xfrm>
            <a:off x="0" y="6466656"/>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Tree>
    <p:extLst>
      <p:ext uri="{BB962C8B-B14F-4D97-AF65-F5344CB8AC3E}">
        <p14:creationId xmlns:p14="http://schemas.microsoft.com/office/powerpoint/2010/main" val="250844481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p:cTn id="7" dur="750" fill="hold"/>
                                        <p:tgtEl>
                                          <p:spTgt spid="6148">
                                            <p:txEl>
                                              <p:pRg st="0" end="0"/>
                                            </p:txEl>
                                          </p:spTgt>
                                        </p:tgtEl>
                                        <p:attrNameLst>
                                          <p:attrName>ppt_w</p:attrName>
                                        </p:attrNameLst>
                                      </p:cBhvr>
                                      <p:tavLst>
                                        <p:tav tm="0">
                                          <p:val>
                                            <p:fltVal val="0"/>
                                          </p:val>
                                        </p:tav>
                                        <p:tav tm="100000">
                                          <p:val>
                                            <p:strVal val="#ppt_w"/>
                                          </p:val>
                                        </p:tav>
                                      </p:tavLst>
                                    </p:anim>
                                    <p:anim calcmode="lin" valueType="num">
                                      <p:cBhvr>
                                        <p:cTn id="8" dur="750" fill="hold"/>
                                        <p:tgtEl>
                                          <p:spTgt spid="6148">
                                            <p:txEl>
                                              <p:pRg st="0" end="0"/>
                                            </p:txEl>
                                          </p:spTgt>
                                        </p:tgtEl>
                                        <p:attrNameLst>
                                          <p:attrName>ppt_h</p:attrName>
                                        </p:attrNameLst>
                                      </p:cBhvr>
                                      <p:tavLst>
                                        <p:tav tm="0">
                                          <p:val>
                                            <p:fltVal val="0"/>
                                          </p:val>
                                        </p:tav>
                                        <p:tav tm="100000">
                                          <p:val>
                                            <p:strVal val="#ppt_h"/>
                                          </p:val>
                                        </p:tav>
                                      </p:tavLst>
                                    </p:anim>
                                    <p:anim calcmode="lin" valueType="num">
                                      <p:cBhvr>
                                        <p:cTn id="9" dur="750" fill="hold"/>
                                        <p:tgtEl>
                                          <p:spTgt spid="6148">
                                            <p:txEl>
                                              <p:pRg st="0" end="0"/>
                                            </p:txEl>
                                          </p:spTgt>
                                        </p:tgtEl>
                                        <p:attrNameLst>
                                          <p:attrName>style.rotation</p:attrName>
                                        </p:attrNameLst>
                                      </p:cBhvr>
                                      <p:tavLst>
                                        <p:tav tm="0">
                                          <p:val>
                                            <p:fltVal val="90"/>
                                          </p:val>
                                        </p:tav>
                                        <p:tav tm="100000">
                                          <p:val>
                                            <p:fltVal val="0"/>
                                          </p:val>
                                        </p:tav>
                                      </p:tavLst>
                                    </p:anim>
                                    <p:animEffect transition="in" filter="fade">
                                      <p:cBhvr>
                                        <p:cTn id="10" dur="750"/>
                                        <p:tgtEl>
                                          <p:spTgt spid="614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par>
                                <p:cTn id="11" presetID="31" presetClass="entr" presetSubtype="0" fill="hold" nodeType="withEffect">
                                  <p:stCondLst>
                                    <p:cond delay="0"/>
                                  </p:stCondLst>
                                  <p:childTnLst>
                                    <p:set>
                                      <p:cBhvr>
                                        <p:cTn id="12" dur="1" fill="hold">
                                          <p:stCondLst>
                                            <p:cond delay="0"/>
                                          </p:stCondLst>
                                        </p:cTn>
                                        <p:tgtEl>
                                          <p:spTgt spid="6148">
                                            <p:txEl>
                                              <p:pRg st="1" end="1"/>
                                            </p:txEl>
                                          </p:spTgt>
                                        </p:tgtEl>
                                        <p:attrNameLst>
                                          <p:attrName>style.visibility</p:attrName>
                                        </p:attrNameLst>
                                      </p:cBhvr>
                                      <p:to>
                                        <p:strVal val="visible"/>
                                      </p:to>
                                    </p:set>
                                    <p:anim calcmode="lin" valueType="num">
                                      <p:cBhvr>
                                        <p:cTn id="13" dur="750" fill="hold"/>
                                        <p:tgtEl>
                                          <p:spTgt spid="6148">
                                            <p:txEl>
                                              <p:pRg st="1" end="1"/>
                                            </p:txEl>
                                          </p:spTgt>
                                        </p:tgtEl>
                                        <p:attrNameLst>
                                          <p:attrName>ppt_w</p:attrName>
                                        </p:attrNameLst>
                                      </p:cBhvr>
                                      <p:tavLst>
                                        <p:tav tm="0">
                                          <p:val>
                                            <p:fltVal val="0"/>
                                          </p:val>
                                        </p:tav>
                                        <p:tav tm="100000">
                                          <p:val>
                                            <p:strVal val="#ppt_w"/>
                                          </p:val>
                                        </p:tav>
                                      </p:tavLst>
                                    </p:anim>
                                    <p:anim calcmode="lin" valueType="num">
                                      <p:cBhvr>
                                        <p:cTn id="14" dur="750" fill="hold"/>
                                        <p:tgtEl>
                                          <p:spTgt spid="6148">
                                            <p:txEl>
                                              <p:pRg st="1" end="1"/>
                                            </p:txEl>
                                          </p:spTgt>
                                        </p:tgtEl>
                                        <p:attrNameLst>
                                          <p:attrName>ppt_h</p:attrName>
                                        </p:attrNameLst>
                                      </p:cBhvr>
                                      <p:tavLst>
                                        <p:tav tm="0">
                                          <p:val>
                                            <p:fltVal val="0"/>
                                          </p:val>
                                        </p:tav>
                                        <p:tav tm="100000">
                                          <p:val>
                                            <p:strVal val="#ppt_h"/>
                                          </p:val>
                                        </p:tav>
                                      </p:tavLst>
                                    </p:anim>
                                    <p:anim calcmode="lin" valueType="num">
                                      <p:cBhvr>
                                        <p:cTn id="15" dur="750" fill="hold"/>
                                        <p:tgtEl>
                                          <p:spTgt spid="6148">
                                            <p:txEl>
                                              <p:pRg st="1" end="1"/>
                                            </p:txEl>
                                          </p:spTgt>
                                        </p:tgtEl>
                                        <p:attrNameLst>
                                          <p:attrName>style.rotation</p:attrName>
                                        </p:attrNameLst>
                                      </p:cBhvr>
                                      <p:tavLst>
                                        <p:tav tm="0">
                                          <p:val>
                                            <p:fltVal val="90"/>
                                          </p:val>
                                        </p:tav>
                                        <p:tav tm="100000">
                                          <p:val>
                                            <p:fltVal val="0"/>
                                          </p:val>
                                        </p:tav>
                                      </p:tavLst>
                                    </p:anim>
                                    <p:animEffect transition="in" filter="fade">
                                      <p:cBhvr>
                                        <p:cTn id="16" dur="750"/>
                                        <p:tgtEl>
                                          <p:spTgt spid="6148">
                                            <p:txEl>
                                              <p:pRg st="1" end="1"/>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3"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852488" y="1344613"/>
            <a:ext cx="8112000" cy="4829175"/>
          </a:xfrm>
        </p:spPr>
        <p:txBody>
          <a:bodyPr/>
          <a:lstStyle/>
          <a:p>
            <a:pPr marL="0" indent="0">
              <a:spcBef>
                <a:spcPts val="600"/>
              </a:spcBef>
              <a:spcAft>
                <a:spcPts val="600"/>
              </a:spcAft>
              <a:buNone/>
              <a:defRPr/>
            </a:pPr>
            <a:r>
              <a:rPr lang="cs-CZ" altLang="cs-CZ" sz="1800" u="sng" dirty="0"/>
              <a:t>Výstupy</a:t>
            </a:r>
          </a:p>
          <a:p>
            <a:pPr marL="0" indent="0" algn="just">
              <a:spcBef>
                <a:spcPts val="600"/>
              </a:spcBef>
              <a:spcAft>
                <a:spcPts val="600"/>
              </a:spcAft>
              <a:buNone/>
              <a:defRPr/>
            </a:pPr>
            <a:r>
              <a:rPr lang="cs-CZ" altLang="cs-CZ" sz="1800" dirty="0"/>
              <a:t>Řešením ani cílem není omezovat další rozvoj (včetně výstavby nových kapacitních komunikací), nicméně nové a modernizované komunikace již nemají sloužit ke zvyšování nabídky, nýbrž především k odvádění individuální dopravy mimo citlivé území. Ruku v ruce s tímto procesem musí jít humanizace pozemních komunikací, hlavně intenzivní proces zklidňování dopravy na stávajících průtazích a zamezení další fragmentace území. </a:t>
            </a:r>
          </a:p>
          <a:p>
            <a:pPr>
              <a:spcBef>
                <a:spcPts val="600"/>
              </a:spcBef>
              <a:spcAft>
                <a:spcPts val="600"/>
              </a:spcAft>
              <a:buFont typeface="Wingdings" panose="05000000000000000000" pitchFamily="2" charset="2"/>
              <a:buChar char="Ø"/>
              <a:defRPr/>
            </a:pPr>
            <a:r>
              <a:rPr lang="cs-CZ" altLang="cs-CZ" sz="1800" dirty="0"/>
              <a:t>stanovení sady indikátorů postihující současnou situaci ve vybraných oblastech z hlediska životního prostředí, socio-ekonomické a demografické situace, dopravních poměrů atd.;</a:t>
            </a:r>
          </a:p>
          <a:p>
            <a:pPr>
              <a:spcBef>
                <a:spcPts val="600"/>
              </a:spcBef>
              <a:spcAft>
                <a:spcPts val="600"/>
              </a:spcAft>
              <a:buFont typeface="Wingdings" panose="05000000000000000000" pitchFamily="2" charset="2"/>
              <a:buChar char="Ø"/>
              <a:defRPr/>
            </a:pPr>
            <a:r>
              <a:rPr lang="cs-CZ" altLang="cs-CZ" sz="1800" dirty="0"/>
              <a:t>navržení a časová specifikace kritérií udržitelného rozvoje v daných oblastech;</a:t>
            </a:r>
          </a:p>
          <a:p>
            <a:pPr>
              <a:spcBef>
                <a:spcPts val="600"/>
              </a:spcBef>
              <a:spcAft>
                <a:spcPts val="600"/>
              </a:spcAft>
              <a:buFont typeface="Wingdings" panose="05000000000000000000" pitchFamily="2" charset="2"/>
              <a:buChar char="Ø"/>
              <a:defRPr/>
            </a:pPr>
            <a:r>
              <a:rPr lang="cs-CZ" altLang="cs-CZ" sz="1800" dirty="0"/>
              <a:t>průběžné vyhodnocování a revize navržených kritérií;</a:t>
            </a:r>
          </a:p>
          <a:p>
            <a:pPr>
              <a:spcBef>
                <a:spcPts val="600"/>
              </a:spcBef>
              <a:spcAft>
                <a:spcPts val="600"/>
              </a:spcAft>
              <a:buFont typeface="Wingdings" panose="05000000000000000000" pitchFamily="2" charset="2"/>
              <a:buChar char="Ø"/>
              <a:defRPr/>
            </a:pPr>
            <a:r>
              <a:rPr lang="cs-CZ" altLang="cs-CZ" sz="1800" dirty="0"/>
              <a:t>zapracování navržených předpokladů do aktualizace dopravní politiky ČR.</a:t>
            </a:r>
          </a:p>
          <a:p>
            <a:pPr marL="0" indent="0">
              <a:spcBef>
                <a:spcPts val="0"/>
              </a:spcBef>
              <a:spcAft>
                <a:spcPts val="400"/>
              </a:spcAft>
              <a:buNone/>
              <a:defRPr/>
            </a:pPr>
            <a:endParaRPr lang="cs-CZ" altLang="cs-CZ" sz="1800" dirty="0"/>
          </a:p>
          <a:p>
            <a:pPr marL="0" indent="0">
              <a:spcBef>
                <a:spcPts val="0"/>
              </a:spcBef>
              <a:spcAft>
                <a:spcPts val="400"/>
              </a:spcAft>
              <a:buNone/>
              <a:defRPr/>
            </a:pPr>
            <a:endParaRPr lang="cs-CZ" altLang="cs-CZ" sz="18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a:extLst>
              <a:ext uri="{FF2B5EF4-FFF2-40B4-BE49-F238E27FC236}">
                <a16:creationId xmlns:a16="http://schemas.microsoft.com/office/drawing/2014/main" id="{FC525B3A-450E-413D-85EF-DF27A451E078}"/>
              </a:ext>
            </a:extLst>
          </p:cNvPr>
          <p:cNvSpPr>
            <a:spLocks noGrp="1"/>
          </p:cNvSpPr>
          <p:nvPr>
            <p:ph type="sldNum" sz="quarter" idx="12"/>
          </p:nvPr>
        </p:nvSpPr>
        <p:spPr>
          <a:xfrm>
            <a:off x="6566644" y="6121259"/>
            <a:ext cx="2133600" cy="476250"/>
          </a:xfrm>
        </p:spPr>
        <p:txBody>
          <a:bodyPr/>
          <a:lstStyle/>
          <a:p>
            <a:pPr>
              <a:defRPr/>
            </a:pPr>
            <a:fld id="{2F2E2856-1768-437F-9E37-32F7C1C9B6FB}" type="slidenum">
              <a:rPr lang="cs-CZ" altLang="cs-CZ" b="1" smtClean="0"/>
              <a:pPr>
                <a:defRPr/>
              </a:pPr>
              <a:t>8</a:t>
            </a:fld>
            <a:endParaRPr lang="cs-CZ" altLang="cs-CZ" b="1" dirty="0"/>
          </a:p>
        </p:txBody>
      </p:sp>
      <p:sp>
        <p:nvSpPr>
          <p:cNvPr id="9" name="Rectangle 5">
            <a:extLst>
              <a:ext uri="{FF2B5EF4-FFF2-40B4-BE49-F238E27FC236}">
                <a16:creationId xmlns:a16="http://schemas.microsoft.com/office/drawing/2014/main" id="{936949D1-09B8-F8CF-A0AB-821F744501CB}"/>
              </a:ext>
            </a:extLst>
          </p:cNvPr>
          <p:cNvSpPr>
            <a:spLocks noChangeArrowheads="1"/>
          </p:cNvSpPr>
          <p:nvPr/>
        </p:nvSpPr>
        <p:spPr bwMode="auto">
          <a:xfrm>
            <a:off x="0" y="6466656"/>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Tree>
    <p:extLst>
      <p:ext uri="{BB962C8B-B14F-4D97-AF65-F5344CB8AC3E}">
        <p14:creationId xmlns:p14="http://schemas.microsoft.com/office/powerpoint/2010/main" val="1689268140"/>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852488" y="1344613"/>
            <a:ext cx="7895976" cy="4829175"/>
          </a:xfrm>
        </p:spPr>
        <p:txBody>
          <a:bodyPr/>
          <a:lstStyle/>
          <a:p>
            <a:pPr marL="0" indent="0">
              <a:spcBef>
                <a:spcPts val="600"/>
              </a:spcBef>
              <a:spcAft>
                <a:spcPts val="600"/>
              </a:spcAft>
              <a:buFontTx/>
              <a:buNone/>
              <a:defRPr/>
            </a:pPr>
            <a:r>
              <a:rPr lang="cs-CZ" altLang="cs-CZ" sz="2000" b="1" dirty="0">
                <a:solidFill>
                  <a:srgbClr val="003399"/>
                </a:solidFill>
              </a:rPr>
              <a:t>2. Návrhy metodik a aplikace technologií pro snížení negativních vlivů dopravy</a:t>
            </a:r>
          </a:p>
          <a:p>
            <a:pPr>
              <a:spcBef>
                <a:spcPts val="600"/>
              </a:spcBef>
              <a:spcAft>
                <a:spcPts val="600"/>
              </a:spcAft>
              <a:buFont typeface="Wingdings" panose="05000000000000000000" pitchFamily="2" charset="2"/>
              <a:buChar char="Ø"/>
              <a:defRPr/>
            </a:pPr>
            <a:r>
              <a:rPr lang="cs-CZ" altLang="cs-CZ" sz="1800" dirty="0"/>
              <a:t>Minimalizovat negativní vlivy hluku a imisí z dopravy, které mají svůj původ v dopravě, a to vhodnými opatřeními na dopravní infrastruktuře</a:t>
            </a:r>
          </a:p>
          <a:p>
            <a:pPr>
              <a:spcBef>
                <a:spcPts val="600"/>
              </a:spcBef>
              <a:spcAft>
                <a:spcPts val="600"/>
              </a:spcAft>
              <a:buFont typeface="Wingdings" panose="05000000000000000000" pitchFamily="2" charset="2"/>
              <a:buChar char="Ø"/>
              <a:defRPr/>
            </a:pPr>
            <a:r>
              <a:rPr lang="cs-CZ" altLang="cs-CZ" sz="1800" dirty="0"/>
              <a:t>Při přípravě a realizaci projektů rozvoje dopravní infrastruktury minimalizovat dopady na jednotlivé složky životního prostředí a na veřejné zdraví</a:t>
            </a:r>
          </a:p>
          <a:p>
            <a:pPr>
              <a:spcBef>
                <a:spcPts val="600"/>
              </a:spcBef>
              <a:spcAft>
                <a:spcPts val="600"/>
              </a:spcAft>
              <a:buFont typeface="Wingdings" panose="05000000000000000000" pitchFamily="2" charset="2"/>
              <a:buChar char="Ø"/>
              <a:defRPr/>
            </a:pPr>
            <a:r>
              <a:rPr lang="cs-CZ" altLang="cs-CZ" sz="1800" dirty="0"/>
              <a:t>Zavádět opatření na minimalizaci střetů se zvěří (průchodnost dopravní infrastruktury, pachové ohradníky apod.)</a:t>
            </a:r>
          </a:p>
          <a:p>
            <a:pPr>
              <a:spcBef>
                <a:spcPts val="600"/>
              </a:spcBef>
              <a:spcAft>
                <a:spcPts val="600"/>
              </a:spcAft>
              <a:buFont typeface="Wingdings" panose="05000000000000000000" pitchFamily="2" charset="2"/>
              <a:buChar char="Ø"/>
              <a:defRPr/>
            </a:pPr>
            <a:r>
              <a:rPr lang="cs-CZ" altLang="cs-CZ" sz="1800" dirty="0"/>
              <a:t>Zohledňovat dopravní problémy v plánech rozvoje dopravy krajů a měst a obcí k dosažení imisních limitů.</a:t>
            </a:r>
          </a:p>
          <a:p>
            <a:pPr marL="0" indent="0">
              <a:spcBef>
                <a:spcPts val="0"/>
              </a:spcBef>
              <a:spcAft>
                <a:spcPts val="400"/>
              </a:spcAft>
              <a:buNone/>
              <a:defRPr/>
            </a:pPr>
            <a:endParaRPr lang="cs-CZ" altLang="cs-CZ" sz="18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a:extLst>
              <a:ext uri="{FF2B5EF4-FFF2-40B4-BE49-F238E27FC236}">
                <a16:creationId xmlns:a16="http://schemas.microsoft.com/office/drawing/2014/main" id="{FC525B3A-450E-413D-85EF-DF27A451E078}"/>
              </a:ext>
            </a:extLst>
          </p:cNvPr>
          <p:cNvSpPr>
            <a:spLocks noGrp="1"/>
          </p:cNvSpPr>
          <p:nvPr>
            <p:ph type="sldNum" sz="quarter" idx="12"/>
          </p:nvPr>
        </p:nvSpPr>
        <p:spPr>
          <a:xfrm>
            <a:off x="6566644" y="6121259"/>
            <a:ext cx="2133600" cy="476250"/>
          </a:xfrm>
        </p:spPr>
        <p:txBody>
          <a:bodyPr/>
          <a:lstStyle/>
          <a:p>
            <a:pPr>
              <a:defRPr/>
            </a:pPr>
            <a:fld id="{2F2E2856-1768-437F-9E37-32F7C1C9B6FB}" type="slidenum">
              <a:rPr lang="cs-CZ" altLang="cs-CZ" b="1" smtClean="0"/>
              <a:pPr>
                <a:defRPr/>
              </a:pPr>
              <a:t>9</a:t>
            </a:fld>
            <a:endParaRPr lang="cs-CZ" altLang="cs-CZ" b="1" dirty="0"/>
          </a:p>
        </p:txBody>
      </p:sp>
      <p:sp>
        <p:nvSpPr>
          <p:cNvPr id="9" name="Rectangle 5">
            <a:extLst>
              <a:ext uri="{FF2B5EF4-FFF2-40B4-BE49-F238E27FC236}">
                <a16:creationId xmlns:a16="http://schemas.microsoft.com/office/drawing/2014/main" id="{CB8E4AB8-9002-751C-4D6F-81A1E4F8E0E4}"/>
              </a:ext>
            </a:extLst>
          </p:cNvPr>
          <p:cNvSpPr>
            <a:spLocks noChangeArrowheads="1"/>
          </p:cNvSpPr>
          <p:nvPr/>
        </p:nvSpPr>
        <p:spPr bwMode="auto">
          <a:xfrm>
            <a:off x="0" y="6466656"/>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0"/>
              </a:spcBef>
              <a:buFontTx/>
              <a:buNone/>
            </a:pPr>
            <a:r>
              <a:rPr lang="cs-CZ" altLang="cs-CZ" sz="1600" dirty="0">
                <a:solidFill>
                  <a:srgbClr val="FFFFFF"/>
                </a:solidFill>
              </a:rPr>
              <a:t>Konference Cestovní mapa modernizace silniční dopravy, Praha, 27. 5. 2022</a:t>
            </a:r>
          </a:p>
        </p:txBody>
      </p:sp>
    </p:spTree>
    <p:extLst>
      <p:ext uri="{BB962C8B-B14F-4D97-AF65-F5344CB8AC3E}">
        <p14:creationId xmlns:p14="http://schemas.microsoft.com/office/powerpoint/2010/main" val="136317432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p:cTn id="7" dur="750" fill="hold"/>
                                        <p:tgtEl>
                                          <p:spTgt spid="6148">
                                            <p:txEl>
                                              <p:pRg st="0" end="0"/>
                                            </p:txEl>
                                          </p:spTgt>
                                        </p:tgtEl>
                                        <p:attrNameLst>
                                          <p:attrName>ppt_w</p:attrName>
                                        </p:attrNameLst>
                                      </p:cBhvr>
                                      <p:tavLst>
                                        <p:tav tm="0">
                                          <p:val>
                                            <p:fltVal val="0"/>
                                          </p:val>
                                        </p:tav>
                                        <p:tav tm="100000">
                                          <p:val>
                                            <p:strVal val="#ppt_w"/>
                                          </p:val>
                                        </p:tav>
                                      </p:tavLst>
                                    </p:anim>
                                    <p:anim calcmode="lin" valueType="num">
                                      <p:cBhvr>
                                        <p:cTn id="8" dur="750" fill="hold"/>
                                        <p:tgtEl>
                                          <p:spTgt spid="6148">
                                            <p:txEl>
                                              <p:pRg st="0" end="0"/>
                                            </p:txEl>
                                          </p:spTgt>
                                        </p:tgtEl>
                                        <p:attrNameLst>
                                          <p:attrName>ppt_h</p:attrName>
                                        </p:attrNameLst>
                                      </p:cBhvr>
                                      <p:tavLst>
                                        <p:tav tm="0">
                                          <p:val>
                                            <p:fltVal val="0"/>
                                          </p:val>
                                        </p:tav>
                                        <p:tav tm="100000">
                                          <p:val>
                                            <p:strVal val="#ppt_h"/>
                                          </p:val>
                                        </p:tav>
                                      </p:tavLst>
                                    </p:anim>
                                    <p:anim calcmode="lin" valueType="num">
                                      <p:cBhvr>
                                        <p:cTn id="9" dur="750" fill="hold"/>
                                        <p:tgtEl>
                                          <p:spTgt spid="6148">
                                            <p:txEl>
                                              <p:pRg st="0" end="0"/>
                                            </p:txEl>
                                          </p:spTgt>
                                        </p:tgtEl>
                                        <p:attrNameLst>
                                          <p:attrName>style.rotation</p:attrName>
                                        </p:attrNameLst>
                                      </p:cBhvr>
                                      <p:tavLst>
                                        <p:tav tm="0">
                                          <p:val>
                                            <p:fltVal val="90"/>
                                          </p:val>
                                        </p:tav>
                                        <p:tav tm="100000">
                                          <p:val>
                                            <p:fltVal val="0"/>
                                          </p:val>
                                        </p:tav>
                                      </p:tavLst>
                                    </p:anim>
                                    <p:animEffect transition="in" filter="fade">
                                      <p:cBhvr>
                                        <p:cTn id="10" dur="750"/>
                                        <p:tgtEl>
                                          <p:spTgt spid="614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rezentace_ertrac_1">
  <a:themeElements>
    <a:clrScheme name="Prezentace_ertrac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zentace_ertrac_1">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zentace_ertrac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zentace_ertrac_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zentace_ertrac_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zentace_ertrac_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zentace_ertrac_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zentace_ertrac_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zentace_ertrac_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zentace_ertrac_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zentace_ertrac_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zentace_ertrac_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zentace_ertrac_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zentace_ertrac_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3624</TotalTime>
  <Words>1671</Words>
  <Application>Microsoft Office PowerPoint</Application>
  <PresentationFormat>Předvádění na obrazovce (4:3)</PresentationFormat>
  <Paragraphs>161</Paragraphs>
  <Slides>20</Slides>
  <Notes>19</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20</vt:i4>
      </vt:variant>
    </vt:vector>
  </HeadingPairs>
  <TitlesOfParts>
    <vt:vector size="25" baseType="lpstr">
      <vt:lpstr>Arial</vt:lpstr>
      <vt:lpstr>Arial Black</vt:lpstr>
      <vt:lpstr>Calibri</vt:lpstr>
      <vt:lpstr>Wingdings</vt:lpstr>
      <vt:lpstr>Prezentace_ertrac_1</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Děkuji Vám za pozornost.</vt:lpstr>
    </vt:vector>
  </TitlesOfParts>
  <Company>CDV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Zedkova</dc:creator>
  <cp:lastModifiedBy>Fencl</cp:lastModifiedBy>
  <cp:revision>200</cp:revision>
  <cp:lastPrinted>2018-11-12T09:48:35Z</cp:lastPrinted>
  <dcterms:created xsi:type="dcterms:W3CDTF">2010-04-28T12:39:36Z</dcterms:created>
  <dcterms:modified xsi:type="dcterms:W3CDTF">2022-05-30T07:28:01Z</dcterms:modified>
</cp:coreProperties>
</file>