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5" r:id="rId3"/>
    <p:sldId id="303" r:id="rId4"/>
    <p:sldId id="306" r:id="rId5"/>
    <p:sldId id="308" r:id="rId6"/>
    <p:sldId id="309" r:id="rId7"/>
    <p:sldId id="310" r:id="rId8"/>
    <p:sldId id="311" r:id="rId9"/>
    <p:sldId id="312" r:id="rId10"/>
    <p:sldId id="313" r:id="rId11"/>
    <p:sldId id="307" r:id="rId12"/>
    <p:sldId id="314" r:id="rId13"/>
    <p:sldId id="315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04" r:id="rId22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33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1" autoAdjust="0"/>
    <p:restoredTop sz="95088" autoAdjust="0"/>
  </p:normalViewPr>
  <p:slideViewPr>
    <p:cSldViewPr>
      <p:cViewPr varScale="1">
        <p:scale>
          <a:sx n="110" d="100"/>
          <a:sy n="110" d="100"/>
        </p:scale>
        <p:origin x="11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31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A19718A-D775-4157-AB2A-18CEFFE75D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F2F7BC4-102B-4F83-B458-C306A008ABA4}" type="datetimeFigureOut">
              <a:rPr lang="cs-CZ"/>
              <a:pPr>
                <a:defRPr/>
              </a:pPr>
              <a:t>07.05.2022</a:t>
            </a:fld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11C08EE-96A4-4975-AE41-FD1595B4C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84127E5-A46A-457E-BCD5-B552013EE28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6F8004-E7E4-448B-AB75-5082AD10B4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hlaví 6">
            <a:extLst>
              <a:ext uri="{FF2B5EF4-FFF2-40B4-BE49-F238E27FC236}">
                <a16:creationId xmlns:a16="http://schemas.microsoft.com/office/drawing/2014/main" id="{F27073F3-1EB5-4A2C-9336-447DF04017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10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5B2C8F9-279F-4861-8827-3DF41F9048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0949DB3-D697-4559-BE06-F6DD1DCC7EC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C01B9A0-8F40-4A32-BE2E-62F6EB5807A1}" type="datetimeFigureOut">
              <a:rPr lang="cs-CZ"/>
              <a:pPr>
                <a:defRPr/>
              </a:pPr>
              <a:t>07.05.2022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71178FD9-5857-40ED-BD1A-9723E5BDE0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7B90182-B7CD-4BC9-B03D-784FECC45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57CB58B-A5C8-473F-85CF-DBAC768750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4D63220-A671-4179-9309-6214DFD0E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6259D90-4472-49C2-AEEE-068705C29AE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72040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9953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2108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45556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40932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284238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70568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9014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32806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19153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21527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08298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53205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9978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2970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4451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37465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94641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41783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63863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zadi_prezentace3">
            <a:extLst>
              <a:ext uri="{FF2B5EF4-FFF2-40B4-BE49-F238E27FC236}">
                <a16:creationId xmlns:a16="http://schemas.microsoft.com/office/drawing/2014/main" id="{AB959850-C0C2-41F4-9F8A-F547632F6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4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B1EA2D6D-3EB9-40A5-AAD7-1459DDF7FAFB}"/>
              </a:ext>
            </a:extLst>
          </p:cNvPr>
          <p:cNvSpPr/>
          <p:nvPr userDrawn="1"/>
        </p:nvSpPr>
        <p:spPr>
          <a:xfrm>
            <a:off x="2966195" y="379413"/>
            <a:ext cx="4824413" cy="57467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C21A4CB-DF41-4D4C-BBC4-07D1BD0725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6AC7F9F-BE41-43C7-AC2B-9667C45A4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AE9E05A3-DACC-4DA2-89EB-2B774EE64E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694450E-132E-42C6-B5A1-73F0F54BE5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2273-8CD6-494B-BD45-7A63820AB2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543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B67B13-8BCF-4FB3-A1FE-668A06DEE2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BA9334-5D22-4A7D-80D9-ACA920EB6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1D1142-CAEB-4CF7-8222-76C34D0A37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BA69-EF4E-4EAB-92A9-761D5C0ADE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915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DB277-44A8-49F7-AD68-A186595E64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131853-0924-4F08-B5EE-2445DDABC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5F25DB-8ED2-427A-ACDA-1893F4C406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9661-F08F-4F72-900C-C27355383F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4513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77EC5B-E088-4E4F-8822-05C20B6DF6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5FB158-C703-42F1-A8C2-14CAC81B7F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9A8006-A866-4D99-B502-EC3B555891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A34E-B5D5-45A7-99B4-6F97E354C1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258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F83C10-2B05-4802-A9A0-23722607C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7CEFEE-E655-425B-A460-B19F07CC9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B27966-EC4B-48EF-8095-F9E2A8207C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BE136-FCFD-477E-A664-CD5A5F7B3C0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611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4A76B-4590-4358-87DE-3C9643594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9A14B-98E4-4E65-B627-BB94FB0EAC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B64732-CD25-475A-A3FB-078CBEE82F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D0DA-60AF-40A2-BB12-2E714FA07A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916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9A7410B-3BCB-469E-A6A0-3CD6EBEB6A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990C15F-86D2-48AD-A382-A9EE61DDB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582057-DBCC-45D1-9E28-201B69B29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DC4B4-E07F-4BD6-B31C-91592E779D7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0052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2843561-A3F7-4885-A61B-AB9AF6E2EB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339E9F8-6921-4706-8C35-31E6EC3B0E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C5AA1F-04D0-4256-B894-836BC875A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248" y="6007100"/>
            <a:ext cx="2133600" cy="476250"/>
          </a:xfrm>
          <a:ln/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41083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9FEDDAD-4DF8-47A9-B044-91A48ADB5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B58959D-7381-4339-A060-513060B38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782619-9C14-4A2F-AE57-CDB3FA61B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C583-586D-468F-A676-962D352484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677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2D924B-8559-46CE-89D8-1E9F967511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C814FA-46B1-497D-8F2C-1F776AA728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CA888D-9EB8-4AAC-BB30-28B378C600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EDEA-EAEF-4270-B474-BE42BC0D69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0968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C4EA-15E0-49E9-BAE4-9A47B73336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D522AC-740D-48F4-A3FD-07D4A263BA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C0E79-686A-44C8-9AA8-AD452BEBC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E41C3-7BF1-4E9F-BD6B-E30F0188B9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275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BFD1EDC-1C6D-4E05-87FC-E1BD7ADF94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EF93CE2-26C1-43DF-8A7E-6C5A7CBA2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BF6C28-EDA7-4AAA-BA2C-1B3E2DE2F0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EB57F1-65F4-44CC-92AD-CC2D954482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F4B6366-04EE-42B2-B228-A79602858B3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5ADC34E-726D-4C20-86E2-F9A08E60EFF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milospo@centrum.cz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ozadi_prezentace">
            <a:extLst>
              <a:ext uri="{FF2B5EF4-FFF2-40B4-BE49-F238E27FC236}">
                <a16:creationId xmlns:a16="http://schemas.microsoft.com/office/drawing/2014/main" id="{20F6DE5E-10DD-46FF-BA33-AAA8132F8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" y="127000"/>
            <a:ext cx="9144000" cy="673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>
            <a:extLst>
              <a:ext uri="{FF2B5EF4-FFF2-40B4-BE49-F238E27FC236}">
                <a16:creationId xmlns:a16="http://schemas.microsoft.com/office/drawing/2014/main" id="{C2EF8F6C-5EB1-4C8D-9BD4-389339BC7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351"/>
            <a:ext cx="9144000" cy="30643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35BB0C44-65F2-42F6-A579-560A7F92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3E1A0F2D-16E8-425A-9B50-89FEE8A86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682" y="2824522"/>
            <a:ext cx="34559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000" b="1" dirty="0">
                <a:solidFill>
                  <a:srgbClr val="CC0000"/>
                </a:solidFill>
              </a:rPr>
              <a:t>Miloš Podrazil</a:t>
            </a:r>
          </a:p>
        </p:txBody>
      </p:sp>
      <p:grpSp>
        <p:nvGrpSpPr>
          <p:cNvPr id="5127" name="Skupina 1">
            <a:extLst>
              <a:ext uri="{FF2B5EF4-FFF2-40B4-BE49-F238E27FC236}">
                <a16:creationId xmlns:a16="http://schemas.microsoft.com/office/drawing/2014/main" id="{43CDDFD8-9B21-4981-8125-B6C901D361FB}"/>
              </a:ext>
            </a:extLst>
          </p:cNvPr>
          <p:cNvGrpSpPr>
            <a:grpSpLocks/>
          </p:cNvGrpSpPr>
          <p:nvPr/>
        </p:nvGrpSpPr>
        <p:grpSpPr bwMode="auto">
          <a:xfrm>
            <a:off x="2699792" y="204788"/>
            <a:ext cx="5905500" cy="789960"/>
            <a:chOff x="2483751" y="190538"/>
            <a:chExt cx="6048308" cy="803749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AE5EE852-0FA5-4160-AD08-A76CB2681DDC}"/>
                </a:ext>
              </a:extLst>
            </p:cNvPr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/>
            </a:p>
          </p:txBody>
        </p:sp>
        <p:pic>
          <p:nvPicPr>
            <p:cNvPr id="5129" name="Picture 2" descr="D:\Users\Janosikova\Desktop\logo-eu-op-pik.png">
              <a:extLst>
                <a:ext uri="{FF2B5EF4-FFF2-40B4-BE49-F238E27FC236}">
                  <a16:creationId xmlns:a16="http://schemas.microsoft.com/office/drawing/2014/main" id="{E9705B82-4143-415A-90B6-999BDC35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3" descr="D:\Users\Janosikova\Desktop\logo-mpo.png">
              <a:extLst>
                <a:ext uri="{FF2B5EF4-FFF2-40B4-BE49-F238E27FC236}">
                  <a16:creationId xmlns:a16="http://schemas.microsoft.com/office/drawing/2014/main" id="{5E5AF9F2-B629-41FF-950F-64B01B3E92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ovéPole 2">
            <a:extLst>
              <a:ext uri="{FF2B5EF4-FFF2-40B4-BE49-F238E27FC236}">
                <a16:creationId xmlns:a16="http://schemas.microsoft.com/office/drawing/2014/main" id="{228AAD9E-1884-400E-88C6-E29976F5F3EC}"/>
              </a:ext>
            </a:extLst>
          </p:cNvPr>
          <p:cNvSpPr txBox="1"/>
          <p:nvPr/>
        </p:nvSpPr>
        <p:spPr>
          <a:xfrm>
            <a:off x="2339752" y="1658747"/>
            <a:ext cx="4895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800" b="1" dirty="0">
                <a:solidFill>
                  <a:srgbClr val="CC0000"/>
                </a:solidFill>
                <a:effectLst/>
                <a:latin typeface="+mj-lt"/>
                <a:ea typeface="Times New Roman" panose="02020603050405020304" pitchFamily="18" charset="0"/>
              </a:rPr>
              <a:t>ALTERNATIVNÍ POHONNÉ HMOTY PRO SILNIČNÍ DOPRAVU</a:t>
            </a:r>
            <a:endParaRPr lang="cs-CZ" dirty="0">
              <a:solidFill>
                <a:srgbClr val="CC0000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B5BFE61-8E5F-0DED-1A75-22944D439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C2273-8CD6-494B-BD45-7A63820AB24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67995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500"/>
              </a:spcBef>
              <a:spcAft>
                <a:spcPts val="500"/>
              </a:spcAft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Výroba </a:t>
            </a:r>
            <a:r>
              <a:rPr lang="cs-CZ" sz="1800" b="1" dirty="0" err="1">
                <a:effectLst/>
                <a:ea typeface="Times New Roman" panose="02020603050405020304" pitchFamily="18" charset="0"/>
              </a:rPr>
              <a:t>biomethanu</a:t>
            </a:r>
            <a:endParaRPr lang="cs-CZ" sz="1800" b="1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Stručný popis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Výroba a distribuce se realizuje v těchto technologických krocích: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Výroba bioplynu anaerobním kvašením z biomasy a biologického odpadu na současných bioplynových stanicích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Čištění vyrobeného bioplynu. Nejvhodněji technologie je membránová filtrace (odstranění vody, CO2, čpavku a sirovodíku) na biometan v kvalitě ČSN 65 6514 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Vtláčení biometanu do středotlakého rozvodu CNG a transport prostřednictvím plynovodů k plnicím místům.</a:t>
            </a:r>
          </a:p>
          <a:p>
            <a:pPr marL="0" indent="0">
              <a:buNone/>
            </a:pPr>
            <a:r>
              <a:rPr lang="cs-CZ" sz="1800" dirty="0" err="1">
                <a:ea typeface="Times New Roman" panose="02020603050405020304" pitchFamily="18" charset="0"/>
              </a:rPr>
              <a:t>Biomethan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je vhodný pro pohon osobních a dodávkových vozidel a městských autobusových linek hromadné dopravy.</a:t>
            </a:r>
          </a:p>
          <a:p>
            <a:pPr marL="0" indent="0">
              <a:buNone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CA4B5BD-1FE3-789D-095A-F6DC306DD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7711924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Zaměření a cíle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Zákonem č.382/021Sb. je stanoven cíl minimálního podílu biometanu z OZE na celkové spotřebě energií v dopravě na: 0,5 % od 1.1.2023, 2,0 % od 1.1.2025 a 40 % od 1.1.2030. Povinnost je určena dodavatelům biometanu. Biometan bude přednostně vyráběn na rekonstruovaných Bioplynových stanicích z bioplynu anaerobního původu.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Biometan bude dodáván výrobci do středotlaké centrální sítě CNG a budou stanovena pravidla jejich zápočtu jednotlivých výrobců. Podpora bude možná na základě Zeleného bonusu.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Součástí projektu bude dobudovat infrastrukturu plnicích míst pro automobily jako součást čerpacích a plnicích stanic. </a:t>
            </a: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0543134-53C3-579A-EBF8-E8753B26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9432333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FontTx/>
              <a:buNone/>
              <a:defRPr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Elektromobilita</a:t>
            </a:r>
            <a:endParaRPr lang="cs-CZ" sz="1800" b="1" dirty="0">
              <a:solidFill>
                <a:srgbClr val="003399"/>
              </a:solidFill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Stručný popis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Elektřina z OZE bude převážně vyráběna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fotovoltaicky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. K tomu budou realizovány nové fotovoltaické elektrárny především na střechách průmyslových a skladovacích budov, na nevyužívaném volném prostoru a případně soukromých budovách a pozemcích nejlépe v místě spotřeby elektřiny. Segment fotovoltaiky bude připojen přes měření a regulační elementy na dobíjecí místa.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Elektrická energie z OZE je vhodná pro pohon osobních a dodávkových vozidel. Dále je vhodná pro vozidla pro obsluhu poštovních a komunálních služeb a služeb s omezeným a plánovaným dojezdem.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 městské dopravě je vhodná pro pravidelnou trolejbusovou dopravu. </a:t>
            </a:r>
            <a:endParaRPr lang="cs-CZ" altLang="cs-CZ" sz="1800" b="1" dirty="0">
              <a:solidFill>
                <a:srgbClr val="003399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F6BB680-4F2E-BB74-DCC4-4A6652F6E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92369318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Zaměření a cíle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Zákonem č. 382/2021Sb., je stanoven cíl minimálního podílu elektrické energie z OZE na celkové spotřebě energií v dopravě na: 9 % od 1.1.2023, 11 % od 1.1.2025 a od 1.1.2030 15 %. Povinnost je určena dodavatelům elektrické energie z OZE.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Elektřina z OZE bude dodávána výrobci do elektrizační sítě ČEZ a budou stanoveny pravidla jejich zápočtů jednotlivých výrobců. Podpora bude možná na základě Zeleného bonusu.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Součástí projektu je dobudovat infrastrukturu dobíjecích pozic pro automobily jednak jako součást čerpacích a plnicích stanic a samostatných dobíjecích míst. Budou budovány velmi rychlé a rychlé dobíjecí stanice.</a:t>
            </a:r>
            <a:endParaRPr lang="cs-CZ" altLang="cs-CZ" sz="1800" b="1" dirty="0">
              <a:solidFill>
                <a:srgbClr val="003399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35E05CE-27A5-C3DA-F0EB-564326F4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15408380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Vodík pro pohon silničních vozidel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Stručný popis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 dopravě bude mít téma dvě etapy: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Výroba zeleného vodíku elektrolýzou vody prostřednictvím elektřiny z OZE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Vybudování dopravní infrastruktury vodíku společně s CNG a BNG středotlakým rozvodem plynu a vybudování sítě plnicích stanic vodíku pro silniční dopravu.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 současné době jsou provozované tyto plnicí stanice vodíku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i="1" kern="1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Spolana Neratovice od r. 1999</a:t>
            </a:r>
            <a:endParaRPr lang="cs-CZ" sz="1800" kern="15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i="1" kern="1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Řež u Prahy.</a:t>
            </a:r>
            <a:endParaRPr lang="cs-CZ" sz="1800" kern="15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Vodík je vhodným nosičem energie pro pohon osobních vozidel.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036FCA4-7DDA-56D7-2D70-189BDE005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4290049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Zaměření a cíle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Ministerstvo průmyslu a obchodu představilo v červenci 2021 vodíkovou strategii ČR. Ta obsahuje principy podpory výroby, využití, dopravy a skladování nízkouhlíkového vodíku.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Vodíková strategie ČR je založená na čtyřech pilířích: výrobě „nízkouhlíkového vodíku“, využití „nízkouhlíkového vodíku“, dopravě a skladování vodíku, a rozvoji vodíkových technologiích. V souladu s evropskou vodíkovou strategií je rozdělena na etapy do roku 2025, 2030 a 2050.</a:t>
            </a:r>
            <a:endParaRPr lang="cs-CZ" altLang="cs-CZ" sz="1800" b="1" dirty="0">
              <a:solidFill>
                <a:srgbClr val="003399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CEFF12D-F460-7755-5E26-2E2BBFB3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243183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391920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Směsná paliva pro silniční dopravu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Stručný popis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Technologie mísení biopaliv I. generace s fosilními silničními palivy (automobilovými benziny a naftou) je komerčně zvládnuta a vyzkoušena od roku 2007. Technologická zařízení mají potřebnou kapacitu. Kvalita a sortiment těchto směsných paliv je stanovena evropskými technickými normami. Kontrola kvality prostřednictvím ČOI je bezproblémová. </a:t>
            </a:r>
          </a:p>
          <a:p>
            <a:pPr marL="0" indent="0">
              <a:buNone/>
            </a:pPr>
            <a:endParaRPr lang="cs-CZ" altLang="cs-CZ" sz="1800" b="1" dirty="0">
              <a:solidFill>
                <a:srgbClr val="003399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E0E5C8C-390D-DC5A-EB87-1799DE02D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75740541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Sortiment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Automobilové benziny s obsahem biosložky biolíh a deriváty) vozidel, lehkých nákladních vozidel, kamionů a autobusů vybavených zážehovým spalovacím motorem.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Motorová nafta s obsahem biosložky (FAME/MEŘO) a HVO jsou vhodná paliva pro pohon osobních vozidel, těžkých nákladních vozidel, kamionů, autobusů a těžkých stavebních strojů vybavených vznětovým spalovacím motorem.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CNG je vhodným palivem pro osobní a malé dodávkové vozy a autobusy s omezeným dojezdem.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LNG je vhodným palivem pro nákladní vozy a kamiony.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B921B0D-CA7E-5A6B-B890-A79824085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54665445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Zaměření a cíle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Zvýšit přídavek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bioethanolu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do automobilových benzinů na 9,0 až 9,2 % objem.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Zvýšit přídavek FAME/MEŘO do motorové nafty na 6,8 % objemových a pro uzavřený trh vozidel se vznětovým motorem zahájit výrobu motorové nafty B10 (obsah FAME 10 % objemových).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Pro uzavřený trh vozidel se vznětovým motorem zavést palivo B100.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Ukončit vývoj paliva HVO a instalovat zařízení pro komerční výrobu v rafinerii Litvínov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Zavést komerční mísení HVO do motorové nafty B7/B10 v objemu 30 %. 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25769CDA-E5F6-3608-B653-899AB4100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11469330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247904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Závěr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Alternativní pohonné hmoty pro silniční dopravu jsou účinným způsobem zajištění splnění programu Green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Deal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. Hlavními zásadními technologickými opatřeními jsou: náhrada uhlíkatých paliv energií neobnovitelného původu (uhlí, ropa a zemní plyn) obnovitelnými zdroji energie jako je sluneční záření, energie vody a větru a paliva vyrobená na bázi nepotravinářské biomasy a odpadní komunální biomasy a snižování emisí oxidu uhličitého v energetice a dopravě s postupným přechodem na nízko a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bezuhlíkové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technologie výroby a spotřeby energie jako je například „zelený vodík</a:t>
            </a:r>
            <a:r>
              <a:rPr lang="cs-CZ" sz="1800" dirty="0">
                <a:solidFill>
                  <a:srgbClr val="382C2C"/>
                </a:solidFill>
                <a:effectLst/>
                <a:ea typeface="Times New Roman" panose="02020603050405020304" pitchFamily="18" charset="0"/>
              </a:rPr>
              <a:t>“ a syntetická uhlovodíková paliva.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Program je výrazem Ekologické civilizace a udržitelného rozvoje společnosti.</a:t>
            </a:r>
            <a:r>
              <a:rPr lang="cs-CZ" sz="1800" dirty="0">
                <a:solidFill>
                  <a:srgbClr val="382C2C"/>
                </a:solidFill>
                <a:effectLst/>
                <a:ea typeface="Times New Roman" panose="02020603050405020304" pitchFamily="18" charset="0"/>
              </a:rPr>
              <a:t> </a:t>
            </a:r>
            <a:endParaRPr lang="cs-CZ" sz="18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altLang="cs-CZ" sz="1800" b="1" dirty="0">
              <a:solidFill>
                <a:srgbClr val="003399"/>
              </a:solidFill>
            </a:endParaRP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8B7E0FE-CFCD-7114-73BF-3C31BEC4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19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561080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defRPr/>
            </a:pPr>
            <a:r>
              <a:rPr lang="cs-CZ" altLang="cs-CZ" sz="1800" b="1" dirty="0"/>
              <a:t>Obsah</a:t>
            </a:r>
            <a:r>
              <a:rPr lang="cs-CZ" altLang="cs-CZ" sz="1800" dirty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Úvod 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Legislativa alternativních pohonných hmot pro silniční dopravu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Vize budoucího stavu užití silničních paliv do roku 2030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Zaměření a obsah hlavních  témat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Výroba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biomethanu</a:t>
            </a:r>
            <a:endParaRPr lang="cs-CZ" sz="18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Elektromobilita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Vodík pro pohon silničních vozidel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Směsná paliva pro silniční dopravu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Závěr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Poděkování </a:t>
            </a: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452C81F-65A7-09CE-009E-7AC4530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3205003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247904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Zásadním opatřením ke splnění programu Green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Deal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je Zákon č. 382/2021Sb., kterým se mění zákon č. 165/2012Sb., o podporovaných zdrojích energie a o změně některých zákonů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Opatření  jsou v souladu s názory České asociace petrolejářského průmyslu a obchodu, Českého plynárenského  svazu,  CZ Biom, České technologické platformy pro užití biosložek v dopravě a  chemickém průmyslu  a České vodíkové platformy. 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3F174AD-8557-6CD9-ABE6-B006A38C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7653625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EA4BC04C-D8C6-4AAE-A6F5-E8AF54033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7171" name="Text Box 6">
            <a:extLst>
              <a:ext uri="{FF2B5EF4-FFF2-40B4-BE49-F238E27FC236}">
                <a16:creationId xmlns:a16="http://schemas.microsoft.com/office/drawing/2014/main" id="{A1ACD362-FBF0-4D58-B16E-237E2ED3E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6446836"/>
            <a:ext cx="87129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dopravy, Praha 27.5.2022</a:t>
            </a:r>
          </a:p>
        </p:txBody>
      </p:sp>
      <p:sp>
        <p:nvSpPr>
          <p:cNvPr id="7172" name="Nadpis 1">
            <a:extLst>
              <a:ext uri="{FF2B5EF4-FFF2-40B4-BE49-F238E27FC236}">
                <a16:creationId xmlns:a16="http://schemas.microsoft.com/office/drawing/2014/main" id="{89377211-C82D-4229-8D4D-7B651E1332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9672" y="1988724"/>
            <a:ext cx="6908825" cy="1584325"/>
          </a:xfrm>
        </p:spPr>
        <p:txBody>
          <a:bodyPr/>
          <a:lstStyle/>
          <a:p>
            <a:r>
              <a:rPr lang="cs-CZ" altLang="cs-CZ" sz="2000" b="1" dirty="0"/>
              <a:t>Děkuji vám za pozornost.</a:t>
            </a:r>
          </a:p>
        </p:txBody>
      </p:sp>
      <p:sp>
        <p:nvSpPr>
          <p:cNvPr id="7173" name="Podnadpis 2">
            <a:extLst>
              <a:ext uri="{FF2B5EF4-FFF2-40B4-BE49-F238E27FC236}">
                <a16:creationId xmlns:a16="http://schemas.microsoft.com/office/drawing/2014/main" id="{0DE35E6F-AFE1-45A6-A3B2-04AF64E15E2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63688" y="3604878"/>
            <a:ext cx="6400800" cy="2272394"/>
          </a:xfrm>
        </p:spPr>
        <p:txBody>
          <a:bodyPr/>
          <a:lstStyle/>
          <a:p>
            <a:pPr marL="0" indent="0">
              <a:buNone/>
            </a:pPr>
            <a:r>
              <a:rPr lang="cs-CZ" sz="2000" b="1" dirty="0">
                <a:effectLst/>
                <a:ea typeface="Times New Roman" panose="02020603050405020304" pitchFamily="18" charset="0"/>
              </a:rPr>
              <a:t>Děkuji za pozornost </a:t>
            </a:r>
          </a:p>
          <a:p>
            <a:pPr marL="0" indent="0">
              <a:buNone/>
            </a:pPr>
            <a:r>
              <a:rPr lang="cs-CZ" sz="2000" b="1" dirty="0">
                <a:effectLst/>
                <a:ea typeface="Times New Roman" panose="02020603050405020304" pitchFamily="18" charset="0"/>
              </a:rPr>
              <a:t>Miloš Podrazil </a:t>
            </a:r>
          </a:p>
          <a:p>
            <a:pPr marL="0" indent="0">
              <a:buNone/>
            </a:pPr>
            <a:r>
              <a:rPr lang="cs-CZ" sz="2000" b="1" dirty="0">
                <a:effectLst/>
                <a:ea typeface="Times New Roman" panose="02020603050405020304" pitchFamily="18" charset="0"/>
              </a:rPr>
              <a:t>Organizační a ekonomický poradce</a:t>
            </a:r>
          </a:p>
          <a:p>
            <a:pPr marL="0" indent="0">
              <a:buNone/>
            </a:pPr>
            <a:r>
              <a:rPr lang="cs-CZ" sz="2000" b="1" u="sng" dirty="0">
                <a:solidFill>
                  <a:srgbClr val="0563C1"/>
                </a:solidFill>
                <a:effectLst/>
                <a:ea typeface="Times New Roman" panose="02020603050405020304" pitchFamily="18" charset="0"/>
                <a:hlinkClick r:id="rId2"/>
              </a:rPr>
              <a:t>milospo@centrum.cz</a:t>
            </a:r>
            <a:endParaRPr lang="cs-CZ" sz="2000" b="1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2000" b="1" dirty="0">
                <a:effectLst/>
                <a:ea typeface="Times New Roman" panose="02020603050405020304" pitchFamily="18" charset="0"/>
              </a:rPr>
              <a:t>602 656 683</a:t>
            </a:r>
          </a:p>
          <a:p>
            <a:pPr marL="0" indent="0">
              <a:buNone/>
            </a:pPr>
            <a:r>
              <a:rPr lang="cs-CZ" sz="2000" b="1" dirty="0">
                <a:effectLst/>
                <a:ea typeface="Times New Roman" panose="02020603050405020304" pitchFamily="18" charset="0"/>
              </a:rPr>
              <a:t>Květen 2022</a:t>
            </a:r>
          </a:p>
          <a:p>
            <a:endParaRPr lang="cs-CZ" altLang="cs-CZ" sz="2000" dirty="0"/>
          </a:p>
        </p:txBody>
      </p:sp>
      <p:grpSp>
        <p:nvGrpSpPr>
          <p:cNvPr id="7" name="Skupina 1"/>
          <p:cNvGrpSpPr>
            <a:grpSpLocks/>
          </p:cNvGrpSpPr>
          <p:nvPr/>
        </p:nvGrpSpPr>
        <p:grpSpPr bwMode="auto">
          <a:xfrm>
            <a:off x="2699792" y="260648"/>
            <a:ext cx="5905500" cy="789960"/>
            <a:chOff x="2483751" y="190538"/>
            <a:chExt cx="6048308" cy="803749"/>
          </a:xfrm>
        </p:grpSpPr>
        <p:sp>
          <p:nvSpPr>
            <p:cNvPr id="8" name="Obdélník 7"/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>
                <a:solidFill>
                  <a:srgbClr val="FFFFFF"/>
                </a:solidFill>
              </a:endParaRPr>
            </a:p>
          </p:txBody>
        </p:sp>
        <p:pic>
          <p:nvPicPr>
            <p:cNvPr id="9" name="Picture 2" descr="D:\Users\Janosikova\Desktop\logo-eu-op-pik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D:\Users\Janosikova\Desktop\logo-mp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28C94D3-90B9-41B5-D4BE-9C86B6D18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AC2273-8CD6-494B-BD45-7A63820AB24A}" type="slidenum">
              <a:rPr lang="cs-CZ" altLang="cs-CZ" smtClean="0"/>
              <a:pPr>
                <a:defRPr/>
              </a:pPr>
              <a:t>21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1621225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46392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defRPr/>
            </a:pPr>
            <a:r>
              <a:rPr lang="cs-CZ" altLang="cs-CZ" sz="1800" b="1" dirty="0"/>
              <a:t>Úvod</a:t>
            </a:r>
          </a:p>
          <a:p>
            <a:pPr marL="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Alternativní (vyspělé) pohonné hmoty pro silniční dopravu jsou paliva vyráběná na bázi obnovitelných zdrojů energie jako je vítr, slunce, voda, geotermální zdroje, biomasa, bioodpad  a odpadní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biokaly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. Ve výrobě energií pro dopravu zčásti nebo úplně nahrazují fosilní zdroje energie jako je uhlí, ropa a  zemní plyn. Dalším efektem je snížení emisí skleníkových plynů při spalování silničních paliv jako je benzin, nafta atd. Jsou rozhodujícím faktorem plnění Zelené politiky.</a:t>
            </a: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5FAA0AB-AC15-EA6B-E28D-0A51945BE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967984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Legislativa alternativních pohonných hmot pro silniční dopravu</a:t>
            </a:r>
          </a:p>
          <a:p>
            <a:pPr marL="0" indent="0">
              <a:spcBef>
                <a:spcPts val="500"/>
              </a:spcBef>
              <a:spcAft>
                <a:spcPts val="500"/>
              </a:spcAft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Legislativa ČR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Zákon č. 382/2021Sb., kterým se mění zákon č. 165/2012Sb., o podporovaných zdrojích energie a o změně některých zákonů ve znění pozdějších předpisů, a další související zákony.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Zákon nabyl účinnosti dnem 1. ledna 2022. Jedná se o zákon, který stanoví pravidla pro rozvoj a regulaci podporovaných zdrojů energie pro topení, chlazení a dopravu do roku 2030. Zákon má stěžejní význam pro dosažení uhlíkové neutrality.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Vyhláška č.79/2022 Sb. o </a:t>
            </a:r>
            <a:r>
              <a:rPr lang="cs-CZ" sz="1700" dirty="0" err="1">
                <a:effectLst/>
                <a:ea typeface="Times New Roman" panose="02020603050405020304" pitchFamily="18" charset="0"/>
              </a:rPr>
              <a:t>technicko-ekonomických</a:t>
            </a:r>
            <a:r>
              <a:rPr lang="cs-CZ" sz="1700" dirty="0">
                <a:effectLst/>
                <a:ea typeface="Times New Roman" panose="02020603050405020304" pitchFamily="18" charset="0"/>
              </a:rPr>
              <a:t> parametrech pro stanovení referenčních cen zelených bonusů a k jejich provedení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Zákon o hospodaření energií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Energetický zákon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Zákon o pohonných hmotách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Zákon o ochraně ovzduší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700" dirty="0">
                <a:effectLst/>
                <a:ea typeface="Times New Roman" panose="02020603050405020304" pitchFamily="18" charset="0"/>
              </a:rPr>
              <a:t>České technické normy silničních paliv a podmínek pro jejich distribuci.</a:t>
            </a:r>
          </a:p>
          <a:p>
            <a:pPr marL="0" indent="0">
              <a:buNone/>
              <a:defRPr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32F6684-F0BF-FD45-86AD-3CDF28FC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80549788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46392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defRPr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Legislativa EU</a:t>
            </a:r>
            <a:endParaRPr lang="cs-CZ" altLang="cs-CZ" sz="1800" dirty="0"/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Směrnice Evropského parlamentu a Rady (EU) 2018/2001 ze dne 11. 12. 2018 o podpoře využívání energie z obnovitelných zdrojů</a:t>
            </a:r>
          </a:p>
          <a:p>
            <a:pPr marL="0" indent="0" algn="just">
              <a:spcAft>
                <a:spcPts val="300"/>
              </a:spcAft>
              <a:buNone/>
              <a:tabLst>
                <a:tab pos="453390" algn="l"/>
              </a:tabLst>
            </a:pPr>
            <a:r>
              <a:rPr lang="cs-CZ" sz="1800" kern="150" dirty="0">
                <a:effectLst/>
                <a:ea typeface="Times New Roman" panose="02020603050405020304" pitchFamily="18" charset="0"/>
              </a:rPr>
              <a:t>Směrnice Evropského parlamentu a Rady 2015/1513 ze dne 9. 9. 2015, kterou se mění směrnice 98/70/ES o jakosti benzinu a motorové nafty, a směrnice 2009/28/ES o podpoře využívání energie z obnovitelných zdrojů.</a:t>
            </a:r>
          </a:p>
          <a:p>
            <a:pPr marL="0" indent="0" algn="just">
              <a:spcAft>
                <a:spcPts val="300"/>
              </a:spcAft>
              <a:buNone/>
              <a:tabLst>
                <a:tab pos="453390" algn="l"/>
              </a:tabLst>
            </a:pPr>
            <a:r>
              <a:rPr lang="cs-CZ" sz="1800" kern="150" dirty="0">
                <a:effectLst/>
                <a:ea typeface="Times New Roman" panose="02020603050405020304" pitchFamily="18" charset="0"/>
              </a:rPr>
              <a:t>Směrnice Evropského parlamentu a Rady 2014/94 o zavádění infrastruktury pro alternativní paliva</a:t>
            </a:r>
          </a:p>
          <a:p>
            <a:pPr marL="0" indent="0">
              <a:buNone/>
              <a:defRPr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69D07DA-5BFF-9B51-B8D8-9D9BD737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47241135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46392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spcAft>
                <a:spcPts val="1000"/>
              </a:spcAft>
              <a:buNone/>
              <a:defRPr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Vize budoucího stavu užití silničních paliv do roku 2030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Řešením vize  je politika Green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Deal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(Zelená dohoda pro udržitelnou Evropu). Investiční pilíř má tři hlavní cíle:</a:t>
            </a:r>
          </a:p>
          <a:p>
            <a:pPr algn="just">
              <a:spcBef>
                <a:spcPts val="0"/>
              </a:spcBef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Dosažení čistých nulových emisí skleníkových plynů</a:t>
            </a:r>
          </a:p>
          <a:p>
            <a:pPr algn="just">
              <a:spcBef>
                <a:spcPts val="0"/>
              </a:spcBef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Oddělení nového technickoekonomického růstu od stávajících zdrojů (především neobnovitelných)</a:t>
            </a:r>
          </a:p>
          <a:p>
            <a:pPr algn="just">
              <a:spcBef>
                <a:spcPts val="0"/>
              </a:spcBef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Realizace spravedlivého inkluzivního zeleného přechodu energetických technologií všech zemí.</a:t>
            </a:r>
          </a:p>
          <a:p>
            <a:pPr marL="0" indent="0" algn="just">
              <a:spcBef>
                <a:spcPts val="0"/>
              </a:spcBef>
              <a:spcAft>
                <a:spcPts val="1000"/>
              </a:spcAft>
              <a:buNone/>
            </a:pPr>
            <a:r>
              <a:rPr lang="cs-CZ" sz="1800" b="1" i="1" dirty="0">
                <a:effectLst/>
                <a:ea typeface="Times New Roman" panose="02020603050405020304" pitchFamily="18" charset="0"/>
              </a:rPr>
              <a:t>Tato opatření mají zajistit Ekologickou Civilizaci a udržitelný rozvoj světa. </a:t>
            </a:r>
            <a:endParaRPr lang="cs-CZ" sz="1800" dirty="0">
              <a:effectLst/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F52B5FE-3178-2B7C-1FC3-D255DD175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02124703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46392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 oboru alternativních paliv pro silniční dopravu je již vize budoucího stavu bez uhlíkových technologií v ČR definována zákonem č.382/2021Sb.   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Vize budoucího stavu v roce 2030   popisuje cesty k dosažení těchto cílů. Představuje tato opatření: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Úplné odstranění využití neobnovitelných zdrojů k výrobě energie a náhrada obnovitelnými zdroji energie jako je slunce, vítr, voda a biomasa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Využití nepotravinářské biomasy a odpadů pro výrobu energie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Recyklace biologického komunálního odpadu na využitelnou energii pro výrobu tepla, chlazení a dopravu.</a:t>
            </a: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681CA59-CFF2-0AF1-74F0-98D09F30E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10153294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463928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 oblasti alternativních pohonných hmot pro silniční dopravu představuje realizovat tato základní strukturální opatření: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Elektromobilitu prostřednictvím výroby elektřiny pomocí fotovoltaických elektráren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Výrobu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biomethanu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z bioplynu prostřednictvím stávajících bioplynových stanic.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Distribuci zeleného vodíku pro dopravu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Vybudování infrastruktury plnicích a dobíjecích stanic pro automobily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Rekonstrukce bioplynových stanic na výrobu biometanu 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Vybudování fotovoltaických elektráren na budovách a ve vhodném terénu</a:t>
            </a:r>
          </a:p>
          <a:p>
            <a:pPr algn="just">
              <a:spcBef>
                <a:spcPts val="500"/>
              </a:spcBef>
              <a:spcAft>
                <a:spcPts val="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</a:rPr>
              <a:t>Vybudování komerční kapacity pro výrobu HVO z UCO.</a:t>
            </a: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6CBD445-8778-A2E3-5084-3CAB26E62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1593379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767995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                         Alternativní paliva pro silniční dopravu </a:t>
            </a:r>
          </a:p>
          <a:p>
            <a:pPr marL="0" indent="0">
              <a:buNone/>
            </a:pPr>
            <a:r>
              <a:rPr lang="cs-CZ" sz="1800" b="1" dirty="0">
                <a:effectLst/>
                <a:ea typeface="Times New Roman" panose="02020603050405020304" pitchFamily="18" charset="0"/>
              </a:rPr>
              <a:t>Zaměření a obsah hlavních  témat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Hlavní výzkumná témata pro uplatnění vyspělých silničních paliv do roku 2030 jsou tyto projekty:</a:t>
            </a:r>
          </a:p>
          <a:p>
            <a:r>
              <a:rPr lang="cs-CZ" sz="1800" dirty="0">
                <a:effectLst/>
                <a:ea typeface="Times New Roman" panose="02020603050405020304" pitchFamily="18" charset="0"/>
              </a:rPr>
              <a:t>elektromobilita</a:t>
            </a:r>
          </a:p>
          <a:p>
            <a:r>
              <a:rPr lang="cs-CZ" sz="1800" dirty="0">
                <a:effectLst/>
                <a:ea typeface="Times New Roman" panose="02020603050405020304" pitchFamily="18" charset="0"/>
              </a:rPr>
              <a:t>výroba a distribuce biometanu  a HVO</a:t>
            </a:r>
          </a:p>
          <a:p>
            <a:r>
              <a:rPr lang="cs-CZ" sz="1800" dirty="0">
                <a:effectLst/>
                <a:ea typeface="Times New Roman" panose="02020603050405020304" pitchFamily="18" charset="0"/>
              </a:rPr>
              <a:t>distribuce a infrastruktura vodíku pro pohon.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Projekty jsou obsaženy v zákonu č. 382/2021Sb.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Témata jsou doplněna o projekt uplatnění </a:t>
            </a:r>
            <a:r>
              <a:rPr lang="cs-CZ" sz="1800" dirty="0" err="1">
                <a:effectLst/>
                <a:ea typeface="Times New Roman" panose="02020603050405020304" pitchFamily="18" charset="0"/>
              </a:rPr>
              <a:t>vysokokoncentrovaných</a:t>
            </a:r>
            <a:r>
              <a:rPr lang="cs-CZ" sz="1800" dirty="0">
                <a:effectLst/>
                <a:ea typeface="Times New Roman" panose="02020603050405020304" pitchFamily="18" charset="0"/>
              </a:rPr>
              <a:t> směsí biopaliv a fosilních paliv a výroby a distribuce hydrogenovaných rostlinných olejů (HVO) podle současné provozní technologie.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Témata jsou určena k realizaci do roku 2030. </a:t>
            </a:r>
          </a:p>
          <a:p>
            <a:pPr marL="0" indent="0">
              <a:buNone/>
            </a:pPr>
            <a:r>
              <a:rPr lang="cs-CZ" sz="1800" dirty="0">
                <a:effectLst/>
                <a:ea typeface="Times New Roman" panose="02020603050405020304" pitchFamily="18" charset="0"/>
              </a:rPr>
              <a:t>Na jejich výběru a definici se dohodla státní správa, výzkumné a vývojové organizace, korporátní organizace a profesní organizace petrolejářského a plynárenského průmyslu a distribučních firem a výrobců alternativních paliv na bázi obnovitelných zdrojů energie, ČEZ a Vodíková platforma. </a:t>
            </a:r>
          </a:p>
          <a:p>
            <a:pPr marL="0" indent="0">
              <a:buNone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1000"/>
              </a:spcAft>
              <a:buNone/>
            </a:pPr>
            <a:endParaRPr lang="cs-CZ" altLang="cs-CZ" sz="18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B21E11C-53DA-4C5B-4920-4780CAD7B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2E2856-1768-437F-9E37-32F7C1C9B6FB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3901497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Prezentace_ertrac_1">
  <a:themeElements>
    <a:clrScheme name="Prezentace_ertrac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ertrac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ertrac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</TotalTime>
  <Words>2038</Words>
  <Application>Microsoft Office PowerPoint</Application>
  <PresentationFormat>Předvádění na obrazovce (4:3)</PresentationFormat>
  <Paragraphs>195</Paragraphs>
  <Slides>21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Prezentace_ertrac_1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pozornost.</vt:lpstr>
    </vt:vector>
  </TitlesOfParts>
  <Company>CDV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Zedkova</dc:creator>
  <cp:lastModifiedBy>Administrator</cp:lastModifiedBy>
  <cp:revision>98</cp:revision>
  <dcterms:created xsi:type="dcterms:W3CDTF">2010-04-28T12:39:36Z</dcterms:created>
  <dcterms:modified xsi:type="dcterms:W3CDTF">2022-05-07T08:49:45Z</dcterms:modified>
</cp:coreProperties>
</file>