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62" r:id="rId3"/>
    <p:sldId id="257" r:id="rId4"/>
    <p:sldId id="258" r:id="rId5"/>
    <p:sldId id="278" r:id="rId6"/>
    <p:sldId id="277" r:id="rId7"/>
    <p:sldId id="260" r:id="rId8"/>
    <p:sldId id="265" r:id="rId9"/>
    <p:sldId id="264" r:id="rId10"/>
    <p:sldId id="274" r:id="rId11"/>
    <p:sldId id="270" r:id="rId12"/>
    <p:sldId id="267" r:id="rId13"/>
  </p:sldIdLst>
  <p:sldSz cx="9144000" cy="6858000" type="screen4x3"/>
  <p:notesSz cx="7010400" cy="9296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1">
          <p15:clr>
            <a:srgbClr val="A4A3A4"/>
          </p15:clr>
        </p15:guide>
        <p15:guide id="2" orient="horz" pos="3843">
          <p15:clr>
            <a:srgbClr val="A4A3A4"/>
          </p15:clr>
        </p15:guide>
        <p15:guide id="3" orient="horz" pos="3562">
          <p15:clr>
            <a:srgbClr val="A4A3A4"/>
          </p15:clr>
        </p15:guide>
        <p15:guide id="4" pos="5481">
          <p15:clr>
            <a:srgbClr val="A4A3A4"/>
          </p15:clr>
        </p15:guide>
        <p15:guide id="5" pos="280">
          <p15:clr>
            <a:srgbClr val="A4A3A4"/>
          </p15:clr>
        </p15:guide>
        <p15:guide id="6" pos="1746">
          <p15:clr>
            <a:srgbClr val="A4A3A4"/>
          </p15:clr>
        </p15:guide>
        <p15:guide id="7" pos="1462">
          <p15:clr>
            <a:srgbClr val="A4A3A4"/>
          </p15:clr>
        </p15:guide>
        <p15:guide id="8" pos="3207">
          <p15:clr>
            <a:srgbClr val="A4A3A4"/>
          </p15:clr>
        </p15:guide>
        <p15:guide id="9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D"/>
    <a:srgbClr val="B9E0F7"/>
    <a:srgbClr val="13B5EA"/>
    <a:srgbClr val="FF33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Světlý styl 1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9" autoAdjust="0"/>
    <p:restoredTop sz="93979" autoAdjust="0"/>
  </p:normalViewPr>
  <p:slideViewPr>
    <p:cSldViewPr snapToGrid="0" snapToObjects="1">
      <p:cViewPr varScale="1">
        <p:scale>
          <a:sx n="109" d="100"/>
          <a:sy n="109" d="100"/>
        </p:scale>
        <p:origin x="1344" y="96"/>
      </p:cViewPr>
      <p:guideLst>
        <p:guide orient="horz" pos="281"/>
        <p:guide orient="horz" pos="3843"/>
        <p:guide orient="horz" pos="3562"/>
        <p:guide pos="5481"/>
        <p:guide pos="280"/>
        <p:guide pos="1746"/>
        <p:guide pos="1462"/>
        <p:guide pos="3207"/>
        <p:guide pos="2928"/>
      </p:guideLst>
    </p:cSldViewPr>
  </p:slideViewPr>
  <p:outlineViewPr>
    <p:cViewPr>
      <p:scale>
        <a:sx n="33" d="100"/>
        <a:sy n="33" d="100"/>
      </p:scale>
      <p:origin x="0" y="-32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14" d="100"/>
          <a:sy n="114" d="100"/>
        </p:scale>
        <p:origin x="-2358" y="-10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182964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0F22-8DED-4CDA-BC4E-47C3EA70254F}" type="datetimeFigureOut">
              <a:rPr lang="cs-CZ" smtClean="0"/>
              <a:pPr/>
              <a:t>25.05.2022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9265F-04F2-4D47-A1E7-EE74899987E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3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993F1-D5EC-4943-97AA-C86D9E6B9167}" type="datetimeFigureOut">
              <a:rPr lang="cs-CZ" smtClean="0"/>
              <a:pPr/>
              <a:t>25.05.2022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0BDDA-8E2B-4061-8BE0-CED46ED940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25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80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rgbClr val="004B8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3640138" y="6469063"/>
            <a:ext cx="914400" cy="9144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4297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59722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 anchorCtr="0"/>
          <a:lstStyle>
            <a:lvl1pPr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6876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80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rgbClr val="004B8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3640138" y="6469063"/>
            <a:ext cx="914400" cy="9144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809867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77811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 anchorCtr="0"/>
          <a:lstStyle>
            <a:lvl1pPr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719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987556"/>
            <a:ext cx="6683765" cy="55399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2133600"/>
            <a:ext cx="6686550" cy="377762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84B9-AD67-47D4-B666-7CE5A873255A}" type="datetimeFigureOut">
              <a:rPr lang="cs-CZ" smtClean="0"/>
              <a:t>25.05.2022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18714-988D-4841-B38B-9C241DA4B1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003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84B9-AD67-47D4-B666-7CE5A873255A}" type="datetimeFigureOut">
              <a:rPr lang="cs-CZ" smtClean="0"/>
              <a:t>25.05.2022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714376"/>
            <a:ext cx="1191395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18714-988D-4841-B38B-9C241DA4B1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22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1112" y="446088"/>
            <a:ext cx="3609975" cy="430887"/>
          </a:xfrm>
        </p:spPr>
        <p:txBody>
          <a:bodyPr lIns="0" tIns="0" rIns="0" bIns="0" anchor="t" anchorCtr="0">
            <a:spAutoFit/>
          </a:bodyPr>
          <a:lstStyle>
            <a:lvl1pPr algn="l">
              <a:defRPr sz="2800">
                <a:solidFill>
                  <a:srgbClr val="B9E0F7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444500" y="446088"/>
            <a:ext cx="4203700" cy="520858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091113" y="876975"/>
            <a:ext cx="3609975" cy="47777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444500" y="1000085"/>
            <a:ext cx="8256588" cy="465458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2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 anchorCtr="0"/>
          <a:lstStyle>
            <a:lvl1pPr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558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444500" y="1000086"/>
            <a:ext cx="8242300" cy="465458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4"/>
          <p:cNvSpPr txBox="1">
            <a:spLocks/>
          </p:cNvSpPr>
          <p:nvPr userDrawn="1"/>
        </p:nvSpPr>
        <p:spPr>
          <a:xfrm>
            <a:off x="8244408" y="6347411"/>
            <a:ext cx="442392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číslo snímku 4"/>
          <p:cNvSpPr txBox="1">
            <a:spLocks/>
          </p:cNvSpPr>
          <p:nvPr userDrawn="1"/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443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44500" y="1800000"/>
            <a:ext cx="8242299" cy="615553"/>
          </a:xfrm>
        </p:spPr>
        <p:txBody>
          <a:bodyPr anchor="t" anchorCtr="0"/>
          <a:lstStyle>
            <a:lvl1pPr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7070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303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6206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0" y="2844800"/>
            <a:ext cx="4293313" cy="40131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5654675"/>
            <a:ext cx="2320925" cy="1203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80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rgbClr val="004B8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806746"/>
            <a:ext cx="169862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3636829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3640138" y="6469063"/>
            <a:ext cx="914400" cy="9144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52451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00" y="3632033"/>
            <a:ext cx="4053600" cy="322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0" y="0"/>
            <a:ext cx="9143999" cy="6100763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44500" y="446088"/>
            <a:ext cx="8242299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44500" y="1000086"/>
            <a:ext cx="8242300" cy="4654589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44500" y="6100763"/>
            <a:ext cx="1876425" cy="7572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endParaRPr lang="cs-CZ" sz="900" dirty="0">
              <a:solidFill>
                <a:srgbClr val="004B8D"/>
              </a:solidFill>
            </a:endParaRPr>
          </a:p>
        </p:txBody>
      </p:sp>
      <p:sp>
        <p:nvSpPr>
          <p:cNvPr id="9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44408" y="6356350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694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3" r:id="rId4"/>
    <p:sldLayoutId id="2147483655" r:id="rId5"/>
    <p:sldLayoutId id="2147483682" r:id="rId6"/>
    <p:sldLayoutId id="2147483683" r:id="rId7"/>
    <p:sldLayoutId id="2147483684" r:id="rId8"/>
    <p:sldLayoutId id="2147483706" r:id="rId9"/>
    <p:sldLayoutId id="2147483704" r:id="rId10"/>
    <p:sldLayoutId id="2147483705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B9E0F7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ct val="20000"/>
        </a:spcBef>
        <a:buFontTx/>
        <a:buBlip>
          <a:blip r:embed="rId1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20725" indent="-360363" algn="l" defTabSz="914400" rtl="0" eaLnBrk="1" latinLnBrk="0" hangingPunct="1">
        <a:spcBef>
          <a:spcPct val="20000"/>
        </a:spcBef>
        <a:buFontTx/>
        <a:buBlip>
          <a:blip r:embed="rId20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073150" indent="-352425" algn="l" defTabSz="914400" rtl="0" eaLnBrk="1" latinLnBrk="0" hangingPunct="1">
        <a:spcBef>
          <a:spcPct val="20000"/>
        </a:spcBef>
        <a:buFontTx/>
        <a:buBlip>
          <a:blip r:embed="rId1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435100" indent="-361950" algn="l" defTabSz="914400" rtl="0" eaLnBrk="1" latinLnBrk="0" hangingPunct="1">
        <a:spcBef>
          <a:spcPct val="20000"/>
        </a:spcBef>
        <a:buFontTx/>
        <a:buBlip>
          <a:blip r:embed="rId20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1795463" indent="-360363" algn="l" defTabSz="914400" rtl="0" eaLnBrk="1" latinLnBrk="0" hangingPunct="1">
        <a:spcBef>
          <a:spcPct val="20000"/>
        </a:spcBef>
        <a:buFontTx/>
        <a:buBlip>
          <a:blip r:embed="rId1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4500" y="446088"/>
            <a:ext cx="8242300" cy="5724644"/>
          </a:xfrm>
        </p:spPr>
        <p:txBody>
          <a:bodyPr/>
          <a:lstStyle/>
          <a:p>
            <a:r>
              <a:rPr lang="cs-CZ" b="1" dirty="0"/>
              <a:t>Podpora výzkumu, vývoje v rámci Operačního programu technologie a aplikace pro konkurenceschopnost (OPTAK)</a:t>
            </a:r>
            <a:br>
              <a:rPr lang="cs-CZ" dirty="0"/>
            </a:br>
            <a:br>
              <a:rPr lang="cs-CZ" sz="2000" dirty="0"/>
            </a:br>
            <a:br>
              <a:rPr lang="cs-CZ" dirty="0">
                <a:solidFill>
                  <a:schemeClr val="tx1"/>
                </a:solidFill>
              </a:rPr>
            </a:br>
            <a:br>
              <a:rPr lang="cs-CZ" dirty="0">
                <a:solidFill>
                  <a:schemeClr val="tx1"/>
                </a:solidFill>
              </a:rPr>
            </a:br>
            <a:br>
              <a:rPr lang="cs-CZ" dirty="0">
                <a:solidFill>
                  <a:schemeClr val="tx1"/>
                </a:solidFill>
              </a:rPr>
            </a:br>
            <a:r>
              <a:rPr lang="cs-CZ" sz="1600" dirty="0">
                <a:solidFill>
                  <a:schemeClr val="tx1"/>
                </a:solidFill>
              </a:rPr>
              <a:t>Mgr. Zdeněk Schreil</a:t>
            </a:r>
            <a:br>
              <a:rPr lang="cs-CZ" sz="1600" dirty="0">
                <a:solidFill>
                  <a:schemeClr val="tx1"/>
                </a:solidFill>
              </a:rPr>
            </a:br>
            <a:r>
              <a:rPr lang="cs-CZ" sz="1600" dirty="0">
                <a:solidFill>
                  <a:schemeClr val="tx1"/>
                </a:solidFill>
              </a:rPr>
              <a:t>Sekce fondů EU</a:t>
            </a:r>
            <a:br>
              <a:rPr lang="cs-CZ" dirty="0">
                <a:solidFill>
                  <a:schemeClr val="tx2"/>
                </a:solidFill>
              </a:rPr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44500" y="1061640"/>
            <a:ext cx="8242300" cy="1580892"/>
          </a:xfrm>
        </p:spPr>
        <p:txBody>
          <a:bodyPr/>
          <a:lstStyle/>
          <a:p>
            <a:r>
              <a:rPr lang="cs-CZ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010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F816FB-E7AA-4643-B49F-23AC9A92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Výzvy SC 1.1. a jejich zaměření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B4D470E-860A-4BC7-A6C8-2F88BDD97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475" y="1794294"/>
            <a:ext cx="6813901" cy="4070399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cs-CZ" sz="1800" b="1" dirty="0"/>
              <a:t>PROOF OF CONCEPT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400" u="sng" dirty="0"/>
              <a:t>Zaměření výzev</a:t>
            </a:r>
            <a:r>
              <a:rPr lang="cs-CZ" sz="1400" dirty="0"/>
              <a:t>: Cílem výzvy </a:t>
            </a:r>
            <a:r>
              <a:rPr lang="cs-CZ" sz="1400" dirty="0" err="1"/>
              <a:t>Proof</a:t>
            </a:r>
            <a:r>
              <a:rPr lang="cs-CZ" sz="1400" dirty="0"/>
              <a:t> </a:t>
            </a:r>
            <a:r>
              <a:rPr lang="cs-CZ" sz="1400" dirty="0" err="1"/>
              <a:t>of</a:t>
            </a:r>
            <a:r>
              <a:rPr lang="cs-CZ" sz="1400" dirty="0"/>
              <a:t> </a:t>
            </a:r>
            <a:r>
              <a:rPr lang="cs-CZ" sz="1400" dirty="0" err="1"/>
              <a:t>Concept</a:t>
            </a:r>
            <a:r>
              <a:rPr lang="cs-CZ" sz="1400" dirty="0"/>
              <a:t> je podpora aktivit, které pomohou 	zajistit rozvoj transferu technologií a znalostí mezi výzkumnými organizacemi a podniky, které mohou výsledky výzkumu uplatnit v praxi. 	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400" dirty="0"/>
              <a:t>Zaměření zejména na projekty na prvotní zavedení a další rozšíření nové technologie či nového inovativního řešení a/nebo jejich posun na vyšší úroveň technologické připravenosti.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400" u="sng" dirty="0"/>
              <a:t>Způsobilí příjemci</a:t>
            </a:r>
            <a:r>
              <a:rPr lang="cs-CZ" sz="1400" dirty="0"/>
              <a:t>: MSP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400" u="sng" dirty="0"/>
              <a:t>Celková finanční alokace</a:t>
            </a:r>
            <a:r>
              <a:rPr lang="cs-CZ" sz="1400" dirty="0"/>
              <a:t>: 1 mld. Kč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400" u="sng" dirty="0"/>
              <a:t>Míra podpory</a:t>
            </a:r>
            <a:r>
              <a:rPr lang="cs-CZ" sz="1400" dirty="0"/>
              <a:t>: 35 - 70 % dle aktivity a velikosti podniku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400" u="sng" dirty="0"/>
              <a:t>Způsobilé výdaje</a:t>
            </a:r>
            <a:r>
              <a:rPr lang="cs-CZ" sz="1400" dirty="0"/>
              <a:t>: mzdy a pojistné, náklady na nástroje, přístroje a vybavení v podobě 	odpisů, konzultace, externí odborné služby, licence, režie, materiál, 	cestovné, náklady 	spojené se získáním patentu.</a:t>
            </a:r>
          </a:p>
          <a:p>
            <a:pPr marL="0" indent="0">
              <a:spcAft>
                <a:spcPts val="600"/>
              </a:spcAft>
              <a:buNone/>
            </a:pPr>
            <a:endParaRPr lang="cs-CZ" sz="1400" u="sng" dirty="0"/>
          </a:p>
          <a:p>
            <a:pPr marL="0" indent="0">
              <a:spcAft>
                <a:spcPts val="600"/>
              </a:spcAft>
              <a:buNone/>
            </a:pPr>
            <a:r>
              <a:rPr lang="cs-CZ" sz="1400" u="sng" dirty="0"/>
              <a:t>Způsob hodnocení</a:t>
            </a:r>
            <a:r>
              <a:rPr lang="cs-CZ" sz="1400" dirty="0"/>
              <a:t>: Externí hodnotitelé, hodnotitelská komise</a:t>
            </a:r>
          </a:p>
        </p:txBody>
      </p:sp>
    </p:spTree>
    <p:extLst>
      <p:ext uri="{BB962C8B-B14F-4D97-AF65-F5344CB8AC3E}">
        <p14:creationId xmlns:p14="http://schemas.microsoft.com/office/powerpoint/2010/main" val="1140399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C87666-3264-4689-8D83-3ECF0B9B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Výzvy SC 1.1. a jejich zaměření</a:t>
            </a:r>
            <a:endParaRPr lang="cs-CZ" dirty="0"/>
          </a:p>
        </p:txBody>
      </p:sp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2CA47D76-51E7-4AEC-B007-D337ACA562FD}"/>
              </a:ext>
            </a:extLst>
          </p:cNvPr>
          <p:cNvSpPr txBox="1">
            <a:spLocks/>
          </p:cNvSpPr>
          <p:nvPr/>
        </p:nvSpPr>
        <p:spPr>
          <a:xfrm>
            <a:off x="932697" y="1821975"/>
            <a:ext cx="6686550" cy="359541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 defTabSz="914400">
              <a:spcBef>
                <a:spcPct val="20000"/>
              </a:spcBef>
              <a:buClr>
                <a:srgbClr val="A53010"/>
              </a:buClr>
              <a:buBlip>
                <a:blip r:embed="rId2"/>
              </a:buBlip>
              <a:defRPr/>
            </a:pPr>
            <a:r>
              <a:rPr lang="cs-CZ" sz="6400" b="1" dirty="0">
                <a:solidFill>
                  <a:schemeClr val="bg1"/>
                </a:solidFill>
              </a:rPr>
              <a:t>SPOLUPRÁCE – technologické platformy</a:t>
            </a:r>
          </a:p>
          <a:p>
            <a:pPr marL="0" indent="0">
              <a:buClr>
                <a:srgbClr val="A53010"/>
              </a:buClr>
              <a:buNone/>
              <a:defRPr/>
            </a:pPr>
            <a:r>
              <a:rPr lang="cs-CZ" sz="5600" b="1" dirty="0">
                <a:solidFill>
                  <a:schemeClr val="bg1"/>
                </a:solidFill>
              </a:rPr>
              <a:t>Předpoklad vyhlášení – listopad 2022</a:t>
            </a:r>
            <a:endParaRPr lang="cs-CZ" sz="5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5600" u="sng" dirty="0">
                <a:solidFill>
                  <a:schemeClr val="bg1"/>
                </a:solidFill>
              </a:rPr>
              <a:t>Alokace – 100 mil. Kč</a:t>
            </a:r>
            <a:endParaRPr lang="cs-CZ" sz="5600" dirty="0">
              <a:solidFill>
                <a:schemeClr val="bg1"/>
              </a:solidFill>
            </a:endParaRPr>
          </a:p>
          <a:p>
            <a:pPr marL="0" indent="0" defTabSz="342900">
              <a:spcBef>
                <a:spcPts val="750"/>
              </a:spcBef>
              <a:buClr>
                <a:srgbClr val="A53010"/>
              </a:buClr>
              <a:buNone/>
              <a:defRPr/>
            </a:pPr>
            <a:r>
              <a:rPr lang="cs-CZ" sz="5600" u="sng" dirty="0">
                <a:solidFill>
                  <a:schemeClr val="bg1"/>
                </a:solidFill>
              </a:rPr>
              <a:t>Míra podpory</a:t>
            </a:r>
            <a:r>
              <a:rPr lang="cs-CZ" sz="5600" dirty="0">
                <a:solidFill>
                  <a:schemeClr val="bg1"/>
                </a:solidFill>
              </a:rPr>
              <a:t>: 75% (až 85% v jednání) de </a:t>
            </a:r>
            <a:r>
              <a:rPr lang="cs-CZ" sz="5600" dirty="0" err="1">
                <a:solidFill>
                  <a:schemeClr val="bg1"/>
                </a:solidFill>
              </a:rPr>
              <a:t>minimis</a:t>
            </a:r>
            <a:endParaRPr lang="cs-CZ" sz="5600" dirty="0">
              <a:solidFill>
                <a:schemeClr val="bg1"/>
              </a:solidFill>
            </a:endParaRPr>
          </a:p>
          <a:p>
            <a:pPr marL="0" indent="0">
              <a:buClr>
                <a:srgbClr val="A53010"/>
              </a:buClr>
              <a:buNone/>
            </a:pPr>
            <a:r>
              <a:rPr lang="cs-CZ" sz="5600" dirty="0">
                <a:solidFill>
                  <a:schemeClr val="bg1"/>
                </a:solidFill>
              </a:rPr>
              <a:t>Budou zachovány podporované aktivity dle výzev OPPIK.</a:t>
            </a:r>
          </a:p>
          <a:p>
            <a:pPr marL="0" indent="0">
              <a:buClr>
                <a:srgbClr val="A53010"/>
              </a:buClr>
              <a:buNone/>
            </a:pPr>
            <a:r>
              <a:rPr lang="cs-CZ" sz="5600" dirty="0">
                <a:solidFill>
                  <a:schemeClr val="bg1"/>
                </a:solidFill>
              </a:rPr>
              <a:t> Hlavním tématem činnosti TP bude zpracování plánů přípravy na zelenou a digitální transformaci a zvýšení odolnosti hodnotových a dodavatelských řetězců</a:t>
            </a:r>
          </a:p>
        </p:txBody>
      </p:sp>
    </p:spTree>
    <p:extLst>
      <p:ext uri="{BB962C8B-B14F-4D97-AF65-F5344CB8AC3E}">
        <p14:creationId xmlns:p14="http://schemas.microsoft.com/office/powerpoint/2010/main" val="1738597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444500" y="1321436"/>
            <a:ext cx="8242299" cy="615553"/>
          </a:xfrm>
        </p:spPr>
        <p:txBody>
          <a:bodyPr>
            <a:normAutofit/>
          </a:bodyPr>
          <a:lstStyle/>
          <a:p>
            <a:r>
              <a:rPr lang="cs-CZ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373427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3A3866-01C6-40D3-9FEF-939AC38F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94" y="710557"/>
            <a:ext cx="6683765" cy="1107996"/>
          </a:xfrm>
        </p:spPr>
        <p:txBody>
          <a:bodyPr/>
          <a:lstStyle/>
          <a:p>
            <a:pPr algn="ctr"/>
            <a:r>
              <a:rPr lang="cs-CZ" b="1" dirty="0"/>
              <a:t>Základní charakteristiky OP TAK dané nařízeními EP a Rady EU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640D5F2-EA63-4125-A615-E801852DA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005" y="1990987"/>
            <a:ext cx="7827453" cy="3777622"/>
          </a:xfrm>
        </p:spPr>
        <p:txBody>
          <a:bodyPr>
            <a:normAutofit fontScale="85000" lnSpcReduction="20000"/>
          </a:bodyPr>
          <a:lstStyle/>
          <a:p>
            <a:pPr hangingPunct="0"/>
            <a:r>
              <a:rPr lang="cs-CZ" dirty="0"/>
              <a:t>Na základě provedené tržní analýzy a zvážení všech souvisejících rizik se v rámci tohoto specifického cíle se nepředpokládá využití finančních nástrojů, a to primárně z důvodu charakteru projektů zaměřených na výzkum a vývoj (např. ve smyslu doby návratnosti či rizikovosti projektů). Pro všechny realizované aktivity tak bude využita nenávratná forma podpory.</a:t>
            </a:r>
          </a:p>
          <a:p>
            <a:pPr hangingPunct="0"/>
            <a:r>
              <a:rPr lang="cs-CZ" dirty="0"/>
              <a:t>Celková alokace na SC 1.1 = </a:t>
            </a:r>
            <a:r>
              <a:rPr lang="cs-CZ" b="1" dirty="0"/>
              <a:t>935 477 110 </a:t>
            </a:r>
            <a:r>
              <a:rPr lang="cs-CZ" dirty="0"/>
              <a:t>EUR</a:t>
            </a:r>
          </a:p>
          <a:p>
            <a:pPr hangingPunct="0"/>
            <a:r>
              <a:rPr lang="cs-CZ" dirty="0"/>
              <a:t>Pro zjednodušení administrace nebudou existovat programy, ale pouze výzvy, odpovídající cílům. Pro jejich pojmenování budou používány názvy existujících programů OPPIK.</a:t>
            </a:r>
          </a:p>
          <a:p>
            <a:pPr hangingPunct="0"/>
            <a:r>
              <a:rPr lang="cs-CZ" dirty="0"/>
              <a:t>Zavedení pojmu „Small Midcap (podnik, který není MSP, ale má méně než 500 zaměstnanců)</a:t>
            </a:r>
            <a:br>
              <a:rPr lang="cs-CZ" dirty="0"/>
            </a:b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4196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070CD0-4CAE-4321-AF81-89EFE2998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/>
              <a:t>Základní charakteristiky OP TAK dané nařízeními EP a Rady EU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BE588FF-9FF7-4B13-8DD7-B1B0606A9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950" y="1898708"/>
            <a:ext cx="7453761" cy="3777622"/>
          </a:xfrm>
        </p:spPr>
        <p:txBody>
          <a:bodyPr/>
          <a:lstStyle/>
          <a:p>
            <a:r>
              <a:rPr lang="cs-CZ" sz="2000" b="1" dirty="0"/>
              <a:t>Podpora </a:t>
            </a:r>
            <a:r>
              <a:rPr lang="cs-CZ" sz="2000" b="1" dirty="0" err="1"/>
              <a:t>VaVaI</a:t>
            </a:r>
            <a:r>
              <a:rPr lang="cs-CZ" sz="2000" b="1" dirty="0"/>
              <a:t> je realizována v rámci SC 1.1 -  „Rozvoj a posilování výzkumných a inovačních kapacit a zavádění pokročilých technologií“</a:t>
            </a:r>
          </a:p>
          <a:p>
            <a:pPr hangingPunct="0"/>
            <a:r>
              <a:rPr lang="cs-CZ" sz="2000" b="1" dirty="0"/>
              <a:t>V rámci SC 1.1 budou podporovány zejména následující aktivity:</a:t>
            </a:r>
          </a:p>
          <a:p>
            <a:pPr hangingPunct="0"/>
            <a:endParaRPr lang="cs-CZ" sz="2000" b="1" dirty="0"/>
          </a:p>
          <a:p>
            <a:pPr marL="0" indent="0">
              <a:buNone/>
            </a:pPr>
            <a:r>
              <a:rPr lang="cs-CZ" sz="1500" dirty="0"/>
              <a:t>1. Realizace podnikového </a:t>
            </a:r>
            <a:r>
              <a:rPr lang="cs-CZ" sz="1500" dirty="0" err="1"/>
              <a:t>VaI</a:t>
            </a:r>
            <a:r>
              <a:rPr lang="cs-CZ" sz="1500" dirty="0"/>
              <a:t>, zejména ve spolupráci s VO - podle priorit RIS3.</a:t>
            </a:r>
          </a:p>
          <a:p>
            <a:pPr marL="0" indent="0">
              <a:buNone/>
            </a:pPr>
            <a:r>
              <a:rPr lang="cs-CZ" sz="1500" dirty="0"/>
              <a:t>2. Zavádění výsledků výzkumu a vývoje ve formě inovací do podnikové praxe, zavádění organizačních a procesních inovací, ochrana a využívání duševního vlastnictví.</a:t>
            </a:r>
          </a:p>
          <a:p>
            <a:pPr marL="0" indent="0">
              <a:buNone/>
            </a:pPr>
            <a:r>
              <a:rPr lang="cs-CZ" sz="1500" dirty="0"/>
              <a:t>3. Zavádění a rozšiřování digitálních a dalších pokročilých inovačních technologií v podnicích.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1008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ADBA78-472F-4D56-930C-B7292166E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694" y="710557"/>
            <a:ext cx="6683765" cy="1107996"/>
          </a:xfrm>
        </p:spPr>
        <p:txBody>
          <a:bodyPr/>
          <a:lstStyle/>
          <a:p>
            <a:pPr algn="ctr"/>
            <a:r>
              <a:rPr lang="cs-CZ" b="1" dirty="0"/>
              <a:t>Základní charakteristiky OP TAK dané nařízeními EP a Rady EU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7A4867E-2B7D-4277-B044-1EC5029D0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50" dirty="0"/>
              <a:t>4. Inovační vouchery.</a:t>
            </a:r>
          </a:p>
          <a:p>
            <a:pPr marL="0" indent="0">
              <a:buNone/>
            </a:pPr>
            <a:r>
              <a:rPr lang="cs-CZ" sz="1650" dirty="0"/>
              <a:t>5. Budování a rozvoj infrastruktury pro </a:t>
            </a:r>
            <a:r>
              <a:rPr lang="cs-CZ" sz="1650" dirty="0" err="1"/>
              <a:t>VaI</a:t>
            </a:r>
            <a:r>
              <a:rPr lang="cs-CZ" sz="1650" dirty="0"/>
              <a:t>, testování a ověřování technologií v podnikatelském sektoru.</a:t>
            </a:r>
          </a:p>
          <a:p>
            <a:pPr marL="0" indent="0">
              <a:buNone/>
            </a:pPr>
            <a:r>
              <a:rPr lang="cs-CZ" sz="1650" dirty="0"/>
              <a:t>6. Sdílené kapacity pro </a:t>
            </a:r>
            <a:r>
              <a:rPr lang="cs-CZ" sz="1650" dirty="0" err="1"/>
              <a:t>VaI</a:t>
            </a:r>
            <a:r>
              <a:rPr lang="cs-CZ" sz="1650" dirty="0"/>
              <a:t> - klastry, technologické platformy, inovační centra, huby/co-</a:t>
            </a:r>
            <a:r>
              <a:rPr lang="cs-CZ" sz="1650" dirty="0" err="1"/>
              <a:t>workingová</a:t>
            </a:r>
            <a:r>
              <a:rPr lang="cs-CZ" sz="1650" dirty="0"/>
              <a:t> centra, atd.</a:t>
            </a:r>
          </a:p>
          <a:p>
            <a:pPr marL="0" indent="0">
              <a:buNone/>
            </a:pPr>
            <a:r>
              <a:rPr lang="cs-CZ" sz="1650" dirty="0"/>
              <a:t>7. Rozvoj transferu znalostí, komercializace, podpora při ověřování výsledků </a:t>
            </a:r>
            <a:r>
              <a:rPr lang="cs-CZ" sz="1650" dirty="0" err="1"/>
              <a:t>VaI</a:t>
            </a:r>
            <a:r>
              <a:rPr lang="cs-CZ" sz="1650" dirty="0"/>
              <a:t> a jejich uvádění na trh (zvýšení horizontální mobility (podniky – VO – školy)).</a:t>
            </a:r>
          </a:p>
          <a:p>
            <a:pPr marL="0" indent="0">
              <a:buNone/>
            </a:pPr>
            <a:endParaRPr lang="cs-CZ" dirty="0"/>
          </a:p>
          <a:p>
            <a:pPr marL="0" indent="0" hangingPunc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932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AB9B38-E848-4611-907D-68191E76C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8192" y="626829"/>
            <a:ext cx="6683765" cy="553998"/>
          </a:xfrm>
        </p:spPr>
        <p:txBody>
          <a:bodyPr/>
          <a:lstStyle/>
          <a:p>
            <a:r>
              <a:rPr lang="cs-CZ" dirty="0"/>
              <a:t>Specifický cíl 1.1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2A661BD-B96B-45D2-BE13-0CAA059D8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2125" y="1378591"/>
            <a:ext cx="6686550" cy="3777622"/>
          </a:xfrm>
        </p:spPr>
        <p:txBody>
          <a:bodyPr>
            <a:normAutofit fontScale="85000" lnSpcReduction="10000"/>
          </a:bodyPr>
          <a:lstStyle/>
          <a:p>
            <a:r>
              <a:rPr lang="cs-CZ" dirty="0"/>
              <a:t>Zásadní posun směrem k využití pokročilých technologií, včetně technologií digitálních, a jejich implementace do průmyslové výroby, nových produktů a služeb. </a:t>
            </a:r>
          </a:p>
          <a:p>
            <a:r>
              <a:rPr lang="cs-CZ" dirty="0"/>
              <a:t>Posun k podpoře aktivit blízkých trhu, ověřování a validace nových inovačních řešení, využívání zjednodušených schémat typu inovační vouchery/</a:t>
            </a:r>
            <a:r>
              <a:rPr lang="cs-CZ" dirty="0" err="1"/>
              <a:t>proof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concept</a:t>
            </a:r>
            <a:r>
              <a:rPr lang="cs-CZ" dirty="0"/>
              <a:t> pro menší individuální projekty MSP se zaměřením na  zavádění nových technologií.</a:t>
            </a:r>
          </a:p>
          <a:p>
            <a:r>
              <a:rPr lang="cs-CZ" dirty="0"/>
              <a:t>Významný posun na rozvoj otevřené </a:t>
            </a:r>
            <a:r>
              <a:rPr lang="cs-CZ" dirty="0" err="1"/>
              <a:t>VaVaI</a:t>
            </a:r>
            <a:r>
              <a:rPr lang="cs-CZ" dirty="0"/>
              <a:t> infrastruktury ve vazbě na potřeby společnosti a globální trendy, jako jsou klimatické změny, cirkulární ekonomika, zrychlování technologických změn a perspektivní technologie dle RIS3.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4684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B6124-7A0E-4FC9-93D9-C015E1971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710" y="1018334"/>
            <a:ext cx="7351750" cy="492443"/>
          </a:xfrm>
        </p:spPr>
        <p:txBody>
          <a:bodyPr/>
          <a:lstStyle/>
          <a:p>
            <a:r>
              <a:rPr lang="cs-CZ" sz="3200" dirty="0"/>
              <a:t>Nejbližší plánované výzvy – červenec 2022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DDC9F2A-1E8E-4D3A-8F5E-48D75D4C3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849" y="2092822"/>
            <a:ext cx="6686550" cy="3777622"/>
          </a:xfrm>
        </p:spPr>
        <p:txBody>
          <a:bodyPr>
            <a:normAutofit fontScale="77500" lnSpcReduction="20000"/>
          </a:bodyPr>
          <a:lstStyle/>
          <a:p>
            <a:pPr marL="360363" lvl="1">
              <a:buBlip>
                <a:blip r:embed="rId2"/>
              </a:buBlip>
            </a:pPr>
            <a:r>
              <a:rPr lang="cs-CZ" b="1" u="sng" dirty="0"/>
              <a:t>Aplikace </a:t>
            </a:r>
            <a:r>
              <a:rPr lang="cs-CZ" dirty="0"/>
              <a:t> </a:t>
            </a:r>
            <a:r>
              <a:rPr lang="cs-CZ" sz="1700" i="1" dirty="0"/>
              <a:t>(Termín se bude primárně odvíjet od dostupnosti potřebné funkcionality MS2021+ a dále vyhlášené výzvy programu TREND.)</a:t>
            </a:r>
          </a:p>
          <a:p>
            <a:pPr lvl="1"/>
            <a:r>
              <a:rPr lang="cs-CZ" dirty="0">
                <a:solidFill>
                  <a:srgbClr val="FFFFFF"/>
                </a:solidFill>
              </a:rPr>
              <a:t>Plánovaná alokace: 4 mld. Kč</a:t>
            </a:r>
          </a:p>
          <a:p>
            <a:pPr marL="360362" lvl="1" indent="0">
              <a:buNone/>
            </a:pPr>
            <a:endParaRPr lang="cs-CZ" dirty="0"/>
          </a:p>
          <a:p>
            <a:pPr marL="360363" lvl="1">
              <a:buBlip>
                <a:blip r:embed="rId2"/>
              </a:buBlip>
            </a:pPr>
            <a:r>
              <a:rPr lang="cs-CZ" b="1" u="sng" dirty="0"/>
              <a:t>Inovace</a:t>
            </a:r>
          </a:p>
          <a:p>
            <a:pPr lvl="1"/>
            <a:r>
              <a:rPr lang="cs-CZ" dirty="0">
                <a:solidFill>
                  <a:srgbClr val="FFFFFF"/>
                </a:solidFill>
              </a:rPr>
              <a:t>Plánovaná alokace: 1 mld. Kč</a:t>
            </a:r>
          </a:p>
          <a:p>
            <a:pPr marL="360362" lvl="1" indent="0">
              <a:buNone/>
            </a:pPr>
            <a:endParaRPr lang="cs-CZ" dirty="0"/>
          </a:p>
          <a:p>
            <a:pPr marL="360363" lvl="1">
              <a:buBlip>
                <a:blip r:embed="rId2"/>
              </a:buBlip>
            </a:pPr>
            <a:r>
              <a:rPr lang="cs-CZ" b="1" u="sng" dirty="0"/>
              <a:t>Inovační vouchery - Patent</a:t>
            </a:r>
          </a:p>
          <a:p>
            <a:pPr lvl="1"/>
            <a:r>
              <a:rPr lang="cs-CZ" dirty="0">
                <a:solidFill>
                  <a:srgbClr val="FFFFFF"/>
                </a:solidFill>
              </a:rPr>
              <a:t>Plánovaná alokace: 50 mil. Kč</a:t>
            </a:r>
          </a:p>
          <a:p>
            <a:pPr marL="360362" lvl="1" indent="0">
              <a:buNone/>
            </a:pPr>
            <a:endParaRPr lang="cs-CZ" dirty="0"/>
          </a:p>
          <a:p>
            <a:r>
              <a:rPr lang="cs-CZ" b="1" u="sng" dirty="0" err="1"/>
              <a:t>Proof</a:t>
            </a:r>
            <a:r>
              <a:rPr lang="cs-CZ" b="1" u="sng" dirty="0"/>
              <a:t> </a:t>
            </a:r>
            <a:r>
              <a:rPr lang="cs-CZ" b="1" u="sng" dirty="0" err="1"/>
              <a:t>of</a:t>
            </a:r>
            <a:r>
              <a:rPr lang="cs-CZ" b="1" u="sng" dirty="0"/>
              <a:t> </a:t>
            </a:r>
            <a:r>
              <a:rPr lang="cs-CZ" b="1" u="sng" dirty="0" err="1"/>
              <a:t>Concept</a:t>
            </a:r>
            <a:r>
              <a:rPr lang="cs-CZ" b="1" u="sng" dirty="0"/>
              <a:t> </a:t>
            </a:r>
          </a:p>
          <a:p>
            <a:pPr lvl="1"/>
            <a:r>
              <a:rPr lang="cs-CZ" dirty="0"/>
              <a:t>Plánovaná alokace: 200 mil. Kč</a:t>
            </a:r>
          </a:p>
          <a:p>
            <a:pPr marL="360363" lvl="1">
              <a:buBlip>
                <a:blip r:embed="rId2"/>
              </a:buBlip>
            </a:pPr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347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F816FB-E7AA-4643-B49F-23AC9A92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Výzvy SC 1.1. a jejich zaměření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B4D470E-860A-4BC7-A6C8-2F88BDD97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62" y="1644242"/>
            <a:ext cx="8066397" cy="4040477"/>
          </a:xfrm>
        </p:spPr>
        <p:txBody>
          <a:bodyPr>
            <a:normAutofit fontScale="55000" lnSpcReduction="20000"/>
          </a:bodyPr>
          <a:lstStyle/>
          <a:p>
            <a:r>
              <a:rPr lang="cs-CZ" sz="3800" dirty="0"/>
              <a:t>APLIKACE</a:t>
            </a:r>
          </a:p>
          <a:p>
            <a:pPr marL="0" indent="0">
              <a:buNone/>
            </a:pPr>
            <a:r>
              <a:rPr lang="cs-CZ" u="sng" dirty="0"/>
              <a:t>Zaměření výzvy</a:t>
            </a:r>
            <a:r>
              <a:rPr lang="cs-CZ" dirty="0"/>
              <a:t>: Podpora průmyslového výzkumu a vývoje, který vede ke konkrétním výsledkům v podobě prototypů, funkčních vzorků, poloprovozních linek, nových materiálů a software.</a:t>
            </a:r>
          </a:p>
          <a:p>
            <a:pPr marL="0" indent="0">
              <a:buNone/>
            </a:pPr>
            <a:r>
              <a:rPr lang="cs-CZ" dirty="0"/>
              <a:t>Opatření budou zaměřená na podporu projektů </a:t>
            </a:r>
            <a:r>
              <a:rPr lang="cs-CZ" dirty="0" err="1"/>
              <a:t>VaI</a:t>
            </a:r>
            <a:r>
              <a:rPr lang="cs-CZ" dirty="0"/>
              <a:t> (realizovaného zejména ve spolupráci podniků s VO), jejichž zaměření odpovídá prioritám Národní RIS3 strategie.</a:t>
            </a:r>
          </a:p>
          <a:p>
            <a:pPr marL="0" indent="0">
              <a:buNone/>
            </a:pPr>
            <a:r>
              <a:rPr lang="cs-CZ" dirty="0"/>
              <a:t>Prioritou je rovněž posílení podnikového </a:t>
            </a:r>
            <a:r>
              <a:rPr lang="cs-CZ" dirty="0" err="1"/>
              <a:t>VaI</a:t>
            </a:r>
            <a:r>
              <a:rPr lang="cs-CZ" dirty="0"/>
              <a:t> v oblasti perspektivních technologií, 	nízkouhlíkové ekonomiky a adaptace na změnu klimatu, zejména ve vazbě na P4.0, digitální ekonomiku a další perspektivní technologie (nanotechnologie, biotechnologie, progresivní materiály, bezpečnost a konektivita, kosmické aktivity apod.).</a:t>
            </a:r>
          </a:p>
          <a:p>
            <a:pPr marL="0" indent="0">
              <a:buNone/>
            </a:pPr>
            <a:endParaRPr lang="cs-CZ" u="sng" dirty="0"/>
          </a:p>
          <a:p>
            <a:pPr marL="0" indent="0">
              <a:buNone/>
            </a:pPr>
            <a:r>
              <a:rPr lang="cs-CZ" u="sng" dirty="0"/>
              <a:t>Způsobilí příjemci</a:t>
            </a:r>
            <a:r>
              <a:rPr lang="cs-CZ" dirty="0"/>
              <a:t>: MSP, velké podniky pouze v rámci spolupráce s MSP</a:t>
            </a:r>
          </a:p>
          <a:p>
            <a:pPr marL="0" indent="0">
              <a:buNone/>
            </a:pPr>
            <a:r>
              <a:rPr lang="cs-CZ" u="sng" dirty="0"/>
              <a:t>Způsobilí </a:t>
            </a:r>
            <a:r>
              <a:rPr lang="cs-CZ" u="sng" dirty="0" err="1"/>
              <a:t>spolupříjemci</a:t>
            </a:r>
            <a:r>
              <a:rPr lang="cs-CZ" dirty="0"/>
              <a:t>: MSP (VP ve spolupráci s MSP), výzkumné organizace</a:t>
            </a:r>
          </a:p>
          <a:p>
            <a:pPr marL="0" indent="0">
              <a:buNone/>
            </a:pPr>
            <a:endParaRPr lang="cs-CZ" u="sng" dirty="0"/>
          </a:p>
          <a:p>
            <a:pPr marL="0" indent="0">
              <a:buNone/>
            </a:pPr>
            <a:r>
              <a:rPr lang="cs-CZ" u="sng" dirty="0"/>
              <a:t>Celková finanční alokace</a:t>
            </a:r>
            <a:r>
              <a:rPr lang="cs-CZ" dirty="0"/>
              <a:t>: 10,04 mld. Kč</a:t>
            </a:r>
          </a:p>
          <a:p>
            <a:pPr marL="0" indent="0">
              <a:buNone/>
            </a:pPr>
            <a:endParaRPr lang="cs-CZ" u="sng" dirty="0"/>
          </a:p>
          <a:p>
            <a:pPr marL="0" indent="0">
              <a:buNone/>
            </a:pPr>
            <a:r>
              <a:rPr lang="cs-CZ" u="sng" dirty="0"/>
              <a:t>Míra podpory</a:t>
            </a:r>
            <a:r>
              <a:rPr lang="cs-CZ" dirty="0"/>
              <a:t>: 25 - 70 % (dle velikosti podniku a případné účinné spolupráce)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u="sng" dirty="0"/>
              <a:t>Způsob hodnocení</a:t>
            </a:r>
            <a:r>
              <a:rPr lang="cs-CZ" dirty="0"/>
              <a:t>: Externí hodnotitelé, hodnotitelská komise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32594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F816FB-E7AA-4643-B49F-23AC9A92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Výzvy SC 1.1. a jejich zaměření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B4D470E-860A-4BC7-A6C8-2F88BDD97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725" y="1803109"/>
            <a:ext cx="6686550" cy="4067335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INOVAČNÍ VOUCHERY</a:t>
            </a:r>
          </a:p>
          <a:p>
            <a:pPr marL="0" indent="0">
              <a:buNone/>
            </a:pPr>
            <a:r>
              <a:rPr lang="cs-CZ" u="sng" dirty="0"/>
              <a:t>Zaměření výzvy</a:t>
            </a:r>
            <a:r>
              <a:rPr lang="cs-CZ" dirty="0"/>
              <a:t>: rozvoj komunikace a spolupráce mezi podnikatelskou a 		          výzkumnou sférou </a:t>
            </a:r>
          </a:p>
          <a:p>
            <a:pPr marL="0" indent="0">
              <a:buNone/>
            </a:pPr>
            <a:r>
              <a:rPr lang="cs-CZ" dirty="0"/>
              <a:t>Nákup specializovaných služeb od výzkumných organizací, případně dalších podpůrných organizací (typu technologických či kompetenčních center, center pro digitální inovace, klastrů, jiných subjektů </a:t>
            </a:r>
            <a:r>
              <a:rPr lang="cs-CZ" dirty="0" err="1"/>
              <a:t>VaV</a:t>
            </a:r>
            <a:r>
              <a:rPr lang="cs-CZ" dirty="0"/>
              <a:t> infrastruktury) při zavádění nových inovačních řešení a využití pokročilých technologií, včetně zvýšení dovedností a kompetencí MSP a jejich zaměstnanců při zavádění pokročilých technologií.</a:t>
            </a:r>
          </a:p>
          <a:p>
            <a:pPr marL="0" indent="0">
              <a:buNone/>
            </a:pPr>
            <a:r>
              <a:rPr lang="cs-CZ" u="sng" dirty="0"/>
              <a:t>Způsobilí příjemci</a:t>
            </a:r>
            <a:r>
              <a:rPr lang="cs-CZ" dirty="0"/>
              <a:t>: MSP</a:t>
            </a:r>
          </a:p>
          <a:p>
            <a:pPr marL="0" indent="0">
              <a:buNone/>
            </a:pPr>
            <a:r>
              <a:rPr lang="cs-CZ" u="sng" dirty="0"/>
              <a:t>Celková finanční alokace</a:t>
            </a:r>
            <a:r>
              <a:rPr lang="cs-CZ" dirty="0"/>
              <a:t>: 1,3 mld. Kč</a:t>
            </a:r>
          </a:p>
          <a:p>
            <a:pPr marL="0" indent="0">
              <a:buNone/>
            </a:pPr>
            <a:r>
              <a:rPr lang="cs-CZ" u="sng" dirty="0"/>
              <a:t>Způsobilé výdaje</a:t>
            </a:r>
            <a:r>
              <a:rPr lang="cs-CZ" dirty="0"/>
              <a:t>: nákup poradenských, expertních a podpůrných služeb                 	od organizací pro šíření znalostí nebo akreditovaných laboratoří, 	výdaje na zajištění ochrany průmyslového vlastnictví </a:t>
            </a:r>
          </a:p>
          <a:p>
            <a:pPr marL="0" indent="0">
              <a:buNone/>
            </a:pPr>
            <a:r>
              <a:rPr lang="cs-CZ" u="sng" dirty="0"/>
              <a:t>Způsob hodnocení</a:t>
            </a:r>
            <a:r>
              <a:rPr lang="cs-CZ" dirty="0"/>
              <a:t>: formální kontrola    </a:t>
            </a:r>
          </a:p>
        </p:txBody>
      </p:sp>
    </p:spTree>
    <p:extLst>
      <p:ext uri="{BB962C8B-B14F-4D97-AF65-F5344CB8AC3E}">
        <p14:creationId xmlns:p14="http://schemas.microsoft.com/office/powerpoint/2010/main" val="2466525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F816FB-E7AA-4643-B49F-23AC9A927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Výzvy SC 1.1. a jejich zaměření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B4D470E-860A-4BC7-A6C8-2F88BDD97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121" y="1677798"/>
            <a:ext cx="7806338" cy="4233424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INOVACE</a:t>
            </a:r>
          </a:p>
          <a:p>
            <a:pPr marL="0" indent="0">
              <a:buNone/>
            </a:pPr>
            <a:r>
              <a:rPr lang="cs-CZ" u="sng" dirty="0"/>
              <a:t>Zaměření výzvy</a:t>
            </a:r>
            <a:r>
              <a:rPr lang="cs-CZ" dirty="0"/>
              <a:t>: podpora zavádění výsledků VaV ve formě inovací do podnikové praxe, zavedení inovovaných výrobků a služeb do výroby a na trh</a:t>
            </a:r>
          </a:p>
          <a:p>
            <a:pPr marL="0" indent="0">
              <a:buNone/>
            </a:pPr>
            <a:r>
              <a:rPr lang="cs-CZ" dirty="0"/>
              <a:t>Typovým inovačním projektem bude zavedení nových výrobků a služeb do výroby a jejich uvedení na trh a dále pak zvýšení efektivnosti výrobních procesů a procesů poskytnutí služby s využitím pokročilých technologií.</a:t>
            </a:r>
          </a:p>
          <a:p>
            <a:pPr marL="0" indent="0">
              <a:buNone/>
            </a:pPr>
            <a:endParaRPr lang="cs-CZ" u="sng" dirty="0"/>
          </a:p>
          <a:p>
            <a:pPr marL="0" indent="0">
              <a:buNone/>
            </a:pPr>
            <a:r>
              <a:rPr lang="cs-CZ" u="sng" dirty="0"/>
              <a:t>Způsobilí příjemci</a:t>
            </a:r>
            <a:r>
              <a:rPr lang="cs-CZ" dirty="0"/>
              <a:t>: MSP, small midcap</a:t>
            </a:r>
          </a:p>
          <a:p>
            <a:pPr marL="0" indent="0">
              <a:buNone/>
            </a:pPr>
            <a:r>
              <a:rPr lang="cs-CZ" u="sng" dirty="0"/>
              <a:t>Celková finanční alokace</a:t>
            </a:r>
            <a:r>
              <a:rPr lang="cs-CZ" dirty="0"/>
              <a:t>: 4,59 mld. Kč</a:t>
            </a:r>
          </a:p>
          <a:p>
            <a:pPr marL="0" indent="0">
              <a:buNone/>
            </a:pPr>
            <a:r>
              <a:rPr lang="cs-CZ" u="sng" dirty="0"/>
              <a:t>Míra podpory</a:t>
            </a:r>
            <a:r>
              <a:rPr lang="cs-CZ" dirty="0"/>
              <a:t>: 30 – 50 % dle regionální mapy </a:t>
            </a:r>
          </a:p>
          <a:p>
            <a:pPr marL="0" indent="0">
              <a:buNone/>
            </a:pPr>
            <a:r>
              <a:rPr lang="cs-CZ" u="sng" dirty="0"/>
              <a:t>Způsobilé výdaje</a:t>
            </a:r>
            <a:r>
              <a:rPr lang="cs-CZ" dirty="0"/>
              <a:t>: technologie, stavební náklady, SW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u="sng" dirty="0"/>
              <a:t>Způsob hodnocení</a:t>
            </a:r>
            <a:r>
              <a:rPr lang="cs-CZ" dirty="0"/>
              <a:t>: Externí hodnotitelé, hodnotitelská komise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67783799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 bílá A">
  <a:themeElements>
    <a:clrScheme name="MPO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FFFFFF"/>
      </a:accent1>
      <a:accent2>
        <a:srgbClr val="B9E0F7"/>
      </a:accent2>
      <a:accent3>
        <a:srgbClr val="13B5F4"/>
      </a:accent3>
      <a:accent4>
        <a:srgbClr val="0096D6"/>
      </a:accent4>
      <a:accent5>
        <a:srgbClr val="E31B23"/>
      </a:accent5>
      <a:accent6>
        <a:srgbClr val="B5121B"/>
      </a:accent6>
      <a:hlink>
        <a:srgbClr val="B9E0F7"/>
      </a:hlink>
      <a:folHlink>
        <a:srgbClr val="13B5F4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1102</Words>
  <Application>Microsoft Office PowerPoint</Application>
  <PresentationFormat>Předvádění na obrazovce (4:3)</PresentationFormat>
  <Paragraphs>94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 3</vt:lpstr>
      <vt:lpstr>Prezentace bílá A</vt:lpstr>
      <vt:lpstr>Podpora výzkumu, vývoje v rámci Operačního programu technologie a aplikace pro konkurenceschopnost (OPTAK)     Mgr. Zdeněk Schreil Sekce fondů EU </vt:lpstr>
      <vt:lpstr>Základní charakteristiky OP TAK dané nařízeními EP a Rady EU</vt:lpstr>
      <vt:lpstr>Základní charakteristiky OP TAK dané nařízeními EP a Rady EU</vt:lpstr>
      <vt:lpstr>Základní charakteristiky OP TAK dané nařízeními EP a Rady EU</vt:lpstr>
      <vt:lpstr>Specifický cíl 1.1 </vt:lpstr>
      <vt:lpstr>Nejbližší plánované výzvy – červenec 2022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Výzvy SC 1.1. a jejich zaměření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2019-04-25T10:29:58Z</dcterms:created>
  <dcterms:modified xsi:type="dcterms:W3CDTF">2022-05-25T09:28:35Z</dcterms:modified>
</cp:coreProperties>
</file>