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283" r:id="rId22"/>
  </p:sldIdLst>
  <p:sldSz cx="9144000" cy="6858000" type="screen4x3"/>
  <p:notesSz cx="7102475" cy="102330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16" d="100"/>
          <a:sy n="116" d="100"/>
        </p:scale>
        <p:origin x="14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31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A19718A-D775-4157-AB2A-18CEFFE75D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51165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F2F7BC4-102B-4F83-B458-C306A008ABA4}" type="datetimeFigureOut">
              <a:rPr lang="cs-CZ"/>
              <a:pPr>
                <a:defRPr/>
              </a:pPr>
              <a:t>15.11.2018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211C08EE-96A4-4975-AE41-FD1595B4CC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1651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84127E5-A46A-457E-BCD5-B552013EE2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436F8004-E7E4-448B-AB75-5082AD10B4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19598"/>
            <a:ext cx="3077739" cy="51342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hlaví 6">
            <a:extLst>
              <a:ext uri="{FF2B5EF4-FFF2-40B4-BE49-F238E27FC236}">
                <a16:creationId xmlns="" xmlns:a16="http://schemas.microsoft.com/office/drawing/2014/main" id="{F27073F3-1EB5-4A2C-9336-447DF0401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225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15B2C8F9-279F-4861-8827-3DF41F9048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65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E0949DB3-D697-4559-BE06-F6DD1DCC7EC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65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C01B9A0-8F40-4A32-BE2E-62F6EB5807A1}" type="datetimeFigureOut">
              <a:rPr lang="cs-CZ"/>
              <a:pPr>
                <a:defRPr/>
              </a:pPr>
              <a:t>15.11.2018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="" xmlns:a16="http://schemas.microsoft.com/office/drawing/2014/main" id="{71178FD9-5857-40ED-BD1A-9723E5BDE0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="" xmlns:a16="http://schemas.microsoft.com/office/drawing/2014/main" id="{A7B90182-B7CD-4BC9-B03D-784FECC45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860688"/>
            <a:ext cx="5681980" cy="460486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57CB58B-A5C8-473F-85CF-DBAC768750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19599"/>
            <a:ext cx="3077739" cy="51165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4D63220-A671-4179-9309-6214DFD0E3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1651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59D90-4472-49C2-AEEE-068705C29A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7322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9953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954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591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842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952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585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2213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8949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740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805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200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59D90-4472-49C2-AEEE-068705C29AEA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229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780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750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4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43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219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52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849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11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zadi_prezentace3">
            <a:extLst>
              <a:ext uri="{FF2B5EF4-FFF2-40B4-BE49-F238E27FC236}">
                <a16:creationId xmlns="" xmlns:a16="http://schemas.microsoft.com/office/drawing/2014/main" id="{AB959850-C0C2-41F4-9F8A-F547632F65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B1EA2D6D-3EB9-40A5-AAD7-1459DDF7FAFB}"/>
              </a:ext>
            </a:extLst>
          </p:cNvPr>
          <p:cNvSpPr/>
          <p:nvPr userDrawn="1"/>
        </p:nvSpPr>
        <p:spPr>
          <a:xfrm>
            <a:off x="2966195" y="379413"/>
            <a:ext cx="4824413" cy="57467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2C21A4CB-DF41-4D4C-BBC4-07D1BD0725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8891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E6AC7F9F-BE41-43C7-AC2B-9667C45A4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5">
            <a:extLst>
              <a:ext uri="{FF2B5EF4-FFF2-40B4-BE49-F238E27FC236}">
                <a16:creationId xmlns="" xmlns:a16="http://schemas.microsoft.com/office/drawing/2014/main" id="{AE9E05A3-DACC-4DA2-89EB-2B774EE6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694450E-132E-42C6-B5A1-73F0F54BE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2273-8CD6-494B-BD45-7A63820AB2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32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6B67B13-8BCF-4FB3-A1FE-668A06DEE2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4BA9334-5D22-4A7D-80D9-ACA920EB60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E1D1142-CAEB-4CF7-8222-76C34D0A3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0BA69-EF4E-4EAB-92A9-761D5C0ADE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91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B8DB277-44A8-49F7-AD68-A186595E6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6131853-0924-4F08-B5EE-2445DDABCF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0F5F25DB-8ED2-427A-ACDA-1893F4C40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A9661-F08F-4F72-900C-C27355383F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513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077EC5B-E088-4E4F-8822-05C20B6DF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95FB158-C703-42F1-A8C2-14CAC81B7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C9A8006-A866-4D99-B502-EC3B55589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AA34E-B5D5-45A7-99B4-6F97E354C1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58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AF83C10-2B05-4802-A9A0-23722607C2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E7CEFEE-E655-425B-A460-B19F07CC9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EB27966-EC4B-48EF-8095-F9E2A8207C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E136-FCFD-477E-A664-CD5A5F7B3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611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BB4A76B-4590-4358-87DE-3C9643594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E29A14B-98E4-4E65-B627-BB94FB0EAC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3B64732-CD25-475A-A3FB-078CBEE82F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D0DA-60AF-40A2-BB12-2E714FA07A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16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D9A7410B-3BCB-469E-A6A0-3CD6EBEB6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A990C15F-86D2-48AD-A382-A9EE61DDB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F6582057-DBCC-45D1-9E28-201B69B294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C4B4-E07F-4BD6-B31C-91592E779D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52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F2843561-A3F7-4885-A61B-AB9AF6E2E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D339E9F8-6921-4706-8C35-31E6EC3B0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3C5AA1F-04D0-4256-B894-836BC875A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E2856-1768-437F-9E37-32F7C1C9B6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83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39FEDDAD-4DF8-47A9-B044-91A48ADB5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CB58959D-7381-4339-A060-513060B38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68782619-9C14-4A2F-AE57-CDB3FA61B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6C583-586D-468F-A676-962D352484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7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92D924B-8559-46CE-89D8-1E9F967511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C814FA-46B1-497D-8F2C-1F776AA72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3CA888D-9EB8-4AAC-BB30-28B378C60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8EDEA-EAEF-4270-B474-BE42BC0D6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968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F52C4EA-15E0-49E9-BAE4-9A47B7333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1D522AC-740D-48F4-A3FD-07D4A263B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BFC0E79-686A-44C8-9AA8-AD452BEBC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E41C3-7BF1-4E9F-BD6B-E30F0188B9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75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ABFD1EDC-1C6D-4E05-87FC-E1BD7ADF9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4EF93CE2-26C1-43DF-8A7E-6C5A7CBA2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FBF6C28-EDA7-4AAA-BA2C-1B3E2DE2F0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C6EB57F1-65F4-44CC-92AD-CC2D954482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6F4B6366-04EE-42B2-B228-A79602858B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ADC34E-726D-4C20-86E2-F9A08E60EF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pozadi_prezentace">
            <a:extLst>
              <a:ext uri="{FF2B5EF4-FFF2-40B4-BE49-F238E27FC236}">
                <a16:creationId xmlns="" xmlns:a16="http://schemas.microsoft.com/office/drawing/2014/main" id="{20F6DE5E-10DD-46FF-BA33-AAA8132F8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788"/>
            <a:ext cx="9144000" cy="673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>
            <a:extLst>
              <a:ext uri="{FF2B5EF4-FFF2-40B4-BE49-F238E27FC236}">
                <a16:creationId xmlns="" xmlns:a16="http://schemas.microsoft.com/office/drawing/2014/main" id="{C2EF8F6C-5EB1-4C8D-9BD4-389339BC7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29351"/>
            <a:ext cx="9144000" cy="306438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="" xmlns:a16="http://schemas.microsoft.com/office/drawing/2014/main" id="{35BB0C44-65F2-42F6-A579-560A7F92C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55" name="Text Box 7">
            <a:extLst>
              <a:ext uri="{FF2B5EF4-FFF2-40B4-BE49-F238E27FC236}">
                <a16:creationId xmlns="" xmlns:a16="http://schemas.microsoft.com/office/drawing/2014/main" id="{6838568E-2C36-4B5B-9D09-2B14F9338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685097"/>
            <a:ext cx="6335713" cy="121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14000"/>
              </a:lnSpc>
              <a:spcBef>
                <a:spcPts val="0"/>
              </a:spcBef>
              <a:defRPr/>
            </a:pPr>
            <a:r>
              <a:rPr lang="cs-CZ" sz="2800" b="1" dirty="0"/>
              <a:t> </a:t>
            </a:r>
            <a:r>
              <a:rPr lang="cs-CZ" sz="3200" b="1" dirty="0">
                <a:solidFill>
                  <a:srgbClr val="003399"/>
                </a:solidFill>
              </a:rPr>
              <a:t>Alternativní pohonné </a:t>
            </a:r>
            <a:r>
              <a:rPr lang="cs-CZ" sz="3200" b="1">
                <a:solidFill>
                  <a:srgbClr val="003399"/>
                </a:solidFill>
              </a:rPr>
              <a:t>hmoty </a:t>
            </a:r>
            <a:r>
              <a:rPr lang="cs-CZ" sz="3200" b="1" smtClean="0">
                <a:solidFill>
                  <a:srgbClr val="003399"/>
                </a:solidFill>
              </a:rPr>
              <a:t>pro</a:t>
            </a:r>
            <a:r>
              <a:rPr lang="cs-CZ" sz="3200" b="1" dirty="0">
                <a:solidFill>
                  <a:srgbClr val="003399"/>
                </a:solidFill>
              </a:rPr>
              <a:t> </a:t>
            </a:r>
            <a:r>
              <a:rPr lang="cs-CZ" sz="3200" b="1">
                <a:solidFill>
                  <a:srgbClr val="003399"/>
                </a:solidFill>
              </a:rPr>
              <a:t>silniční </a:t>
            </a:r>
            <a:r>
              <a:rPr lang="cs-CZ" sz="3200" b="1" smtClean="0">
                <a:solidFill>
                  <a:srgbClr val="003399"/>
                </a:solidFill>
              </a:rPr>
              <a:t>dopravu</a:t>
            </a:r>
            <a:endParaRPr lang="cs-CZ" altLang="cs-CZ" sz="32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5126" name="Text Box 8">
            <a:extLst>
              <a:ext uri="{FF2B5EF4-FFF2-40B4-BE49-F238E27FC236}">
                <a16:creationId xmlns="" xmlns:a16="http://schemas.microsoft.com/office/drawing/2014/main" id="{3E1A0F2D-16E8-425A-9B50-89FEE8A86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558" y="3028950"/>
            <a:ext cx="34559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olidFill>
                  <a:srgbClr val="CC0000"/>
                </a:solidFill>
              </a:rPr>
              <a:t>Ing. Miloš Podrazil</a:t>
            </a:r>
          </a:p>
        </p:txBody>
      </p:sp>
      <p:grpSp>
        <p:nvGrpSpPr>
          <p:cNvPr id="5127" name="Skupina 1">
            <a:extLst>
              <a:ext uri="{FF2B5EF4-FFF2-40B4-BE49-F238E27FC236}">
                <a16:creationId xmlns="" xmlns:a16="http://schemas.microsoft.com/office/drawing/2014/main" id="{43CDDFD8-9B21-4981-8125-B6C901D361FB}"/>
              </a:ext>
            </a:extLst>
          </p:cNvPr>
          <p:cNvGrpSpPr>
            <a:grpSpLocks/>
          </p:cNvGrpSpPr>
          <p:nvPr/>
        </p:nvGrpSpPr>
        <p:grpSpPr bwMode="auto">
          <a:xfrm>
            <a:off x="2699792" y="204788"/>
            <a:ext cx="5905500" cy="789960"/>
            <a:chOff x="2483751" y="190538"/>
            <a:chExt cx="6048308" cy="803749"/>
          </a:xfrm>
        </p:grpSpPr>
        <p:sp>
          <p:nvSpPr>
            <p:cNvPr id="7" name="Obdélník 6">
              <a:extLst>
                <a:ext uri="{FF2B5EF4-FFF2-40B4-BE49-F238E27FC236}">
                  <a16:creationId xmlns="" xmlns:a16="http://schemas.microsoft.com/office/drawing/2014/main" id="{AE5EE852-0FA5-4160-AD08-A76CB2681DDC}"/>
                </a:ext>
              </a:extLst>
            </p:cNvPr>
            <p:cNvSpPr/>
            <p:nvPr/>
          </p:nvSpPr>
          <p:spPr>
            <a:xfrm>
              <a:off x="3708045" y="190538"/>
              <a:ext cx="4824014" cy="573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  <p:pic>
          <p:nvPicPr>
            <p:cNvPr id="5129" name="Picture 2" descr="D:\Users\Janosikova\Desktop\logo-eu-op-pik.png">
              <a:extLst>
                <a:ext uri="{FF2B5EF4-FFF2-40B4-BE49-F238E27FC236}">
                  <a16:creationId xmlns="" xmlns:a16="http://schemas.microsoft.com/office/drawing/2014/main" id="{E9705B82-4143-415A-90B6-999BDC350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51" y="190676"/>
              <a:ext cx="2876223" cy="80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Picture 3" descr="D:\Users\Janosikova\Desktop\logo-mpo.png">
              <a:extLst>
                <a:ext uri="{FF2B5EF4-FFF2-40B4-BE49-F238E27FC236}">
                  <a16:creationId xmlns="" xmlns:a16="http://schemas.microsoft.com/office/drawing/2014/main" id="{5E5AF9F2-B629-41FF-950F-64B01B3E92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865" y="307313"/>
              <a:ext cx="1152445" cy="5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Cíle</a:t>
            </a:r>
          </a:p>
          <a:p>
            <a:pPr marL="28575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cíl náhrady fosilních paliv energií z OZE je v dopravě 10 % a nebude </a:t>
            </a:r>
          </a:p>
          <a:p>
            <a:pPr marL="0" lvl="2" indent="0">
              <a:spcBef>
                <a:spcPts val="0"/>
              </a:spcBef>
              <a:spcAft>
                <a:spcPts val="600"/>
              </a:spcAft>
              <a:buNone/>
              <a:tabLst>
                <a:tab pos="287338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	v roce 2020 splněn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cíl snížení emisí GHG o 6 % v roce 2020 oproti roku 2010 nebude splněn. V současných podmínkách je reálné plnění o 3,5 až 4 % a po započtení alternativních paliv LPG, CNG a elektřiny z OZE a snížení emisí z těžby ropy cca o 5 až 5,5 %; pokuta;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indikativním cílem do roku 2020 je uplatnit v silničních palivech 0,5 % vyspělých biopaliv, tj. paliv vyrobených z nepotravinářské biomasy nebo odpadní biomasy. Indikativní cíl nebude splněn. V ČR nejsou kapacity.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0F0FB96D-F0E0-4EF9-91E2-E61B16EE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303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10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88294749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Technická a obchodní situace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kapacity pro biopaliva I. generace dostačují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kapacity vyspělých/pokročilých biopaliv nejsou k dispozici</a:t>
            </a:r>
          </a:p>
          <a:p>
            <a:pPr marL="0" lvl="1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400"/>
              </a:spcAft>
              <a:buNone/>
              <a:defRPr/>
            </a:pPr>
            <a:r>
              <a:rPr lang="cs-CZ" altLang="cs-CZ" sz="1600" dirty="0">
                <a:ea typeface="+mn-ea"/>
                <a:cs typeface="+mn-cs"/>
              </a:rPr>
              <a:t>Poznámka: </a:t>
            </a:r>
          </a:p>
          <a:p>
            <a:pPr marL="285750" lvl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TEMPERATIOR, GLYCONA, CHEMOPROJEKT</a:t>
            </a:r>
          </a:p>
          <a:p>
            <a:pPr marL="285750" lvl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pilotní projekt výroby HVO ve společnosti UNIPETROL RPA</a:t>
            </a:r>
          </a:p>
          <a:p>
            <a:pPr marL="285750" lvl="1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Syn-nafta/HVO (dovoz)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84C32AB4-671C-4D94-A009-5F6E9D13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21259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11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92787049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Opatření k možnému splnění cílů v roce 2020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zavést plošně benzin E10 (rizika)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započítat dodávky LPG, CNG a elektřiny z OZE pro dopravu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zavést </a:t>
            </a:r>
            <a:r>
              <a:rPr lang="cs-CZ" altLang="cs-CZ" sz="1800" dirty="0" err="1">
                <a:ea typeface="+mn-ea"/>
                <a:cs typeface="+mn-cs"/>
              </a:rPr>
              <a:t>vysokokoncentrované</a:t>
            </a:r>
            <a:r>
              <a:rPr lang="cs-CZ" altLang="cs-CZ" sz="1800" dirty="0">
                <a:ea typeface="+mn-ea"/>
                <a:cs typeface="+mn-cs"/>
              </a:rPr>
              <a:t> směsi fosilních paliv a biopaliv (podpora)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započítat snížení emisí z těžby ropy (ale nikdo neví, jak)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uplatnit v motorové naftě HVO, ale kde vzít? (OMV, TOTAL)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8619220D-260B-435B-AD41-2E03E4D4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42202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12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47303790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5. Pohonné hmoty od roku 2021 do roku 2030, tzv. RED II</a:t>
            </a: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Legislativa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zatím v návrhu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Evropský parlament projedná v listopadu 2018</a:t>
            </a:r>
          </a:p>
          <a:p>
            <a:pPr marL="285750"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transpozice do českého práva do 18 měsíců</a:t>
            </a: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r>
              <a:rPr lang="cs-CZ" altLang="cs-CZ" sz="1800" dirty="0">
                <a:ea typeface="+mn-ea"/>
                <a:cs typeface="+mn-cs"/>
              </a:rPr>
              <a:t>Obsah: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podíl OZE v dopravě na konečné spotřebě 14 %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snížení emisí GHG o 6 % (zůstává jako v RED I)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pl-PL" altLang="cs-CZ" sz="1800" dirty="0">
                <a:ea typeface="+mn-ea"/>
                <a:cs typeface="+mn-cs"/>
              </a:rPr>
              <a:t>zastropování biopaliv </a:t>
            </a:r>
            <a:r>
              <a:rPr lang="pl-PL" altLang="cs-CZ" sz="1800" dirty="0"/>
              <a:t>1G</a:t>
            </a:r>
            <a:r>
              <a:rPr lang="pl-PL" altLang="cs-CZ" sz="1800" dirty="0">
                <a:ea typeface="+mn-ea"/>
                <a:cs typeface="+mn-cs"/>
              </a:rPr>
              <a:t> na 7 % (současný stav)</a:t>
            </a:r>
            <a:endParaRPr lang="cs-CZ" altLang="cs-CZ" sz="1800" dirty="0">
              <a:ea typeface="+mn-ea"/>
              <a:cs typeface="+mn-cs"/>
            </a:endParaRPr>
          </a:p>
          <a:p>
            <a:pPr marL="285750" lvl="2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zavést biopaliva 2G </a:t>
            </a:r>
          </a:p>
          <a:p>
            <a:pPr marL="449263" lvl="3" indent="-1825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0,2 % / 2022</a:t>
            </a:r>
          </a:p>
          <a:p>
            <a:pPr marL="449263" lvl="3" indent="-1825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1,0 % / 2025</a:t>
            </a:r>
          </a:p>
          <a:p>
            <a:pPr marL="449263" lvl="3" indent="-1825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3,5 % / 2030</a:t>
            </a:r>
          </a:p>
          <a:p>
            <a:pPr marL="449263" lvl="3" indent="-182563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možnost započítat  paliva vyrobená z UCO 2x</a:t>
            </a:r>
          </a:p>
          <a:p>
            <a:pPr marL="952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změny koeficientů (železniční doprava, podíl OZE na elektřině)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F87749AD-C5F8-4D51-BBC6-793E7FB1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13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8644280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Doporučení pro transpozici legislativy RED II do české legislativy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zrovnoprávnit některá ustanovení k započítávání zvýhodnění/znevýhodnění některých surovin či odpadů k výrobě biopaliv 2G a ke koeficientům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zajistit dlouhodobou platnost cílů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rozdělit cíle v OZE a snížení GHG mezi dodavatele energie pro dopravu (plynaře, ČEZ, …)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rozšířit portfolio surovin a odpadů pro výrobu vyspělých biopaliv (část A přílohy IX směrnice 2015/1513)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0E2E383F-D2A6-43E1-A047-A5586A1B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14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52677515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16255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6. Technologie k naplnění cílů RED II v ČR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t-BR" altLang="cs-CZ" sz="1800" b="1" dirty="0">
                <a:ea typeface="+mn-ea"/>
                <a:cs typeface="+mn-cs"/>
              </a:rPr>
              <a:t>Náhrada fosilní složky paliv energií z OZE </a:t>
            </a:r>
            <a:r>
              <a:rPr lang="cs-CZ" altLang="cs-CZ" sz="1800" b="1" dirty="0">
                <a:ea typeface="+mn-ea"/>
                <a:cs typeface="+mn-cs"/>
              </a:rPr>
              <a:t>má být </a:t>
            </a:r>
            <a:r>
              <a:rPr lang="pt-BR" altLang="cs-CZ" sz="1800" b="1" dirty="0">
                <a:ea typeface="+mn-ea"/>
                <a:cs typeface="+mn-cs"/>
              </a:rPr>
              <a:t>14 %</a:t>
            </a: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dirty="0">
                <a:ea typeface="+mn-ea"/>
                <a:cs typeface="+mn-cs"/>
              </a:rPr>
              <a:t>Možné řešení: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maximalizovat užití biopaliv I. generace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opětovně zahájit výrobu a distribuci směsných paliv typu SMN30, B20 a B30 a paliva B100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uplatnit BNG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realizovat jednotku výroby HVO z UCO; rozvíjet </a:t>
            </a:r>
            <a:r>
              <a:rPr lang="cs-CZ" altLang="cs-CZ" sz="1800" dirty="0" err="1">
                <a:ea typeface="+mn-ea"/>
                <a:cs typeface="+mn-cs"/>
              </a:rPr>
              <a:t>elektromobilitu</a:t>
            </a:r>
            <a:r>
              <a:rPr lang="cs-CZ" altLang="cs-CZ" sz="1800" dirty="0">
                <a:ea typeface="+mn-ea"/>
                <a:cs typeface="+mn-cs"/>
              </a:rPr>
              <a:t> na bázi OZE 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95733A03-A16F-44A7-89F4-E77898F6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6300" y="6169820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15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5956837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altLang="cs-CZ" sz="1800" b="1" dirty="0">
                <a:ea typeface="+mn-ea"/>
                <a:cs typeface="+mn-cs"/>
              </a:rPr>
              <a:t/>
            </a:r>
            <a:br>
              <a:rPr lang="cs-CZ" altLang="cs-CZ" sz="1800" b="1" dirty="0">
                <a:ea typeface="+mn-ea"/>
                <a:cs typeface="+mn-cs"/>
              </a:rPr>
            </a:br>
            <a:r>
              <a:rPr lang="cs-CZ" sz="1800" b="1" dirty="0"/>
              <a:t>Snížení emisí skleníkových plynů ze spalování pohonných hmot</a:t>
            </a:r>
            <a:endParaRPr lang="cs-CZ" sz="1800" dirty="0"/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dirty="0">
                <a:ea typeface="+mn-ea"/>
                <a:cs typeface="+mn-cs"/>
              </a:rPr>
              <a:t>Možné řešení: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dodatečnou </a:t>
            </a:r>
            <a:r>
              <a:rPr lang="cs-CZ" altLang="cs-CZ" sz="1800" dirty="0" err="1">
                <a:ea typeface="+mn-ea"/>
                <a:cs typeface="+mn-cs"/>
              </a:rPr>
              <a:t>aditivací</a:t>
            </a:r>
            <a:r>
              <a:rPr lang="cs-CZ" altLang="cs-CZ" sz="1800" dirty="0">
                <a:ea typeface="+mn-ea"/>
                <a:cs typeface="+mn-cs"/>
              </a:rPr>
              <a:t> motorové nafty docílit snížení spotřeby (Rakousko)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realizovat infrastrukturu plnicích stanic na vodík a podpořit obnovu autoparku vozidly na bázi spalování vodíku nebo vozidly s palivovými články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podpořit rozvoj spotřeby CNG (infrastruktura a podpora nákupu vozidel na pohon CNG).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9239CDCF-8376-4307-BB1F-926E8F87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16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7861216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altLang="cs-CZ" sz="2000" b="1" dirty="0">
                <a:solidFill>
                  <a:srgbClr val="003399"/>
                </a:solidFill>
                <a:ea typeface="+mn-ea"/>
                <a:cs typeface="+mn-cs"/>
              </a:rPr>
              <a:t>7. </a:t>
            </a:r>
            <a:r>
              <a:rPr lang="cs-CZ" altLang="cs-CZ" sz="2000" b="1" dirty="0">
                <a:solidFill>
                  <a:srgbClr val="003399"/>
                </a:solidFill>
              </a:rPr>
              <a:t>Rizika a bariéry RED II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nedostatečné zdroje nepotravinářské biomasy, navíc vybilancované ve prospěch energetické spotřeby pro výrobu elektřiny a tepla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vybilancované komunální a zemědělské bioodpady ve prospěch zemědělské výroby a výroby tepla a elektřiny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nedostatečné kapacity výzkumné a vývojové technologie pro nové technologie paliv pro dopravu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absence technologické spolupráce s evropskými kapacitami pro vývoj těchto technologií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absence koordinované ekonomické podpory jak vývoje, tak realizace nových technologií, zbytečná administrativa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roztříštěné oborové priority technologického vývoje v dopravě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realizace technologie pro výrobu vyspělých biopaliv a vodíku s ohledem na surovinové zdroje a investiční náročnost.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285750" lvl="2" indent="-285750" algn="ctr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A273DB56-F694-4359-971B-F9C57487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17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1857042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8. Ekonomická a společenská podpora splnění cílů RED II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transpozice schválené legislativy k RED II musí být včas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cs-CZ" sz="1800" dirty="0"/>
              <a:t>	(do 30. 6. 2020) a dohodnutá dikce musí být konzistentním názorem 	státu, zemědělského sektoru, výrobců biopaliv a výrobců a distributorů 	pohonných hmot pro dopravu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smysluplná ekonomická podpora vedoucí k obnově autoparku vozidel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361950" algn="l"/>
              </a:tabLst>
            </a:pPr>
            <a:r>
              <a:rPr lang="cs-CZ" sz="1800" dirty="0"/>
              <a:t>	a investiční podpora nových technologií pro výrobu vyspělých biopaliv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361950" algn="l"/>
              </a:tabLst>
            </a:pPr>
            <a:r>
              <a:rPr lang="cs-CZ" sz="1800" dirty="0"/>
              <a:t>	a zajištění vhodných surovin. 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9ABBAC52-0DD3-4046-8F7F-609B618B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303" y="6111496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18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9299527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9. Závěry a doporučení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fosilní paliva pro silniční dopravu na bázi ropy budou dominovat na trhu ještě v roce 2040, je ale nejvyšší čas, aby se společnost a průmysl připravily na významné změny představované přechodem i na jiný typ energií pro dopravu</a:t>
            </a:r>
          </a:p>
          <a:p>
            <a:pPr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přechod i na jiný zdroj energie v dopravě musí být zcela systémový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  <a:tabLst>
                <a:tab pos="361950" algn="l"/>
              </a:tabLst>
            </a:pPr>
            <a:r>
              <a:rPr lang="cs-CZ" sz="1800" dirty="0"/>
              <a:t>	a revoluční a bude znamenat i změnu myšlení a orientace motoristů, 	realizace bude možná jen za jejich porozumění</a:t>
            </a:r>
          </a:p>
          <a:p>
            <a:pPr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1800" dirty="0"/>
              <a:t>přechod (i částečný) na jiný typ energie pro dopravu bude dlouhodobý 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  <a:tabLst>
                <a:tab pos="361950" algn="l"/>
              </a:tabLst>
            </a:pPr>
            <a:r>
              <a:rPr lang="cs-CZ" sz="1800" dirty="0"/>
              <a:t>	a bude znamenat i obrovské investiční a jiné náklady na realizaci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1800" dirty="0"/>
              <a:t>s ohledem na otevřenost zemí v Evropě musí celý proces změny probíhat koordinovaně, v dostatečném časovém rozpětí a s využitím dostupných vědeckých výsledků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1800" dirty="0"/>
              <a:t>vývoj uplatnění alternativ se musí odvíjet od specifických podmínek jednotlivých zemí, zejména s ohledem na zdroje a technickou úroveň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1800" dirty="0"/>
              <a:t>zvolené technologie musí být komplexně analyzovány a nesmí podlehnout politickým tlakům</a:t>
            </a:r>
            <a:endParaRPr lang="cs-CZ" altLang="cs-CZ" sz="1800" dirty="0">
              <a:ea typeface="+mn-ea"/>
              <a:cs typeface="+mn-cs"/>
            </a:endParaRP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E4E2B011-33FB-4F3F-B553-3DEF028C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3495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19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1692371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Obsah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1800" dirty="0"/>
              <a:t>Trochu historie nikoho nezabije.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S</a:t>
            </a:r>
            <a:r>
              <a:rPr lang="it-IT" altLang="cs-CZ" sz="1800" dirty="0"/>
              <a:t>oučasná situace v palivech pro silniční dopravu</a:t>
            </a:r>
            <a:r>
              <a:rPr lang="cs-CZ" altLang="cs-CZ" sz="18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Co chceme a o co usilujeme.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Pohonné hmoty do roku 2020, tzv. RED I.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Pohonné hmoty od roku 2021 do roku 2030, tzv. RED II.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Technologie k naplnění cílů RED II v ČR.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Rizika a bariéry RED II.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Ekonomická a společenská podpora splnění cílů RED II.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altLang="cs-CZ" sz="1800" dirty="0"/>
              <a:t>Závěry a doporučení.</a:t>
            </a:r>
          </a:p>
          <a:p>
            <a:pPr>
              <a:defRPr/>
            </a:pPr>
            <a:endParaRPr lang="cs-CZ" altLang="cs-CZ" sz="2000" dirty="0"/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84EB6B38-5DA2-4F5A-B2EA-DB5B2861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21259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2</a:t>
            </a:fld>
            <a:endParaRPr lang="cs-CZ" altLang="cs-CZ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>
            <a:normAutofit/>
          </a:bodyPr>
          <a:lstStyle/>
          <a:p>
            <a:pPr marL="0" lvl="2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2800" b="1" dirty="0">
                <a:solidFill>
                  <a:srgbClr val="003399"/>
                </a:solidFill>
                <a:ea typeface="+mn-ea"/>
                <a:cs typeface="+mn-cs"/>
              </a:rPr>
              <a:t>Výzva</a:t>
            </a:r>
          </a:p>
          <a:p>
            <a:pPr marL="285750" lvl="2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ea typeface="+mn-ea"/>
                <a:cs typeface="+mn-cs"/>
              </a:rPr>
              <a:t>Paliva pro silniční dopravu BUDOU, ale asi dražší než dnes. Budou však i lepší. Jezděte proto racionálně. Nevozte produkty „kolem světa“. </a:t>
            </a:r>
          </a:p>
          <a:p>
            <a:pPr marL="285750" lvl="2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ea typeface="+mn-ea"/>
                <a:cs typeface="+mn-cs"/>
              </a:rPr>
              <a:t>Jezděte ekonomicky a bezpečně. Snížíte emise.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1" dirty="0">
                <a:ea typeface="+mn-ea"/>
                <a:cs typeface="+mn-cs"/>
              </a:rPr>
              <a:t>Energie nemůže být zbraní ani nástrojem politického tlaku. 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5454D57A-8A4E-45D7-B595-6D93F44D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13417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20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5733317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="" xmlns:a16="http://schemas.microsoft.com/office/drawing/2014/main" id="{EA4BC04C-D8C6-4AAE-A6F5-E8AF54033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7171" name="Text Box 6">
            <a:extLst>
              <a:ext uri="{FF2B5EF4-FFF2-40B4-BE49-F238E27FC236}">
                <a16:creationId xmlns="" xmlns:a16="http://schemas.microsoft.com/office/drawing/2014/main" id="{A1ACD362-FBF0-4D58-B16E-237E2ED3E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6" y="6482580"/>
            <a:ext cx="871296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7172" name="Nadpis 1">
            <a:extLst>
              <a:ext uri="{FF2B5EF4-FFF2-40B4-BE49-F238E27FC236}">
                <a16:creationId xmlns="" xmlns:a16="http://schemas.microsoft.com/office/drawing/2014/main" id="{89377211-C82D-4229-8D4D-7B651E1332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672" y="1988724"/>
            <a:ext cx="6908825" cy="1584325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003399"/>
                </a:solidFill>
              </a:rPr>
              <a:t>Děkuji Vám za pozornost.</a:t>
            </a:r>
          </a:p>
        </p:txBody>
      </p:sp>
      <p:sp>
        <p:nvSpPr>
          <p:cNvPr id="7173" name="Podnadpis 2">
            <a:extLst>
              <a:ext uri="{FF2B5EF4-FFF2-40B4-BE49-F238E27FC236}">
                <a16:creationId xmlns="" xmlns:a16="http://schemas.microsoft.com/office/drawing/2014/main" id="{0DE35E6F-AFE1-45A6-A3B2-04AF64E15E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7664" y="3604878"/>
            <a:ext cx="6696744" cy="1990725"/>
          </a:xfrm>
        </p:spPr>
        <p:txBody>
          <a:bodyPr/>
          <a:lstStyle/>
          <a:p>
            <a:r>
              <a:rPr lang="cs-CZ" altLang="cs-CZ" sz="2000" b="1" dirty="0"/>
              <a:t>Ing. Miloš Podrazil</a:t>
            </a:r>
          </a:p>
          <a:p>
            <a:r>
              <a:rPr lang="cs-CZ" altLang="cs-CZ" sz="2000" b="1" dirty="0"/>
              <a:t>Česká asociace petrolejářského průmyslu a obchodu</a:t>
            </a:r>
          </a:p>
          <a:p>
            <a:r>
              <a:rPr lang="cs-CZ" altLang="cs-CZ" sz="2000" b="1" dirty="0"/>
              <a:t>cappo@cappo.cz</a:t>
            </a:r>
          </a:p>
          <a:p>
            <a:r>
              <a:rPr lang="cs-CZ" altLang="cs-CZ" sz="2000" b="1" dirty="0"/>
              <a:t>Tel.: 274 817 404</a:t>
            </a:r>
          </a:p>
          <a:p>
            <a:endParaRPr lang="cs-CZ" altLang="cs-CZ" sz="2000" dirty="0"/>
          </a:p>
        </p:txBody>
      </p:sp>
      <p:grpSp>
        <p:nvGrpSpPr>
          <p:cNvPr id="7" name="Skupina 1">
            <a:extLst/>
          </p:cNvPr>
          <p:cNvGrpSpPr>
            <a:grpSpLocks/>
          </p:cNvGrpSpPr>
          <p:nvPr/>
        </p:nvGrpSpPr>
        <p:grpSpPr bwMode="auto">
          <a:xfrm>
            <a:off x="2699792" y="260648"/>
            <a:ext cx="5905500" cy="789960"/>
            <a:chOff x="2483751" y="190538"/>
            <a:chExt cx="6048308" cy="803749"/>
          </a:xfrm>
        </p:grpSpPr>
        <p:sp>
          <p:nvSpPr>
            <p:cNvPr id="8" name="Obdélník 7">
              <a:extLst/>
            </p:cNvPr>
            <p:cNvSpPr/>
            <p:nvPr/>
          </p:nvSpPr>
          <p:spPr>
            <a:xfrm>
              <a:off x="3708045" y="190538"/>
              <a:ext cx="4824014" cy="573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  <p:pic>
          <p:nvPicPr>
            <p:cNvPr id="9" name="Picture 2" descr="D:\Users\Janosikova\Desktop\logo-eu-op-pik.png">
              <a:extLst/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3751" y="190676"/>
              <a:ext cx="2876223" cy="80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 descr="D:\Users\Janosikova\Desktop\logo-mpo.png">
              <a:extLst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865" y="307313"/>
              <a:ext cx="1152445" cy="5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1. Trochu historie nikoho nezabije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altLang="cs-CZ" sz="1800" b="1" i="1" dirty="0"/>
              <a:t>Motto: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altLang="cs-CZ" sz="1800" b="1" i="1" dirty="0"/>
              <a:t>Energie (a zvláště ropa) nemohou být nástrojem politiky a bezpečnosti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alternativní paliva pohony už zde byly na začátku minulého století;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USA (33 % spalovací motory - ropné produkty a rostlinné oleje, 33 % elektrické motory,33 % pára, 1 % ostatní . V roce 1930 elektromobily zmizely z trhu (cena);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nástup ropných paliv v celém světě (USA 1907, benzin společnost Shell, Standard </a:t>
            </a:r>
            <a:r>
              <a:rPr lang="cs-CZ" altLang="cs-CZ" sz="1800" dirty="0" err="1"/>
              <a:t>Oil</a:t>
            </a:r>
            <a:r>
              <a:rPr lang="cs-CZ" altLang="cs-CZ" sz="1800" dirty="0"/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explosivní nárůst spotřeby ropy (obě světové války, 50. léta nástup volné mobility);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ropné krize (arabský svět, politika);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začátek 21. století (obavy z nedostatku ropy, </a:t>
            </a:r>
            <a:r>
              <a:rPr lang="cs-CZ" altLang="cs-CZ" sz="1800" dirty="0" err="1"/>
              <a:t>Oil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Peak</a:t>
            </a:r>
            <a:r>
              <a:rPr lang="cs-CZ" altLang="cs-CZ" sz="1800" dirty="0"/>
              <a:t>, cena až 200 USD/</a:t>
            </a:r>
            <a:r>
              <a:rPr lang="cs-CZ" altLang="cs-CZ" sz="1800" dirty="0" err="1"/>
              <a:t>bbl</a:t>
            </a:r>
            <a:r>
              <a:rPr lang="cs-CZ" altLang="cs-CZ" sz="1800" dirty="0"/>
              <a:t>.) - nic se nestalo;</a:t>
            </a:r>
          </a:p>
          <a:p>
            <a:pPr>
              <a:spcBef>
                <a:spcPts val="0"/>
              </a:spcBef>
              <a:spcAft>
                <a:spcPts val="400"/>
              </a:spcAft>
              <a:defRPr/>
            </a:pPr>
            <a:endParaRPr lang="cs-CZ" altLang="cs-CZ" sz="1800" dirty="0"/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FC525B3A-450E-413D-85EF-DF27A451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21259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3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8196037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restart alternativních paliv z důvodu ochrany ovzduší - jak, kde a za kolik? A co emise z letecké a lodní dopravy?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/>
              <a:t>výběr alternativ jen na základě analýzy emisí z celého životního cyklu energie;</a:t>
            </a:r>
          </a:p>
          <a:p>
            <a:pPr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o budoucnosti paliv pro silniční dopravu musí rozhodnout trh, ne politici; zdrojů je dostatek.</a:t>
            </a:r>
          </a:p>
          <a:p>
            <a:pPr>
              <a:spcBef>
                <a:spcPts val="0"/>
              </a:spcBef>
              <a:spcAft>
                <a:spcPts val="400"/>
              </a:spcAft>
              <a:defRPr/>
            </a:pPr>
            <a:endParaRPr lang="cs-CZ" altLang="cs-CZ" sz="1800" dirty="0"/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10604F92-5468-44AB-BAC9-9999D1205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4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458740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27.11.2018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2. </a:t>
            </a:r>
            <a:r>
              <a:rPr lang="it-IT" altLang="cs-CZ" sz="2000" b="1" dirty="0">
                <a:solidFill>
                  <a:srgbClr val="003399"/>
                </a:solidFill>
              </a:rPr>
              <a:t>Současná situace v palivech pro silniční dopravu</a:t>
            </a:r>
            <a:endParaRPr lang="cs-CZ" altLang="cs-CZ" sz="2000" b="1" dirty="0">
              <a:solidFill>
                <a:srgbClr val="003399"/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  <a:defRPr/>
            </a:pPr>
            <a:r>
              <a:rPr lang="cs-CZ" altLang="cs-CZ" sz="1800" b="1" dirty="0"/>
              <a:t>Sortiment a kvalita, spotřeba ČR 2017</a:t>
            </a:r>
            <a:endParaRPr lang="cs-CZ" altLang="cs-CZ" sz="1800" dirty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b</a:t>
            </a:r>
            <a:r>
              <a:rPr lang="it-IT" altLang="cs-CZ" sz="1800" dirty="0"/>
              <a:t>ezolovnaté benziny (SUPER a SUPER PLUS)</a:t>
            </a:r>
            <a:endParaRPr lang="cs-CZ" altLang="cs-CZ" sz="1800" dirty="0"/>
          </a:p>
          <a:p>
            <a:pPr marL="642938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jednotná evropská norma EN 228</a:t>
            </a:r>
          </a:p>
          <a:p>
            <a:pPr marL="642938"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spotřeba 1600 tis. tun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motorové nafty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jednotná evropská norma EN 590</a:t>
            </a:r>
          </a:p>
          <a:p>
            <a:pPr marL="642938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spotřeba 4897 tis. tun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zkapalněné ropné plyny (LPG)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jednotná evropská norma EN 589</a:t>
            </a:r>
          </a:p>
          <a:p>
            <a:pPr marL="642938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spotřeba 95,8 tis. tun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směsná paliva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obsahují biosložku z více jak 10 % (SMN30, B20, B30 a E85)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čistá biopaliva (B 100)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téměř nulová spotřeba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odejmuta daňová podpora</a:t>
            </a:r>
          </a:p>
          <a:p>
            <a:pPr marL="685800" lvl="2" indent="-28575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endParaRPr lang="cs-CZ" altLang="cs-CZ" sz="14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B9D7EDB4-400C-445A-95CF-45F2D97E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4270" y="6109494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5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7208686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16256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266700" lvl="1" indent="-2667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2857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stlačený zemní plyn (CNG)</a:t>
            </a:r>
          </a:p>
          <a:p>
            <a:pPr marL="642938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ČSN 65 6517</a:t>
            </a:r>
          </a:p>
          <a:p>
            <a:pPr marL="642938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spotřeba 67,6 mil. m3</a:t>
            </a:r>
          </a:p>
          <a:p>
            <a:pPr marL="266700" lvl="1" indent="-2667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elektřina z OZE</a:t>
            </a:r>
          </a:p>
          <a:p>
            <a:pPr marL="642938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spotřeba 0,3 PJ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Infrastruktura (2017)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čerpací stanice kapalných PHM: 7039/3974 (největší hustota v Evropě) 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plnicí stanice CNG: 159/137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dobíjecí stanice: 131</a:t>
            </a: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630238" lvl="2" indent="-2730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altLang="cs-CZ" sz="1600" dirty="0">
              <a:ea typeface="+mn-ea"/>
              <a:cs typeface="+mn-cs"/>
            </a:endParaRPr>
          </a:p>
          <a:p>
            <a:pPr marL="685800" lvl="2" indent="-28575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endParaRPr lang="cs-CZ" altLang="cs-CZ" sz="14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B89E6BC0-47A2-4E5E-911C-B4A92A02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59366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6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256490173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/>
              <a:t>Legislativa</a:t>
            </a:r>
            <a:endParaRPr lang="cs-CZ" altLang="cs-CZ" sz="1800" dirty="0"/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zákon o pohonných hmotách (311/2006 Sb.)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vyhláška o jakosti a evidenci pohonných hmot (133/2010 Sb.)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zákon o ochraně ovzduší (172/2018 Sb. a 201/2012 Sb.)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nařízení vlády o kritériích udržitelnosti biopaliv (352/2012 Sb.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	a 189/2018 Sb.)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ČSN 73 6060 Čerpací stanice pohonných hmot (září 2018)</a:t>
            </a: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630238" lvl="2" indent="-2730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altLang="cs-CZ" sz="1600" dirty="0">
              <a:ea typeface="+mn-ea"/>
              <a:cs typeface="+mn-cs"/>
            </a:endParaRPr>
          </a:p>
          <a:p>
            <a:pPr marL="685800" lvl="2" indent="-28575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endParaRPr lang="cs-CZ" altLang="cs-CZ" sz="14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33034546-7487-4173-9625-AC16135C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11082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7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00847748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3. Co chceme a o co usilujeme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chceme uchovat volnou mobilitu osob a zboží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musíme zachovat růst životní úrovně a čisté životní prostředí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potřeba volné mobility, životní úrovně a nároků na čisté životní prostředí poroste, zejména v jihovýchodní Asii, Číně a Indii</a:t>
            </a:r>
          </a:p>
          <a:p>
            <a:pPr marL="285750" lvl="2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k zajištění cíle jsou třeba zdroje všech druhů paliv, zdroje i pro růst jsou </a:t>
            </a:r>
          </a:p>
          <a:p>
            <a:pPr marL="0" lvl="2" indent="0">
              <a:spcBef>
                <a:spcPts val="0"/>
              </a:spcBef>
              <a:spcAft>
                <a:spcPts val="400"/>
              </a:spcAft>
              <a:buNone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	k dispozici, ale ne všude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podmínkou růstu je čisté životní prostředí (ovzduší, voda, prostředí), není možné pominout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pro budoucnost je třeba hledat vhodný mix energií; ten nebude konstantní, bude se měnit podle místa, času a podmínek</a:t>
            </a:r>
          </a:p>
          <a:p>
            <a:pPr marL="285750" lvl="2" indent="-28575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  <a:defRPr/>
            </a:pPr>
            <a:r>
              <a:rPr lang="cs-CZ" altLang="cs-CZ" sz="1800" dirty="0">
                <a:ea typeface="+mn-ea"/>
                <a:cs typeface="+mn-cs"/>
              </a:rPr>
              <a:t>vhodný mix musí být nalezen na základě mezinárodní nekonkurenční technologické spolupráce; bude to časově a finančně náročné;  společnost to musí pochopit a přispět (více skromnosti) </a:t>
            </a:r>
          </a:p>
          <a:p>
            <a:pPr marL="285750" lvl="2" indent="-285750">
              <a:spcBef>
                <a:spcPts val="0"/>
              </a:spcBef>
              <a:spcAft>
                <a:spcPts val="400"/>
              </a:spcAft>
              <a:tabLst>
                <a:tab pos="265113" algn="l"/>
              </a:tabLst>
              <a:defRPr/>
            </a:pPr>
            <a:endParaRPr lang="cs-CZ" altLang="cs-CZ" sz="1800" dirty="0">
              <a:ea typeface="+mn-ea"/>
              <a:cs typeface="+mn-cs"/>
            </a:endParaRPr>
          </a:p>
          <a:p>
            <a:pPr marL="0" lvl="2" indent="0" algn="ctr"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cs-CZ" altLang="cs-CZ" sz="1800" b="1" dirty="0">
              <a:ea typeface="+mn-ea"/>
              <a:cs typeface="+mn-cs"/>
            </a:endParaRPr>
          </a:p>
          <a:p>
            <a:pPr marL="630238" lvl="2" indent="-2730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altLang="cs-CZ" sz="1600" dirty="0">
              <a:ea typeface="+mn-ea"/>
              <a:cs typeface="+mn-cs"/>
            </a:endParaRP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68612273-526C-4378-87D5-B9FD6B49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21259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8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383034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F74295BC-883D-4ADA-ADCC-47447571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6147" name="Text Box 6">
            <a:extLst>
              <a:ext uri="{FF2B5EF4-FFF2-40B4-BE49-F238E27FC236}">
                <a16:creationId xmlns="" xmlns:a16="http://schemas.microsoft.com/office/drawing/2014/main" id="{249060FD-F237-43B0-B156-8F09C1FA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453188"/>
            <a:ext cx="871309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>
                <a:solidFill>
                  <a:srgbClr val="FFFFFF"/>
                </a:solidFill>
              </a:rPr>
              <a:t>Konference Technologické trendy v silniční dopravě, Olomouc, 27. 11. 2018</a:t>
            </a:r>
          </a:p>
        </p:txBody>
      </p:sp>
      <p:sp>
        <p:nvSpPr>
          <p:cNvPr id="6148" name="Podnadpis 2">
            <a:extLst>
              <a:ext uri="{FF2B5EF4-FFF2-40B4-BE49-F238E27FC236}">
                <a16:creationId xmlns="" xmlns:a16="http://schemas.microsoft.com/office/drawing/2014/main" id="{A9C31C6A-4510-4257-9FFC-627E295C689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52488" y="1344613"/>
            <a:ext cx="7895976" cy="482917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000" b="1" dirty="0">
                <a:solidFill>
                  <a:srgbClr val="003399"/>
                </a:solidFill>
              </a:rPr>
              <a:t>4. Pohonné hmoty do roku 2020, tzv. RED I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1800" b="1" dirty="0">
                <a:ea typeface="+mn-ea"/>
                <a:cs typeface="+mn-cs"/>
              </a:rPr>
              <a:t>Legislativa</a:t>
            </a:r>
          </a:p>
          <a:p>
            <a:pPr marL="28575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Evropský parlament a Rada: 2003/28, 2003/30, 2015/652, 2015/1513</a:t>
            </a:r>
          </a:p>
          <a:p>
            <a:pPr marL="285750" lvl="2" indent="-285750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Česká republika:  </a:t>
            </a:r>
          </a:p>
          <a:p>
            <a:pPr marL="534988" lvl="3" indent="-227013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zákon o ochraně ovzduší (201/2012 Sb.)</a:t>
            </a:r>
          </a:p>
          <a:p>
            <a:pPr marL="534988" lvl="3" indent="-227013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zákon o pohonných hmotách (311/2006 Sb. a 172/2018 Sb.)</a:t>
            </a:r>
          </a:p>
          <a:p>
            <a:pPr marL="534988" lvl="3" indent="-227013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nařízení vlády o kritériích udržitelnosti biopaliv (351/2012 Sb. a 189/2018 Sb.</a:t>
            </a:r>
          </a:p>
          <a:p>
            <a:pPr marL="534988" lvl="3" indent="-227013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zákon o podpoře obnovitelných zdrojů</a:t>
            </a:r>
          </a:p>
          <a:p>
            <a:pPr marL="534988" lvl="3" indent="-22701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ea typeface="+mn-ea"/>
                <a:cs typeface="+mn-cs"/>
              </a:rPr>
              <a:t>vyhláška MPO o jakosti a evidenci pohonných hmot (133/2010 Sb.)</a:t>
            </a:r>
          </a:p>
          <a:p>
            <a:pPr marL="28575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ea typeface="+mn-ea"/>
                <a:cs typeface="+mn-cs"/>
              </a:rPr>
              <a:t>principem plnění je tzv. „roční objemová </a:t>
            </a:r>
            <a:r>
              <a:rPr lang="cs-CZ" altLang="cs-CZ" sz="1800" dirty="0" err="1">
                <a:ea typeface="+mn-ea"/>
                <a:cs typeface="+mn-cs"/>
              </a:rPr>
              <a:t>biopovinnost</a:t>
            </a:r>
            <a:r>
              <a:rPr lang="cs-CZ" altLang="cs-CZ" sz="1800" dirty="0">
                <a:ea typeface="+mn-ea"/>
                <a:cs typeface="+mn-cs"/>
              </a:rPr>
              <a:t>“ (ČR) a snížení emisí GHG</a:t>
            </a:r>
          </a:p>
        </p:txBody>
      </p:sp>
      <p:pic>
        <p:nvPicPr>
          <p:cNvPr id="6150" name="Obrázek 6">
            <a:extLst>
              <a:ext uri="{FF2B5EF4-FFF2-40B4-BE49-F238E27FC236}">
                <a16:creationId xmlns="" xmlns:a16="http://schemas.microsoft.com/office/drawing/2014/main" id="{9AD2E8EE-64FB-4A14-8800-BB0AC9A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881" y="552592"/>
            <a:ext cx="11382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Obrázek 10">
            <a:extLst>
              <a:ext uri="{FF2B5EF4-FFF2-40B4-BE49-F238E27FC236}">
                <a16:creationId xmlns="" xmlns:a16="http://schemas.microsoft.com/office/drawing/2014/main" id="{0129ACDB-78E9-45D4-B33B-BB521B05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56419"/>
            <a:ext cx="69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D:\Users\Janosikova\Desktop\logo-eu-op-pik.png">
            <a:extLst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4" y="432888"/>
            <a:ext cx="2927424" cy="82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="" xmlns:a16="http://schemas.microsoft.com/office/drawing/2014/main" id="{3235B3C9-0C62-456A-8ECB-4ACFEC73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6644" y="6121259"/>
            <a:ext cx="2133600" cy="476250"/>
          </a:xfrm>
        </p:spPr>
        <p:txBody>
          <a:bodyPr/>
          <a:lstStyle/>
          <a:p>
            <a:pPr>
              <a:defRPr/>
            </a:pPr>
            <a:fld id="{2F2E2856-1768-437F-9E37-32F7C1C9B6FB}" type="slidenum">
              <a:rPr lang="cs-CZ" altLang="cs-CZ" b="1" smtClean="0"/>
              <a:pPr>
                <a:defRPr/>
              </a:pPr>
              <a:t>9</a:t>
            </a:fld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4410711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ertrac_1">
  <a:themeElements>
    <a:clrScheme name="Prezentace_ertrac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_ertrac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_ertrac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ertrac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ertrac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1488</Words>
  <Application>Microsoft Office PowerPoint</Application>
  <PresentationFormat>Předvádění na obrazovce (4:3)</PresentationFormat>
  <Paragraphs>213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Symbol</vt:lpstr>
      <vt:lpstr>Wingdings</vt:lpstr>
      <vt:lpstr>Prezentace_ertrac_1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pozornost.</vt:lpstr>
    </vt:vector>
  </TitlesOfParts>
  <Company>CDV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Zedkova</dc:creator>
  <cp:lastModifiedBy>Janka Leštinská</cp:lastModifiedBy>
  <cp:revision>176</cp:revision>
  <cp:lastPrinted>2018-11-12T09:48:35Z</cp:lastPrinted>
  <dcterms:created xsi:type="dcterms:W3CDTF">2010-04-28T12:39:36Z</dcterms:created>
  <dcterms:modified xsi:type="dcterms:W3CDTF">2018-11-15T11:48:00Z</dcterms:modified>
</cp:coreProperties>
</file>