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4" r:id="rId5"/>
    <p:sldMasterId id="2147483771" r:id="rId6"/>
    <p:sldMasterId id="2147483780" r:id="rId7"/>
  </p:sldMasterIdLst>
  <p:notesMasterIdLst>
    <p:notesMasterId r:id="rId21"/>
  </p:notesMasterIdLst>
  <p:handoutMasterIdLst>
    <p:handoutMasterId r:id="rId22"/>
  </p:handoutMasterIdLst>
  <p:sldIdLst>
    <p:sldId id="429" r:id="rId8"/>
    <p:sldId id="413" r:id="rId9"/>
    <p:sldId id="397" r:id="rId10"/>
    <p:sldId id="399" r:id="rId11"/>
    <p:sldId id="388" r:id="rId12"/>
    <p:sldId id="404" r:id="rId13"/>
    <p:sldId id="417" r:id="rId14"/>
    <p:sldId id="406" r:id="rId15"/>
    <p:sldId id="383" r:id="rId16"/>
    <p:sldId id="391" r:id="rId17"/>
    <p:sldId id="424" r:id="rId18"/>
    <p:sldId id="426" r:id="rId19"/>
    <p:sldId id="428" r:id="rId20"/>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 userDrawn="1">
          <p15:clr>
            <a:srgbClr val="A4A3A4"/>
          </p15:clr>
        </p15:guide>
        <p15:guide id="3" pos="939" userDrawn="1">
          <p15:clr>
            <a:srgbClr val="A4A3A4"/>
          </p15:clr>
        </p15:guide>
        <p15:guide id="4" orient="horz" pos="428" userDrawn="1">
          <p15:clr>
            <a:srgbClr val="A4A3A4"/>
          </p15:clr>
        </p15:guide>
      </p15:sldGuideLst>
    </p:ext>
    <p:ext uri="{2D200454-40CA-4A62-9FC3-DE9A4176ACB9}">
      <p15:notesGuideLst xmlns:p15="http://schemas.microsoft.com/office/powerpoint/2012/main">
        <p15:guide id="1" orient="horz" pos="3050" userDrawn="1">
          <p15:clr>
            <a:srgbClr val="A4A3A4"/>
          </p15:clr>
        </p15:guide>
        <p15:guide id="2" pos="2116" userDrawn="1">
          <p15:clr>
            <a:srgbClr val="A4A3A4"/>
          </p15:clr>
        </p15:guide>
        <p15:guide id="3" orient="horz" pos="3072" userDrawn="1">
          <p15:clr>
            <a:srgbClr val="A4A3A4"/>
          </p15:clr>
        </p15:guide>
        <p15:guide id="4"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LY Martina (RTD)" initials="MD" lastIdx="9" clrIdx="0"/>
  <p:cmAuthor id="1" name="KALFF-LENA Stefanie (RTD)" initials="KS(" lastIdx="0" clrIdx="1"/>
  <p:cmAuthor id="2" name="EVROUX Clement (RTD)" initials="CE" lastIdx="16" clrIdx="2">
    <p:extLst>
      <p:ext uri="{19B8F6BF-5375-455C-9EA6-DF929625EA0E}">
        <p15:presenceInfo xmlns:p15="http://schemas.microsoft.com/office/powerpoint/2012/main" userId="EVROUX Clement (RTD)" providerId="None"/>
      </p:ext>
    </p:extLst>
  </p:cmAuthor>
  <p:cmAuthor id="3" name="JACOBSEN Siv (RTD)" initials="SJ" lastIdx="21" clrIdx="3">
    <p:extLst>
      <p:ext uri="{19B8F6BF-5375-455C-9EA6-DF929625EA0E}">
        <p15:presenceInfo xmlns:p15="http://schemas.microsoft.com/office/powerpoint/2012/main" userId="JACOBSEN Siv (RT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8A907"/>
    <a:srgbClr val="3166CF"/>
    <a:srgbClr val="BDDEFF"/>
    <a:srgbClr val="5B1D8E"/>
    <a:srgbClr val="5C1D90"/>
    <a:srgbClr val="FFD624"/>
    <a:srgbClr val="0F5494"/>
    <a:srgbClr val="2D5EC1"/>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633" autoAdjust="0"/>
    <p:restoredTop sz="89066" autoAdjust="0"/>
  </p:normalViewPr>
  <p:slideViewPr>
    <p:cSldViewPr>
      <p:cViewPr varScale="1">
        <p:scale>
          <a:sx n="76" d="100"/>
          <a:sy n="76" d="100"/>
        </p:scale>
        <p:origin x="4291" y="53"/>
      </p:cViewPr>
      <p:guideLst>
        <p:guide orient="horz" pos="2160"/>
        <p:guide pos="385"/>
        <p:guide pos="939"/>
        <p:guide orient="horz" pos="428"/>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p:cViewPr varScale="1">
        <p:scale>
          <a:sx n="59" d="100"/>
          <a:sy n="59" d="100"/>
        </p:scale>
        <p:origin x="3259" y="72"/>
      </p:cViewPr>
      <p:guideLst>
        <p:guide orient="horz" pos="3050"/>
        <p:guide pos="2116"/>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solidFill>
                  <a:schemeClr val="accent2">
                    <a:lumMod val="50000"/>
                  </a:schemeClr>
                </a:solidFill>
              </a:rPr>
              <a:t>€ billion</a:t>
            </a:r>
          </a:p>
          <a:p>
            <a:pPr>
              <a:defRPr/>
            </a:pPr>
            <a:r>
              <a:rPr lang="en-US" sz="1800" dirty="0" smtClean="0">
                <a:solidFill>
                  <a:schemeClr val="accent2">
                    <a:lumMod val="50000"/>
                  </a:schemeClr>
                </a:solidFill>
              </a:rPr>
              <a:t>In current prices</a:t>
            </a:r>
            <a:endParaRPr lang="en-US" sz="1800" dirty="0">
              <a:solidFill>
                <a:schemeClr val="accent2">
                  <a:lumMod val="50000"/>
                </a:schemeClr>
              </a:solidFill>
            </a:endParaRPr>
          </a:p>
        </c:rich>
      </c:tx>
      <c:layout>
        <c:manualLayout>
          <c:xMode val="edge"/>
          <c:yMode val="edge"/>
          <c:x val="0.69775664244322155"/>
          <c:y val="7.0310729988058679E-2"/>
        </c:manualLayout>
      </c:layout>
      <c:overlay val="0"/>
    </c:title>
    <c:autoTitleDeleted val="0"/>
    <c:plotArea>
      <c:layout/>
      <c:doughnutChart>
        <c:varyColors val="1"/>
        <c:ser>
          <c:idx val="0"/>
          <c:order val="0"/>
          <c:tx>
            <c:strRef>
              <c:f>Sheet1!$B$1</c:f>
              <c:strCache>
                <c:ptCount val="1"/>
                <c:pt idx="0">
                  <c:v>in XX prizes</c:v>
                </c:pt>
              </c:strCache>
            </c:strRef>
          </c:tx>
          <c:dPt>
            <c:idx val="0"/>
            <c:bubble3D val="0"/>
            <c:spPr>
              <a:ln cap="rnd"/>
            </c:spPr>
            <c:extLst>
              <c:ext xmlns:c16="http://schemas.microsoft.com/office/drawing/2014/chart" uri="{C3380CC4-5D6E-409C-BE32-E72D297353CC}">
                <c16:uniqueId val="{00000001-56BD-434C-B710-E57D07B91808}"/>
              </c:ext>
            </c:extLst>
          </c:dPt>
          <c:dPt>
            <c:idx val="1"/>
            <c:bubble3D val="0"/>
            <c:spPr>
              <a:solidFill>
                <a:schemeClr val="tx1"/>
              </a:solidFill>
            </c:spPr>
            <c:extLst>
              <c:ext xmlns:c16="http://schemas.microsoft.com/office/drawing/2014/chart" uri="{C3380CC4-5D6E-409C-BE32-E72D297353CC}">
                <c16:uniqueId val="{00000003-56BD-434C-B710-E57D07B91808}"/>
              </c:ext>
            </c:extLst>
          </c:dPt>
          <c:dPt>
            <c:idx val="4"/>
            <c:bubble3D val="0"/>
            <c:spPr>
              <a:solidFill>
                <a:schemeClr val="accent6"/>
              </a:solidFill>
            </c:spPr>
            <c:extLst>
              <c:ext xmlns:c16="http://schemas.microsoft.com/office/drawing/2014/chart" uri="{C3380CC4-5D6E-409C-BE32-E72D297353CC}">
                <c16:uniqueId val="{00000005-56BD-434C-B710-E57D07B91808}"/>
              </c:ext>
            </c:extLst>
          </c:dPt>
          <c:dLbls>
            <c:dLbl>
              <c:idx val="0"/>
              <c:layout>
                <c:manualLayout>
                  <c:x val="7.7026333959419706E-3"/>
                  <c:y val="2.433832961125108E-2"/>
                </c:manualLayout>
              </c:layout>
              <c:tx>
                <c:rich>
                  <a:bodyPr/>
                  <a:lstStyle/>
                  <a:p>
                    <a:r>
                      <a:rPr lang="en-US" dirty="0" smtClean="0">
                        <a:solidFill>
                          <a:schemeClr val="accent6"/>
                        </a:solidFill>
                      </a:rPr>
                      <a:t>€25.8</a:t>
                    </a:r>
                    <a:endParaRPr lang="en-US" dirty="0">
                      <a:solidFill>
                        <a:schemeClr val="accent6"/>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BD-434C-B710-E57D07B91808}"/>
                </c:ext>
              </c:extLst>
            </c:dLbl>
            <c:dLbl>
              <c:idx val="1"/>
              <c:layout>
                <c:manualLayout>
                  <c:x val="1.8486611277997389E-2"/>
                  <c:y val="0"/>
                </c:manualLayout>
              </c:layout>
              <c:tx>
                <c:rich>
                  <a:bodyPr/>
                  <a:lstStyle/>
                  <a:p>
                    <a:pPr>
                      <a:defRPr>
                        <a:solidFill>
                          <a:schemeClr val="accent6"/>
                        </a:solidFill>
                      </a:defRPr>
                    </a:pPr>
                    <a:r>
                      <a:rPr lang="en-US" dirty="0" smtClean="0">
                        <a:solidFill>
                          <a:schemeClr val="accent6"/>
                        </a:solidFill>
                      </a:rPr>
                      <a:t>€52.7</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6BD-434C-B710-E57D07B91808}"/>
                </c:ext>
              </c:extLst>
            </c:dLbl>
            <c:dLbl>
              <c:idx val="2"/>
              <c:tx>
                <c:rich>
                  <a:bodyPr/>
                  <a:lstStyle/>
                  <a:p>
                    <a:r>
                      <a:rPr lang="en-US" dirty="0" smtClean="0">
                        <a:solidFill>
                          <a:schemeClr val="bg1"/>
                        </a:solidFill>
                      </a:rPr>
                      <a:t>€13.5</a:t>
                    </a:r>
                    <a:endParaRPr lang="en-US" dirty="0">
                      <a:solidFill>
                        <a:schemeClr val="tx2"/>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6BD-434C-B710-E57D07B91808}"/>
                </c:ext>
              </c:extLst>
            </c:dLbl>
            <c:dLbl>
              <c:idx val="3"/>
              <c:layout>
                <c:manualLayout>
                  <c:x val="-5.8540935713658405E-2"/>
                  <c:y val="-0.12710016574764452"/>
                </c:manualLayout>
              </c:layout>
              <c:tx>
                <c:rich>
                  <a:bodyPr/>
                  <a:lstStyle/>
                  <a:p>
                    <a:pPr>
                      <a:defRPr>
                        <a:solidFill>
                          <a:schemeClr val="accent6"/>
                        </a:solidFill>
                      </a:defRPr>
                    </a:pPr>
                    <a:r>
                      <a:rPr lang="en-US" dirty="0" smtClean="0">
                        <a:solidFill>
                          <a:schemeClr val="accent6"/>
                        </a:solidFill>
                      </a:rPr>
                      <a:t>€2.1</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6BD-434C-B710-E57D07B91808}"/>
                </c:ext>
              </c:extLst>
            </c:dLbl>
            <c:dLbl>
              <c:idx val="4"/>
              <c:layout>
                <c:manualLayout>
                  <c:x val="5.8540935713658405E-2"/>
                  <c:y val="-0.1216916480562554"/>
                </c:manualLayout>
              </c:layout>
              <c:tx>
                <c:rich>
                  <a:bodyPr/>
                  <a:lstStyle/>
                  <a:p>
                    <a:pPr>
                      <a:defRPr>
                        <a:solidFill>
                          <a:schemeClr val="accent6"/>
                        </a:solidFill>
                      </a:defRPr>
                    </a:pPr>
                    <a:r>
                      <a:rPr lang="en-US" dirty="0" smtClean="0">
                        <a:solidFill>
                          <a:schemeClr val="accent6"/>
                        </a:solidFill>
                      </a:rPr>
                      <a:t>€2.4</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BD-434C-B710-E57D07B91808}"/>
                </c:ext>
              </c:extLst>
            </c:dLbl>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Excellent Science</c:v>
                </c:pt>
                <c:pt idx="1">
                  <c:v>Global Challenges &amp; European Ind. Comp.</c:v>
                </c:pt>
                <c:pt idx="2">
                  <c:v>Innovative Europe</c:v>
                </c:pt>
                <c:pt idx="3">
                  <c:v>Widening Part. &amp; ERA</c:v>
                </c:pt>
                <c:pt idx="4">
                  <c:v>Euratom</c:v>
                </c:pt>
              </c:strCache>
            </c:strRef>
          </c:cat>
          <c:val>
            <c:numRef>
              <c:f>Sheet1!$B$2:$B$6</c:f>
              <c:numCache>
                <c:formatCode>General</c:formatCode>
                <c:ptCount val="5"/>
                <c:pt idx="0">
                  <c:v>25.8</c:v>
                </c:pt>
                <c:pt idx="1">
                  <c:v>52.7</c:v>
                </c:pt>
                <c:pt idx="2">
                  <c:v>13.5</c:v>
                </c:pt>
                <c:pt idx="3">
                  <c:v>2.1</c:v>
                </c:pt>
                <c:pt idx="4">
                  <c:v>2.4</c:v>
                </c:pt>
              </c:numCache>
            </c:numRef>
          </c:val>
          <c:extLst>
            <c:ext xmlns:c16="http://schemas.microsoft.com/office/drawing/2014/chart" uri="{C3380CC4-5D6E-409C-BE32-E72D297353CC}">
              <c16:uniqueId val="{00000001-3A20-4BD7-960D-066BC2C805F5}"/>
            </c:ext>
          </c:extLst>
        </c:ser>
        <c:dLbls>
          <c:showLegendKey val="0"/>
          <c:showVal val="0"/>
          <c:showCatName val="0"/>
          <c:showSerName val="0"/>
          <c:showPercent val="1"/>
          <c:showBubbleSize val="0"/>
          <c:showLeaderLines val="0"/>
        </c:dLbls>
        <c:firstSliceAng val="0"/>
        <c:holeSize val="50"/>
      </c:doughnutChart>
    </c:plotArea>
    <c:legend>
      <c:legendPos val="r"/>
      <c:legendEntry>
        <c:idx val="0"/>
        <c:txPr>
          <a:bodyPr/>
          <a:lstStyle/>
          <a:p>
            <a:pPr>
              <a:defRPr>
                <a:solidFill>
                  <a:schemeClr val="accent6"/>
                </a:solidFill>
              </a:defRPr>
            </a:pPr>
            <a:endParaRPr lang="en-US"/>
          </a:p>
        </c:txPr>
      </c:legendEntry>
      <c:legendEntry>
        <c:idx val="1"/>
        <c:txPr>
          <a:bodyPr/>
          <a:lstStyle/>
          <a:p>
            <a:pPr>
              <a:defRPr>
                <a:solidFill>
                  <a:schemeClr val="accent6"/>
                </a:solidFill>
              </a:defRPr>
            </a:pPr>
            <a:endParaRPr lang="en-US"/>
          </a:p>
        </c:txPr>
      </c:legendEntry>
      <c:legendEntry>
        <c:idx val="2"/>
        <c:txPr>
          <a:bodyPr/>
          <a:lstStyle/>
          <a:p>
            <a:pPr>
              <a:defRPr>
                <a:solidFill>
                  <a:schemeClr val="accent6"/>
                </a:solidFill>
              </a:defRPr>
            </a:pPr>
            <a:endParaRPr lang="en-US"/>
          </a:p>
        </c:txPr>
      </c:legendEntry>
      <c:legendEntry>
        <c:idx val="3"/>
        <c:txPr>
          <a:bodyPr/>
          <a:lstStyle/>
          <a:p>
            <a:pPr>
              <a:defRPr>
                <a:solidFill>
                  <a:schemeClr val="accent6"/>
                </a:solidFill>
              </a:defRPr>
            </a:pPr>
            <a:endParaRPr lang="en-US"/>
          </a:p>
        </c:txPr>
      </c:legendEntry>
      <c:legendEntry>
        <c:idx val="4"/>
        <c:txPr>
          <a:bodyPr/>
          <a:lstStyle/>
          <a:p>
            <a:pPr>
              <a:defRPr>
                <a:solidFill>
                  <a:schemeClr val="accent6"/>
                </a:solidFill>
              </a:defRPr>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30EB2-F13B-4EBF-B706-A1CBBFD19409}" type="doc">
      <dgm:prSet loTypeId="urn:microsoft.com/office/officeart/2005/8/layout/hProcess9" loCatId="process" qsTypeId="urn:microsoft.com/office/officeart/2005/8/quickstyle/simple1" qsCatId="simple" csTypeId="urn:microsoft.com/office/officeart/2005/8/colors/accent1_2" csCatId="accent1" phldr="1"/>
      <dgm:spPr/>
    </dgm:pt>
    <dgm:pt modelId="{6991BBDF-F165-4B26-9F28-B5D4097C587E}">
      <dgm:prSet phldrT="[Text]"/>
      <dgm:spPr>
        <a:solidFill>
          <a:schemeClr val="accent6"/>
        </a:solidFill>
        <a:ln>
          <a:solidFill>
            <a:schemeClr val="accent6"/>
          </a:solidFill>
        </a:ln>
      </dgm:spPr>
      <dgm:t>
        <a:bodyPr/>
        <a:lstStyle/>
        <a:p>
          <a:r>
            <a:rPr lang="en-US" dirty="0" smtClean="0">
              <a:solidFill>
                <a:schemeClr val="bg2"/>
              </a:solidFill>
            </a:rPr>
            <a:t>Horizon Europe legislative package</a:t>
          </a:r>
          <a:endParaRPr lang="en-US" dirty="0">
            <a:solidFill>
              <a:schemeClr val="bg2"/>
            </a:solidFill>
          </a:endParaRPr>
        </a:p>
      </dgm:t>
    </dgm:pt>
    <dgm:pt modelId="{F49AACAC-BF43-480B-A93E-193E21515A33}" type="parTrans" cxnId="{61411A6D-D7BF-47AE-A445-80043E6B65AE}">
      <dgm:prSet/>
      <dgm:spPr/>
      <dgm:t>
        <a:bodyPr/>
        <a:lstStyle/>
        <a:p>
          <a:endParaRPr lang="en-US"/>
        </a:p>
      </dgm:t>
    </dgm:pt>
    <dgm:pt modelId="{0B08DD31-8139-445F-A6C1-62DC46541D91}" type="sibTrans" cxnId="{61411A6D-D7BF-47AE-A445-80043E6B65AE}">
      <dgm:prSet/>
      <dgm:spPr/>
      <dgm:t>
        <a:bodyPr/>
        <a:lstStyle/>
        <a:p>
          <a:endParaRPr lang="en-US"/>
        </a:p>
      </dgm:t>
    </dgm:pt>
    <dgm:pt modelId="{9DB89713-E42B-4A97-AE1C-77B2C8FD47B7}">
      <dgm:prSet/>
      <dgm:spPr>
        <a:solidFill>
          <a:schemeClr val="accent6"/>
        </a:solidFill>
        <a:ln>
          <a:noFill/>
        </a:ln>
      </dgm:spPr>
      <dgm:t>
        <a:bodyPr/>
        <a:lstStyle/>
        <a:p>
          <a:r>
            <a:rPr lang="en-GB" b="0" dirty="0" smtClean="0">
              <a:solidFill>
                <a:schemeClr val="bg2"/>
              </a:solidFill>
            </a:rPr>
            <a:t>Strategic Plan 2021-2024</a:t>
          </a:r>
        </a:p>
      </dgm:t>
    </dgm:pt>
    <dgm:pt modelId="{E83A1B6C-A9A2-45EA-98AC-E847B8B779F9}" type="parTrans" cxnId="{F25E8C8C-07D3-4D04-BA35-AA8E7AFCF03C}">
      <dgm:prSet/>
      <dgm:spPr/>
      <dgm:t>
        <a:bodyPr/>
        <a:lstStyle/>
        <a:p>
          <a:endParaRPr lang="en-US"/>
        </a:p>
      </dgm:t>
    </dgm:pt>
    <dgm:pt modelId="{66C5AEA8-F7C1-4D08-A52D-2C295670E0F3}" type="sibTrans" cxnId="{F25E8C8C-07D3-4D04-BA35-AA8E7AFCF03C}">
      <dgm:prSet/>
      <dgm:spPr/>
      <dgm:t>
        <a:bodyPr/>
        <a:lstStyle/>
        <a:p>
          <a:endParaRPr lang="en-US"/>
        </a:p>
      </dgm:t>
    </dgm:pt>
    <dgm:pt modelId="{CBF40257-1C62-4647-B1FE-304C03A3E6B9}">
      <dgm:prSet/>
      <dgm:spPr>
        <a:solidFill>
          <a:schemeClr val="accent6"/>
        </a:solidFill>
        <a:ln>
          <a:noFill/>
        </a:ln>
      </dgm:spPr>
      <dgm:t>
        <a:bodyPr/>
        <a:lstStyle/>
        <a:p>
          <a:r>
            <a:rPr lang="en-GB" b="0" dirty="0" smtClean="0">
              <a:solidFill>
                <a:schemeClr val="bg2"/>
              </a:solidFill>
            </a:rPr>
            <a:t>Work programme 2021-2022</a:t>
          </a:r>
        </a:p>
      </dgm:t>
    </dgm:pt>
    <dgm:pt modelId="{AD76076A-5DEB-41E7-8027-618D4B37638C}" type="parTrans" cxnId="{74081AFA-49AC-4488-9F7F-79A4CCE1EF64}">
      <dgm:prSet/>
      <dgm:spPr/>
      <dgm:t>
        <a:bodyPr/>
        <a:lstStyle/>
        <a:p>
          <a:endParaRPr lang="en-US"/>
        </a:p>
      </dgm:t>
    </dgm:pt>
    <dgm:pt modelId="{CA6C64AD-8610-4451-A5C6-E2BF7C4D364D}" type="sibTrans" cxnId="{74081AFA-49AC-4488-9F7F-79A4CCE1EF64}">
      <dgm:prSet/>
      <dgm:spPr/>
      <dgm:t>
        <a:bodyPr/>
        <a:lstStyle/>
        <a:p>
          <a:endParaRPr lang="en-US"/>
        </a:p>
      </dgm:t>
    </dgm:pt>
    <dgm:pt modelId="{6E8C3982-1447-4CD1-A18A-2B93F384DA41}">
      <dgm:prSet/>
      <dgm:spPr>
        <a:solidFill>
          <a:schemeClr val="accent6"/>
        </a:solidFill>
        <a:ln>
          <a:noFill/>
        </a:ln>
      </dgm:spPr>
      <dgm:t>
        <a:bodyPr/>
        <a:lstStyle/>
        <a:p>
          <a:r>
            <a:rPr lang="en-GB" b="0" dirty="0" smtClean="0">
              <a:solidFill>
                <a:schemeClr val="bg2"/>
              </a:solidFill>
            </a:rPr>
            <a:t>Calls for proposals</a:t>
          </a:r>
        </a:p>
      </dgm:t>
    </dgm:pt>
    <dgm:pt modelId="{BFF7AD92-8234-46A1-8103-5238678FEEEB}" type="parTrans" cxnId="{0C91981F-573B-498E-BE09-4270C1EB9BBA}">
      <dgm:prSet/>
      <dgm:spPr/>
      <dgm:t>
        <a:bodyPr/>
        <a:lstStyle/>
        <a:p>
          <a:endParaRPr lang="en-US"/>
        </a:p>
      </dgm:t>
    </dgm:pt>
    <dgm:pt modelId="{0304C51C-E203-4D96-B3B4-7786B1F8C9C5}" type="sibTrans" cxnId="{0C91981F-573B-498E-BE09-4270C1EB9BBA}">
      <dgm:prSet/>
      <dgm:spPr/>
      <dgm:t>
        <a:bodyPr/>
        <a:lstStyle/>
        <a:p>
          <a:endParaRPr lang="en-US"/>
        </a:p>
      </dgm:t>
    </dgm:pt>
    <dgm:pt modelId="{AE19BC80-7FA4-4FDE-924F-B7C95F09AADD}" type="pres">
      <dgm:prSet presAssocID="{2C330EB2-F13B-4EBF-B706-A1CBBFD19409}" presName="CompostProcess" presStyleCnt="0">
        <dgm:presLayoutVars>
          <dgm:dir/>
          <dgm:resizeHandles val="exact"/>
        </dgm:presLayoutVars>
      </dgm:prSet>
      <dgm:spPr/>
    </dgm:pt>
    <dgm:pt modelId="{0DCF9E2E-CADF-4730-AB7F-F8D0079DE8FF}" type="pres">
      <dgm:prSet presAssocID="{2C330EB2-F13B-4EBF-B706-A1CBBFD19409}" presName="arrow" presStyleLbl="bgShp" presStyleIdx="0" presStyleCnt="1" custScaleX="117647" custLinFactNeighborX="2137" custLinFactNeighborY="310"/>
      <dgm:spPr>
        <a:solidFill>
          <a:schemeClr val="accent4"/>
        </a:solidFill>
      </dgm:spPr>
    </dgm:pt>
    <dgm:pt modelId="{CF7A35AE-ED87-4A72-9B37-5D9F332DB835}" type="pres">
      <dgm:prSet presAssocID="{2C330EB2-F13B-4EBF-B706-A1CBBFD19409}" presName="linearProcess" presStyleCnt="0"/>
      <dgm:spPr/>
    </dgm:pt>
    <dgm:pt modelId="{0DED2617-14E7-4874-9C28-23BB30117105}" type="pres">
      <dgm:prSet presAssocID="{6991BBDF-F165-4B26-9F28-B5D4097C587E}" presName="textNode" presStyleLbl="node1" presStyleIdx="0" presStyleCnt="4" custScaleX="64633" custScaleY="76799" custLinFactX="-3302" custLinFactNeighborX="-100000">
        <dgm:presLayoutVars>
          <dgm:bulletEnabled val="1"/>
        </dgm:presLayoutVars>
      </dgm:prSet>
      <dgm:spPr/>
      <dgm:t>
        <a:bodyPr/>
        <a:lstStyle/>
        <a:p>
          <a:endParaRPr lang="en-US"/>
        </a:p>
      </dgm:t>
    </dgm:pt>
    <dgm:pt modelId="{61712070-82BB-4F73-9875-1838701E6067}" type="pres">
      <dgm:prSet presAssocID="{0B08DD31-8139-445F-A6C1-62DC46541D91}" presName="sibTrans" presStyleCnt="0"/>
      <dgm:spPr/>
    </dgm:pt>
    <dgm:pt modelId="{144ADD30-22E4-49D8-8667-E41F58E86D51}" type="pres">
      <dgm:prSet presAssocID="{9DB89713-E42B-4A97-AE1C-77B2C8FD47B7}" presName="textNode" presStyleLbl="node1" presStyleIdx="1" presStyleCnt="4" custScaleX="64633" custScaleY="76799" custLinFactX="-3302" custLinFactNeighborX="-100000">
        <dgm:presLayoutVars>
          <dgm:bulletEnabled val="1"/>
        </dgm:presLayoutVars>
      </dgm:prSet>
      <dgm:spPr/>
      <dgm:t>
        <a:bodyPr/>
        <a:lstStyle/>
        <a:p>
          <a:endParaRPr lang="en-US"/>
        </a:p>
      </dgm:t>
    </dgm:pt>
    <dgm:pt modelId="{858624C0-E69F-479D-9BD5-51F47084CF2B}" type="pres">
      <dgm:prSet presAssocID="{66C5AEA8-F7C1-4D08-A52D-2C295670E0F3}" presName="sibTrans" presStyleCnt="0"/>
      <dgm:spPr/>
    </dgm:pt>
    <dgm:pt modelId="{C9106068-C1A2-4477-9085-58B21517FA95}" type="pres">
      <dgm:prSet presAssocID="{CBF40257-1C62-4647-B1FE-304C03A3E6B9}" presName="textNode" presStyleLbl="node1" presStyleIdx="2" presStyleCnt="4" custScaleX="64633" custScaleY="76799" custLinFactX="-3302" custLinFactNeighborX="-100000">
        <dgm:presLayoutVars>
          <dgm:bulletEnabled val="1"/>
        </dgm:presLayoutVars>
      </dgm:prSet>
      <dgm:spPr/>
      <dgm:t>
        <a:bodyPr/>
        <a:lstStyle/>
        <a:p>
          <a:endParaRPr lang="en-US"/>
        </a:p>
      </dgm:t>
    </dgm:pt>
    <dgm:pt modelId="{A4713521-597D-47A3-B421-59946781AFA4}" type="pres">
      <dgm:prSet presAssocID="{CA6C64AD-8610-4451-A5C6-E2BF7C4D364D}" presName="sibTrans" presStyleCnt="0"/>
      <dgm:spPr/>
    </dgm:pt>
    <dgm:pt modelId="{ADFD3C21-61C5-4BC1-BFC1-86A534E0F954}" type="pres">
      <dgm:prSet presAssocID="{6E8C3982-1447-4CD1-A18A-2B93F384DA41}" presName="textNode" presStyleLbl="node1" presStyleIdx="3" presStyleCnt="4" custScaleX="64633" custScaleY="76799" custLinFactX="-3302" custLinFactNeighborX="-100000">
        <dgm:presLayoutVars>
          <dgm:bulletEnabled val="1"/>
        </dgm:presLayoutVars>
      </dgm:prSet>
      <dgm:spPr/>
      <dgm:t>
        <a:bodyPr/>
        <a:lstStyle/>
        <a:p>
          <a:endParaRPr lang="en-US"/>
        </a:p>
      </dgm:t>
    </dgm:pt>
  </dgm:ptLst>
  <dgm:cxnLst>
    <dgm:cxn modelId="{61F1E791-55D9-4683-AC8B-2D3C3B02FE22}" type="presOf" srcId="{9DB89713-E42B-4A97-AE1C-77B2C8FD47B7}" destId="{144ADD30-22E4-49D8-8667-E41F58E86D51}" srcOrd="0" destOrd="0" presId="urn:microsoft.com/office/officeart/2005/8/layout/hProcess9"/>
    <dgm:cxn modelId="{C37F56F0-38D5-4AC0-B4B7-F630B36FACC6}" type="presOf" srcId="{2C330EB2-F13B-4EBF-B706-A1CBBFD19409}" destId="{AE19BC80-7FA4-4FDE-924F-B7C95F09AADD}" srcOrd="0" destOrd="0" presId="urn:microsoft.com/office/officeart/2005/8/layout/hProcess9"/>
    <dgm:cxn modelId="{5E9EC83B-D17E-42B9-8024-6AECCDCF9B5C}" type="presOf" srcId="{6E8C3982-1447-4CD1-A18A-2B93F384DA41}" destId="{ADFD3C21-61C5-4BC1-BFC1-86A534E0F954}" srcOrd="0" destOrd="0" presId="urn:microsoft.com/office/officeart/2005/8/layout/hProcess9"/>
    <dgm:cxn modelId="{61411A6D-D7BF-47AE-A445-80043E6B65AE}" srcId="{2C330EB2-F13B-4EBF-B706-A1CBBFD19409}" destId="{6991BBDF-F165-4B26-9F28-B5D4097C587E}" srcOrd="0" destOrd="0" parTransId="{F49AACAC-BF43-480B-A93E-193E21515A33}" sibTransId="{0B08DD31-8139-445F-A6C1-62DC46541D91}"/>
    <dgm:cxn modelId="{F25E8C8C-07D3-4D04-BA35-AA8E7AFCF03C}" srcId="{2C330EB2-F13B-4EBF-B706-A1CBBFD19409}" destId="{9DB89713-E42B-4A97-AE1C-77B2C8FD47B7}" srcOrd="1" destOrd="0" parTransId="{E83A1B6C-A9A2-45EA-98AC-E847B8B779F9}" sibTransId="{66C5AEA8-F7C1-4D08-A52D-2C295670E0F3}"/>
    <dgm:cxn modelId="{9FA8DEA9-35AF-46EE-A13D-61ACBF3D5F60}" type="presOf" srcId="{CBF40257-1C62-4647-B1FE-304C03A3E6B9}" destId="{C9106068-C1A2-4477-9085-58B21517FA95}" srcOrd="0" destOrd="0" presId="urn:microsoft.com/office/officeart/2005/8/layout/hProcess9"/>
    <dgm:cxn modelId="{78F3FA2C-AC84-4D4D-BDD5-E1EB2A211FFF}" type="presOf" srcId="{6991BBDF-F165-4B26-9F28-B5D4097C587E}" destId="{0DED2617-14E7-4874-9C28-23BB30117105}" srcOrd="0" destOrd="0" presId="urn:microsoft.com/office/officeart/2005/8/layout/hProcess9"/>
    <dgm:cxn modelId="{74081AFA-49AC-4488-9F7F-79A4CCE1EF64}" srcId="{2C330EB2-F13B-4EBF-B706-A1CBBFD19409}" destId="{CBF40257-1C62-4647-B1FE-304C03A3E6B9}" srcOrd="2" destOrd="0" parTransId="{AD76076A-5DEB-41E7-8027-618D4B37638C}" sibTransId="{CA6C64AD-8610-4451-A5C6-E2BF7C4D364D}"/>
    <dgm:cxn modelId="{0C91981F-573B-498E-BE09-4270C1EB9BBA}" srcId="{2C330EB2-F13B-4EBF-B706-A1CBBFD19409}" destId="{6E8C3982-1447-4CD1-A18A-2B93F384DA41}" srcOrd="3" destOrd="0" parTransId="{BFF7AD92-8234-46A1-8103-5238678FEEEB}" sibTransId="{0304C51C-E203-4D96-B3B4-7786B1F8C9C5}"/>
    <dgm:cxn modelId="{6536AF9D-A96E-4518-9240-3D81C48996FC}" type="presParOf" srcId="{AE19BC80-7FA4-4FDE-924F-B7C95F09AADD}" destId="{0DCF9E2E-CADF-4730-AB7F-F8D0079DE8FF}" srcOrd="0" destOrd="0" presId="urn:microsoft.com/office/officeart/2005/8/layout/hProcess9"/>
    <dgm:cxn modelId="{1C58B2B7-2725-489F-9F4E-BA279F95F462}" type="presParOf" srcId="{AE19BC80-7FA4-4FDE-924F-B7C95F09AADD}" destId="{CF7A35AE-ED87-4A72-9B37-5D9F332DB835}" srcOrd="1" destOrd="0" presId="urn:microsoft.com/office/officeart/2005/8/layout/hProcess9"/>
    <dgm:cxn modelId="{015BF612-13E0-4892-80C7-02991BD81C7D}" type="presParOf" srcId="{CF7A35AE-ED87-4A72-9B37-5D9F332DB835}" destId="{0DED2617-14E7-4874-9C28-23BB30117105}" srcOrd="0" destOrd="0" presId="urn:microsoft.com/office/officeart/2005/8/layout/hProcess9"/>
    <dgm:cxn modelId="{C4A882AA-2280-4A55-91F3-0183098EB530}" type="presParOf" srcId="{CF7A35AE-ED87-4A72-9B37-5D9F332DB835}" destId="{61712070-82BB-4F73-9875-1838701E6067}" srcOrd="1" destOrd="0" presId="urn:microsoft.com/office/officeart/2005/8/layout/hProcess9"/>
    <dgm:cxn modelId="{1E9F6A88-C52F-4DCE-8849-23BBDD4D4948}" type="presParOf" srcId="{CF7A35AE-ED87-4A72-9B37-5D9F332DB835}" destId="{144ADD30-22E4-49D8-8667-E41F58E86D51}" srcOrd="2" destOrd="0" presId="urn:microsoft.com/office/officeart/2005/8/layout/hProcess9"/>
    <dgm:cxn modelId="{6387E49E-4183-4E4E-8A66-840EE91E8EC6}" type="presParOf" srcId="{CF7A35AE-ED87-4A72-9B37-5D9F332DB835}" destId="{858624C0-E69F-479D-9BD5-51F47084CF2B}" srcOrd="3" destOrd="0" presId="urn:microsoft.com/office/officeart/2005/8/layout/hProcess9"/>
    <dgm:cxn modelId="{1D72DBCF-3370-43DC-855F-0133D9136587}" type="presParOf" srcId="{CF7A35AE-ED87-4A72-9B37-5D9F332DB835}" destId="{C9106068-C1A2-4477-9085-58B21517FA95}" srcOrd="4" destOrd="0" presId="urn:microsoft.com/office/officeart/2005/8/layout/hProcess9"/>
    <dgm:cxn modelId="{520320DD-9D6B-43D1-BF60-AD4E3D038288}" type="presParOf" srcId="{CF7A35AE-ED87-4A72-9B37-5D9F332DB835}" destId="{A4713521-597D-47A3-B421-59946781AFA4}" srcOrd="5" destOrd="0" presId="urn:microsoft.com/office/officeart/2005/8/layout/hProcess9"/>
    <dgm:cxn modelId="{30EA17EA-6304-4BA5-846F-C43370A20A41}" type="presParOf" srcId="{CF7A35AE-ED87-4A72-9B37-5D9F332DB835}" destId="{ADFD3C21-61C5-4BC1-BFC1-86A534E0F95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F9E2E-CADF-4730-AB7F-F8D0079DE8FF}">
      <dsp:nvSpPr>
        <dsp:cNvPr id="0" name=""/>
        <dsp:cNvSpPr/>
      </dsp:nvSpPr>
      <dsp:spPr>
        <a:xfrm>
          <a:off x="4" y="0"/>
          <a:ext cx="8559598" cy="2952328"/>
        </a:xfrm>
        <a:prstGeom prst="rightArrow">
          <a:avLst/>
        </a:prstGeom>
        <a:solidFill>
          <a:schemeClr val="accent4"/>
        </a:solidFill>
        <a:ln>
          <a:noFill/>
        </a:ln>
        <a:effectLst/>
      </dsp:spPr>
      <dsp:style>
        <a:lnRef idx="0">
          <a:scrgbClr r="0" g="0" b="0"/>
        </a:lnRef>
        <a:fillRef idx="1">
          <a:scrgbClr r="0" g="0" b="0"/>
        </a:fillRef>
        <a:effectRef idx="0">
          <a:scrgbClr r="0" g="0" b="0"/>
        </a:effectRef>
        <a:fontRef idx="minor"/>
      </dsp:style>
    </dsp:sp>
    <dsp:sp modelId="{0DED2617-14E7-4874-9C28-23BB30117105}">
      <dsp:nvSpPr>
        <dsp:cNvPr id="0" name=""/>
        <dsp:cNvSpPr/>
      </dsp:nvSpPr>
      <dsp:spPr>
        <a:xfrm>
          <a:off x="236608" y="1022692"/>
          <a:ext cx="1780718" cy="906943"/>
        </a:xfrm>
        <a:prstGeom prst="roundRect">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solidFill>
            </a:rPr>
            <a:t>Horizon Europe legislative package</a:t>
          </a:r>
          <a:endParaRPr lang="en-US" sz="1700" kern="1200" dirty="0">
            <a:solidFill>
              <a:schemeClr val="bg2"/>
            </a:solidFill>
          </a:endParaRPr>
        </a:p>
      </dsp:txBody>
      <dsp:txXfrm>
        <a:off x="280881" y="1066965"/>
        <a:ext cx="1692172" cy="818397"/>
      </dsp:txXfrm>
    </dsp:sp>
    <dsp:sp modelId="{144ADD30-22E4-49D8-8667-E41F58E86D51}">
      <dsp:nvSpPr>
        <dsp:cNvPr id="0" name=""/>
        <dsp:cNvSpPr/>
      </dsp:nvSpPr>
      <dsp:spPr>
        <a:xfrm>
          <a:off x="2173639" y="1022692"/>
          <a:ext cx="1780718" cy="906943"/>
        </a:xfrm>
        <a:prstGeom prst="round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2"/>
              </a:solidFill>
            </a:rPr>
            <a:t>Strategic Plan 2021-2024</a:t>
          </a:r>
        </a:p>
      </dsp:txBody>
      <dsp:txXfrm>
        <a:off x="2217912" y="1066965"/>
        <a:ext cx="1692172" cy="818397"/>
      </dsp:txXfrm>
    </dsp:sp>
    <dsp:sp modelId="{C9106068-C1A2-4477-9085-58B21517FA95}">
      <dsp:nvSpPr>
        <dsp:cNvPr id="0" name=""/>
        <dsp:cNvSpPr/>
      </dsp:nvSpPr>
      <dsp:spPr>
        <a:xfrm>
          <a:off x="4110670" y="1022692"/>
          <a:ext cx="1780718" cy="906943"/>
        </a:xfrm>
        <a:prstGeom prst="round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2"/>
              </a:solidFill>
            </a:rPr>
            <a:t>Work programme 2021-2022</a:t>
          </a:r>
        </a:p>
      </dsp:txBody>
      <dsp:txXfrm>
        <a:off x="4154943" y="1066965"/>
        <a:ext cx="1692172" cy="818397"/>
      </dsp:txXfrm>
    </dsp:sp>
    <dsp:sp modelId="{ADFD3C21-61C5-4BC1-BFC1-86A534E0F954}">
      <dsp:nvSpPr>
        <dsp:cNvPr id="0" name=""/>
        <dsp:cNvSpPr/>
      </dsp:nvSpPr>
      <dsp:spPr>
        <a:xfrm>
          <a:off x="6047702" y="1022692"/>
          <a:ext cx="1780718" cy="906943"/>
        </a:xfrm>
        <a:prstGeom prst="round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2"/>
              </a:solidFill>
            </a:rPr>
            <a:t>Calls for proposals</a:t>
          </a:r>
        </a:p>
      </dsp:txBody>
      <dsp:txXfrm>
        <a:off x="6091975" y="1066965"/>
        <a:ext cx="1692172" cy="8183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3" tIns="44892" rIns="89783"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89783" tIns="44892" rIns="89783"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8"/>
            <a:ext cx="2890665" cy="488225"/>
          </a:xfrm>
          <a:prstGeom prst="rect">
            <a:avLst/>
          </a:prstGeom>
          <a:noFill/>
          <a:ln w="9525">
            <a:noFill/>
            <a:miter lim="800000"/>
            <a:headEnd/>
            <a:tailEnd/>
          </a:ln>
          <a:effectLst/>
        </p:spPr>
        <p:txBody>
          <a:bodyPr vert="horz" wrap="square" lIns="89783" tIns="44892" rIns="89783"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263818"/>
            <a:ext cx="2890665" cy="488225"/>
          </a:xfrm>
          <a:prstGeom prst="rect">
            <a:avLst/>
          </a:prstGeom>
          <a:noFill/>
          <a:ln w="9525">
            <a:noFill/>
            <a:miter lim="800000"/>
            <a:headEnd/>
            <a:tailEnd/>
          </a:ln>
          <a:effectLst/>
        </p:spPr>
        <p:txBody>
          <a:bodyPr vert="horz" wrap="square" lIns="89783" tIns="44892" rIns="89783" bIns="44892"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3" tIns="44892" rIns="89783"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89783" tIns="44892" rIns="89783"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7" y="4632690"/>
            <a:ext cx="5335894" cy="4389354"/>
          </a:xfrm>
          <a:prstGeom prst="rect">
            <a:avLst/>
          </a:prstGeom>
          <a:noFill/>
          <a:ln w="9525">
            <a:noFill/>
            <a:miter lim="800000"/>
            <a:headEnd/>
            <a:tailEnd/>
          </a:ln>
          <a:effectLst/>
        </p:spPr>
        <p:txBody>
          <a:bodyPr vert="horz" wrap="square" lIns="89783" tIns="44892" rIns="89783" bIns="4489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263818"/>
            <a:ext cx="2890665" cy="488225"/>
          </a:xfrm>
          <a:prstGeom prst="rect">
            <a:avLst/>
          </a:prstGeom>
          <a:noFill/>
          <a:ln w="9525">
            <a:noFill/>
            <a:miter lim="800000"/>
            <a:headEnd/>
            <a:tailEnd/>
          </a:ln>
          <a:effectLst/>
        </p:spPr>
        <p:txBody>
          <a:bodyPr vert="horz" wrap="square" lIns="89783" tIns="44892" rIns="89783"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263818"/>
            <a:ext cx="2890665" cy="488225"/>
          </a:xfrm>
          <a:prstGeom prst="rect">
            <a:avLst/>
          </a:prstGeom>
          <a:noFill/>
          <a:ln w="9525">
            <a:noFill/>
            <a:miter lim="800000"/>
            <a:headEnd/>
            <a:tailEnd/>
          </a:ln>
          <a:effectLst/>
        </p:spPr>
        <p:txBody>
          <a:bodyPr vert="horz" wrap="square" lIns="89783" tIns="44892" rIns="89783" bIns="44892"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71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6CF8E9-03E0-4F82-82A6-85CFDE066AA0}" type="slidenum">
              <a:rPr lang="en-GB" altLang="en-US" smtClean="0">
                <a:solidFill>
                  <a:srgbClr val="000000"/>
                </a:solidFill>
              </a:rPr>
              <a:pPr>
                <a:spcBef>
                  <a:spcPct val="0"/>
                </a:spcBef>
              </a:pPr>
              <a:t>1</a:t>
            </a:fld>
            <a:endParaRPr lang="en-GB" altLang="en-US" smtClean="0">
              <a:solidFill>
                <a:srgbClr val="000000"/>
              </a:solidFill>
            </a:endParaRPr>
          </a:p>
        </p:txBody>
      </p:sp>
    </p:spTree>
    <p:extLst>
      <p:ext uri="{BB962C8B-B14F-4D97-AF65-F5344CB8AC3E}">
        <p14:creationId xmlns:p14="http://schemas.microsoft.com/office/powerpoint/2010/main" val="215600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079">
              <a:defRPr/>
            </a:pPr>
            <a:fld id="{36441B25-C4D1-47DB-817D-B9C4FC5392FB}" type="slidenum">
              <a:rPr lang="en-GB">
                <a:solidFill>
                  <a:srgbClr val="000000"/>
                </a:solidFill>
              </a:rPr>
              <a:pPr defTabSz="906079">
                <a:defRPr/>
              </a:pPr>
              <a:t>10</a:t>
            </a:fld>
            <a:endParaRPr lang="en-GB">
              <a:solidFill>
                <a:srgbClr val="000000"/>
              </a:solidFill>
            </a:endParaRPr>
          </a:p>
        </p:txBody>
      </p:sp>
    </p:spTree>
    <p:extLst>
      <p:ext uri="{BB962C8B-B14F-4D97-AF65-F5344CB8AC3E}">
        <p14:creationId xmlns:p14="http://schemas.microsoft.com/office/powerpoint/2010/main" val="355455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t>
            </a:r>
            <a:r>
              <a:rPr lang="en-US" b="1" dirty="0" smtClean="0"/>
              <a:t>Policy Conference </a:t>
            </a:r>
            <a:r>
              <a:rPr lang="en-US" dirty="0" smtClean="0"/>
              <a:t>brings together high-level policy-makers, leaders from industry, finance, academia and the entrepreneurial community to debate and shape the future research and innovation landscape. It covers vital areas of science, engineering, medicine, and wider social and environmental concerns.</a:t>
            </a:r>
          </a:p>
          <a:p>
            <a:pPr marL="171450" indent="-171450">
              <a:buFont typeface="Arial" panose="020B0604020202020204" pitchFamily="34" charset="0"/>
              <a:buChar char="•"/>
            </a:pPr>
            <a:r>
              <a:rPr lang="en-US" dirty="0" smtClean="0"/>
              <a:t>The </a:t>
            </a:r>
            <a:r>
              <a:rPr lang="en-US" b="1" dirty="0" smtClean="0"/>
              <a:t>Innovative Europe Hub </a:t>
            </a:r>
            <a:r>
              <a:rPr lang="en-US" dirty="0" smtClean="0"/>
              <a:t>is a unique meeting and matchmaking space for innovators, investors, entrepreneurs and the whole range of services, businesses, civil society </a:t>
            </a:r>
            <a:r>
              <a:rPr lang="en-US" dirty="0" err="1" smtClean="0"/>
              <a:t>organisations</a:t>
            </a:r>
            <a:r>
              <a:rPr lang="en-US" dirty="0" smtClean="0"/>
              <a:t>, agencies and intermediaries that make European science technology so dynamic.</a:t>
            </a:r>
          </a:p>
          <a:p>
            <a:pPr marL="171450" indent="-171450">
              <a:buFont typeface="Arial" panose="020B0604020202020204" pitchFamily="34" charset="0"/>
              <a:buChar char="•"/>
            </a:pPr>
            <a:r>
              <a:rPr lang="en-US" dirty="0" smtClean="0"/>
              <a:t>Free and open to everybody, </a:t>
            </a:r>
            <a:r>
              <a:rPr lang="en-US" b="1" dirty="0" smtClean="0"/>
              <a:t>‘Science is Wonderful!’ Exhibition</a:t>
            </a:r>
            <a:r>
              <a:rPr lang="en-US" dirty="0" smtClean="0"/>
              <a:t> brings the world of science to the public.</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13670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a:p>
            <a:endParaRPr lang="de-DE" u="sng" dirty="0"/>
          </a:p>
        </p:txBody>
      </p:sp>
      <p:sp>
        <p:nvSpPr>
          <p:cNvPr id="4" name="Slide Number Placeholder 3"/>
          <p:cNvSpPr>
            <a:spLocks noGrp="1"/>
          </p:cNvSpPr>
          <p:nvPr>
            <p:ph type="sldNum" sz="quarter" idx="10"/>
          </p:nvPr>
        </p:nvSpPr>
        <p:spPr/>
        <p:txBody>
          <a:bodyPr/>
          <a:lstStyle/>
          <a:p>
            <a:pPr defTabSz="906079">
              <a:defRPr/>
            </a:pPr>
            <a:fld id="{36441B25-C4D1-47DB-817D-B9C4FC5392FB}" type="slidenum">
              <a:rPr lang="en-GB">
                <a:solidFill>
                  <a:srgbClr val="000000"/>
                </a:solidFill>
              </a:rPr>
              <a:pPr defTabSz="906079">
                <a:defRPr/>
              </a:pPr>
              <a:t>2</a:t>
            </a:fld>
            <a:endParaRPr lang="en-GB">
              <a:solidFill>
                <a:srgbClr val="000000"/>
              </a:solidFill>
            </a:endParaRPr>
          </a:p>
        </p:txBody>
      </p:sp>
    </p:spTree>
    <p:extLst>
      <p:ext uri="{BB962C8B-B14F-4D97-AF65-F5344CB8AC3E}">
        <p14:creationId xmlns:p14="http://schemas.microsoft.com/office/powerpoint/2010/main" val="259556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endParaRPr lang="en-GB" dirty="0"/>
          </a:p>
        </p:txBody>
      </p:sp>
      <p:sp>
        <p:nvSpPr>
          <p:cNvPr id="4" name="Slide Number Placeholder 3"/>
          <p:cNvSpPr>
            <a:spLocks noGrp="1"/>
          </p:cNvSpPr>
          <p:nvPr>
            <p:ph type="sldNum" sz="quarter" idx="10"/>
          </p:nvPr>
        </p:nvSpPr>
        <p:spPr/>
        <p:txBody>
          <a:bodyPr/>
          <a:lstStyle/>
          <a:p>
            <a:pPr defTabSz="906079">
              <a:defRPr/>
            </a:pPr>
            <a:fld id="{36441B25-C4D1-47DB-817D-B9C4FC5392FB}" type="slidenum">
              <a:rPr lang="en-GB">
                <a:solidFill>
                  <a:srgbClr val="000000"/>
                </a:solidFill>
              </a:rPr>
              <a:pPr defTabSz="906079">
                <a:defRPr/>
              </a:pPr>
              <a:t>3</a:t>
            </a:fld>
            <a:endParaRPr lang="en-GB">
              <a:solidFill>
                <a:srgbClr val="000000"/>
              </a:solidFill>
            </a:endParaRPr>
          </a:p>
        </p:txBody>
      </p:sp>
    </p:spTree>
    <p:extLst>
      <p:ext uri="{BB962C8B-B14F-4D97-AF65-F5344CB8AC3E}">
        <p14:creationId xmlns:p14="http://schemas.microsoft.com/office/powerpoint/2010/main" val="89585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dirty="0"/>
          </a:p>
        </p:txBody>
      </p:sp>
    </p:spTree>
    <p:extLst>
      <p:ext uri="{BB962C8B-B14F-4D97-AF65-F5344CB8AC3E}">
        <p14:creationId xmlns:p14="http://schemas.microsoft.com/office/powerpoint/2010/main" val="187963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6079">
              <a:defRPr/>
            </a:pPr>
            <a:fld id="{36441B25-C4D1-47DB-817D-B9C4FC5392FB}" type="slidenum">
              <a:rPr lang="en-GB">
                <a:solidFill>
                  <a:srgbClr val="000000"/>
                </a:solidFill>
              </a:rPr>
              <a:pPr defTabSz="906079">
                <a:defRPr/>
              </a:pPr>
              <a:t>5</a:t>
            </a:fld>
            <a:endParaRPr lang="en-GB">
              <a:solidFill>
                <a:srgbClr val="000000"/>
              </a:solidFill>
            </a:endParaRPr>
          </a:p>
        </p:txBody>
      </p:sp>
    </p:spTree>
    <p:extLst>
      <p:ext uri="{BB962C8B-B14F-4D97-AF65-F5344CB8AC3E}">
        <p14:creationId xmlns:p14="http://schemas.microsoft.com/office/powerpoint/2010/main" val="195305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390332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598" y="4692120"/>
            <a:ext cx="5548267" cy="4389354"/>
          </a:xfrm>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dirty="0"/>
          </a:p>
        </p:txBody>
      </p:sp>
    </p:spTree>
    <p:extLst>
      <p:ext uri="{BB962C8B-B14F-4D97-AF65-F5344CB8AC3E}">
        <p14:creationId xmlns:p14="http://schemas.microsoft.com/office/powerpoint/2010/main" val="250473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70973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pPr defTabSz="897834">
              <a:defRPr/>
            </a:pPr>
            <a:fld id="{36441B25-C4D1-47DB-817D-B9C4FC5392FB}" type="slidenum">
              <a:rPr lang="en-GB">
                <a:solidFill>
                  <a:srgbClr val="000000"/>
                </a:solidFill>
              </a:rPr>
              <a:pPr defTabSz="897834">
                <a:defRPr/>
              </a:pPr>
              <a:t>9</a:t>
            </a:fld>
            <a:endParaRPr lang="en-GB">
              <a:solidFill>
                <a:srgbClr val="000000"/>
              </a:solidFill>
            </a:endParaRPr>
          </a:p>
        </p:txBody>
      </p:sp>
    </p:spTree>
    <p:extLst>
      <p:ext uri="{BB962C8B-B14F-4D97-AF65-F5344CB8AC3E}">
        <p14:creationId xmlns:p14="http://schemas.microsoft.com/office/powerpoint/2010/main" val="1054898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emf"/><Relationship Id="rId16"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emf"/><Relationship Id="rId16"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9144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429118"/>
            <a:ext cx="684213"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 name="TextBox 2"/>
          <p:cNvSpPr txBox="1"/>
          <p:nvPr userDrawn="1"/>
        </p:nvSpPr>
        <p:spPr>
          <a:xfrm>
            <a:off x="4173092" y="6388471"/>
            <a:ext cx="846055" cy="369332"/>
          </a:xfrm>
          <a:prstGeom prst="rect">
            <a:avLst/>
          </a:prstGeom>
          <a:noFill/>
        </p:spPr>
        <p:txBody>
          <a:bodyPr wrap="square" rtlCol="0">
            <a:spAutoFit/>
          </a:bodyPr>
          <a:lstStyle/>
          <a:p>
            <a:r>
              <a:rPr lang="fr-BE" sz="900" b="0" i="1" dirty="0" err="1" smtClean="0">
                <a:solidFill>
                  <a:schemeClr val="bg1"/>
                </a:solidFill>
                <a:latin typeface="EC Square Sans Pro Light" panose="020B0506000000020004" pitchFamily="34" charset="0"/>
              </a:rPr>
              <a:t>Research</a:t>
            </a:r>
            <a:r>
              <a:rPr lang="fr-BE" sz="900" b="0" i="1" dirty="0" smtClean="0">
                <a:solidFill>
                  <a:schemeClr val="bg1"/>
                </a:solidFill>
                <a:latin typeface="EC Square Sans Pro Light" panose="020B0506000000020004" pitchFamily="34" charset="0"/>
              </a:rPr>
              <a:t> and Innovation </a:t>
            </a:r>
            <a:endParaRPr lang="en-GB" sz="900" b="0" i="1" dirty="0" err="1" smtClean="0">
              <a:solidFill>
                <a:schemeClr val="bg1"/>
              </a:solidFill>
              <a:latin typeface="EC Square Sans Pro Light" panose="020B0506000000020004" pitchFamily="34" charset="0"/>
            </a:endParaRPr>
          </a:p>
        </p:txBody>
      </p:sp>
      <p:sp>
        <p:nvSpPr>
          <p:cNvPr id="9" name="TextBox 8"/>
          <p:cNvSpPr txBox="1"/>
          <p:nvPr userDrawn="1"/>
        </p:nvSpPr>
        <p:spPr>
          <a:xfrm>
            <a:off x="0" y="4685074"/>
            <a:ext cx="2051720" cy="400110"/>
          </a:xfrm>
          <a:prstGeom prst="rect">
            <a:avLst/>
          </a:prstGeom>
          <a:solidFill>
            <a:schemeClr val="accent6"/>
          </a:solidFill>
        </p:spPr>
        <p:txBody>
          <a:bodyPr wrap="square" lIns="0" rtlCol="0" anchor="ctr" anchorCtr="0">
            <a:spAutoFit/>
          </a:bodyPr>
          <a:lstStyle/>
          <a:p>
            <a:pPr marL="444500"/>
            <a:r>
              <a:rPr lang="en-GB" sz="2000" b="0" i="1" dirty="0" smtClean="0">
                <a:solidFill>
                  <a:schemeClr val="bg1"/>
                </a:solidFill>
                <a:latin typeface="Arial" panose="020B0604020202020204" pitchFamily="34" charset="0"/>
                <a:cs typeface="Arial" panose="020B0604020202020204" pitchFamily="34" charset="0"/>
              </a:rPr>
              <a:t>#</a:t>
            </a:r>
            <a:r>
              <a:rPr lang="en-GB" sz="2000" b="0" dirty="0" err="1" smtClean="0">
                <a:solidFill>
                  <a:schemeClr val="bg1"/>
                </a:solidFill>
                <a:latin typeface="Arial" panose="020B0604020202020204" pitchFamily="34" charset="0"/>
                <a:cs typeface="Arial" panose="020B0604020202020204" pitchFamily="34" charset="0"/>
              </a:rPr>
              <a:t>HorizonEU</a:t>
            </a:r>
            <a:r>
              <a:rPr lang="en-GB" sz="2000" b="0" dirty="0" smtClean="0">
                <a:solidFill>
                  <a:schemeClr val="bg1"/>
                </a:solidFill>
                <a:latin typeface="Arial" panose="020B0604020202020204" pitchFamily="34" charset="0"/>
                <a:cs typeface="Arial" panose="020B0604020202020204" pitchFamily="34" charset="0"/>
              </a:rPr>
              <a:t> </a:t>
            </a:r>
            <a:endParaRPr lang="en-GB" sz="2000" b="0" dirty="0">
              <a:solidFill>
                <a:schemeClr val="bg1"/>
              </a:solidFill>
              <a:latin typeface="Arial" panose="020B0604020202020204" pitchFamily="34" charset="0"/>
              <a:cs typeface="Arial" panose="020B0604020202020204" pitchFamily="34" charset="0"/>
            </a:endParaRPr>
          </a:p>
        </p:txBody>
      </p:sp>
      <p:sp>
        <p:nvSpPr>
          <p:cNvPr id="10" name="TextBox 9"/>
          <p:cNvSpPr txBox="1"/>
          <p:nvPr userDrawn="1"/>
        </p:nvSpPr>
        <p:spPr>
          <a:xfrm>
            <a:off x="358914" y="2624386"/>
            <a:ext cx="3960440" cy="400110"/>
          </a:xfrm>
          <a:prstGeom prst="rect">
            <a:avLst/>
          </a:prstGeom>
          <a:noFill/>
        </p:spPr>
        <p:txBody>
          <a:bodyPr wrap="square" rtlCol="0">
            <a:spAutoFit/>
          </a:bodyPr>
          <a:lstStyle/>
          <a:p>
            <a:r>
              <a:rPr lang="en-US" sz="2000" b="0" dirty="0">
                <a:solidFill>
                  <a:schemeClr val="accent6"/>
                </a:solidFill>
              </a:rPr>
              <a:t>Commission proposal for</a:t>
            </a:r>
            <a:endParaRPr lang="en-GB" sz="2000" b="0" dirty="0" err="1" smtClean="0">
              <a:solidFill>
                <a:schemeClr val="accent6"/>
              </a:solidFill>
            </a:endParaRPr>
          </a:p>
        </p:txBody>
      </p:sp>
      <p:sp>
        <p:nvSpPr>
          <p:cNvPr id="15" name="TextBox 14"/>
          <p:cNvSpPr txBox="1"/>
          <p:nvPr userDrawn="1"/>
        </p:nvSpPr>
        <p:spPr>
          <a:xfrm>
            <a:off x="361627" y="3645024"/>
            <a:ext cx="4657519" cy="553998"/>
          </a:xfrm>
          <a:prstGeom prst="rect">
            <a:avLst/>
          </a:prstGeom>
          <a:noFill/>
        </p:spPr>
        <p:txBody>
          <a:bodyPr wrap="square" rtlCol="0">
            <a:spAutoFit/>
          </a:bodyPr>
          <a:lstStyle/>
          <a:p>
            <a:r>
              <a:rPr lang="en-US" sz="1500" dirty="0">
                <a:solidFill>
                  <a:srgbClr val="00B0F0"/>
                </a:solidFill>
                <a:latin typeface="+mn-lt"/>
              </a:rPr>
              <a:t>THE NEXT EU RESEARCH &amp; INNOVATION  </a:t>
            </a:r>
            <a:r>
              <a:rPr lang="en-US" sz="1500" dirty="0" smtClean="0">
                <a:solidFill>
                  <a:srgbClr val="00B0F0"/>
                </a:solidFill>
                <a:latin typeface="+mn-lt"/>
              </a:rPr>
              <a:t>PROGRAMME (2021 – 2027)</a:t>
            </a:r>
            <a:endParaRPr lang="en-GB" sz="1500" dirty="0" err="1" smtClean="0">
              <a:solidFill>
                <a:srgbClr val="00B0F0"/>
              </a:solidFill>
              <a:latin typeface="+mn-lt"/>
            </a:endParaRPr>
          </a:p>
        </p:txBody>
      </p:sp>
      <p:sp>
        <p:nvSpPr>
          <p:cNvPr id="4" name="Text Placeholder 3"/>
          <p:cNvSpPr>
            <a:spLocks noGrp="1"/>
          </p:cNvSpPr>
          <p:nvPr>
            <p:ph type="body" sz="quarter" idx="10" hasCustomPrompt="1"/>
          </p:nvPr>
        </p:nvSpPr>
        <p:spPr>
          <a:xfrm>
            <a:off x="367913" y="5351661"/>
            <a:ext cx="4914642" cy="252437"/>
          </a:xfrm>
          <a:prstGeom prst="rect">
            <a:avLst/>
          </a:prstGeom>
        </p:spPr>
        <p:txBody>
          <a:bodyPr/>
          <a:lstStyle>
            <a:lvl1pPr marL="0" indent="0">
              <a:buNone/>
              <a:defRPr sz="1400" b="0" i="0" baseline="0"/>
            </a:lvl1pPr>
            <a:lvl5pPr>
              <a:defRPr/>
            </a:lvl5pPr>
          </a:lstStyle>
          <a:p>
            <a:pPr lvl="0"/>
            <a:r>
              <a:rPr lang="fr-BE" dirty="0" smtClean="0"/>
              <a:t>Speaker Name</a:t>
            </a:r>
          </a:p>
          <a:p>
            <a:pPr lvl="0"/>
            <a:endParaRPr lang="fr-BE" dirty="0" smtClean="0"/>
          </a:p>
          <a:p>
            <a:pPr lvl="0"/>
            <a:endParaRPr lang="en-GB" dirty="0"/>
          </a:p>
        </p:txBody>
      </p:sp>
      <p:sp>
        <p:nvSpPr>
          <p:cNvPr id="16" name="Text Placeholder 3"/>
          <p:cNvSpPr>
            <a:spLocks noGrp="1"/>
          </p:cNvSpPr>
          <p:nvPr>
            <p:ph type="body" sz="quarter" idx="11" hasCustomPrompt="1"/>
          </p:nvPr>
        </p:nvSpPr>
        <p:spPr>
          <a:xfrm>
            <a:off x="370664" y="5604099"/>
            <a:ext cx="4914642" cy="208688"/>
          </a:xfrm>
          <a:prstGeom prst="rect">
            <a:avLst/>
          </a:prstGeom>
        </p:spPr>
        <p:txBody>
          <a:bodyPr/>
          <a:lstStyle>
            <a:lvl1pPr marL="0" indent="0">
              <a:buNone/>
              <a:defRPr sz="1400" i="0" baseline="0"/>
            </a:lvl1pPr>
            <a:lvl5pPr>
              <a:defRPr/>
            </a:lvl5pPr>
          </a:lstStyle>
          <a:p>
            <a:pPr lvl="0"/>
            <a:r>
              <a:rPr lang="fr-BE" dirty="0" smtClean="0"/>
              <a:t>Name of the Event</a:t>
            </a:r>
          </a:p>
          <a:p>
            <a:pPr lvl="0"/>
            <a:endParaRPr lang="fr-BE" dirty="0" smtClean="0"/>
          </a:p>
          <a:p>
            <a:pPr lvl="0"/>
            <a:endParaRPr lang="en-GB" dirty="0"/>
          </a:p>
        </p:txBody>
      </p:sp>
      <p:sp>
        <p:nvSpPr>
          <p:cNvPr id="17" name="TextBox 16"/>
          <p:cNvSpPr txBox="1"/>
          <p:nvPr userDrawn="1"/>
        </p:nvSpPr>
        <p:spPr>
          <a:xfrm>
            <a:off x="355802" y="2892670"/>
            <a:ext cx="4319711" cy="707886"/>
          </a:xfrm>
          <a:prstGeom prst="rect">
            <a:avLst/>
          </a:prstGeom>
          <a:noFill/>
        </p:spPr>
        <p:txBody>
          <a:bodyPr wrap="square" rtlCol="0">
            <a:spAutoFit/>
          </a:bodyPr>
          <a:lstStyle/>
          <a:p>
            <a:r>
              <a:rPr lang="en-US" sz="4000" dirty="0" smtClean="0">
                <a:solidFill>
                  <a:schemeClr val="accent6"/>
                </a:solidFill>
                <a:latin typeface="+mj-lt"/>
              </a:rPr>
              <a:t>Horizon Europe</a:t>
            </a:r>
            <a:endParaRPr lang="en-GB" sz="4000" b="0" dirty="0" err="1" smtClean="0">
              <a:solidFill>
                <a:schemeClr val="accent6"/>
              </a:solidFill>
              <a:latin typeface="+mj-lt"/>
            </a:endParaRPr>
          </a:p>
        </p:txBody>
      </p:sp>
      <p:sp>
        <p:nvSpPr>
          <p:cNvPr id="18" name="Text Placeholder 3"/>
          <p:cNvSpPr>
            <a:spLocks noGrp="1"/>
          </p:cNvSpPr>
          <p:nvPr>
            <p:ph type="body" sz="quarter" idx="12" hasCustomPrompt="1"/>
          </p:nvPr>
        </p:nvSpPr>
        <p:spPr>
          <a:xfrm>
            <a:off x="370664" y="5843364"/>
            <a:ext cx="4914642" cy="353263"/>
          </a:xfrm>
          <a:prstGeom prst="rect">
            <a:avLst/>
          </a:prstGeom>
        </p:spPr>
        <p:txBody>
          <a:bodyPr/>
          <a:lstStyle>
            <a:lvl1pPr marL="0" indent="0">
              <a:buNone/>
              <a:defRPr sz="1400" i="0" baseline="0"/>
            </a:lvl1pPr>
            <a:lvl5pPr>
              <a:defRPr/>
            </a:lvl5pPr>
          </a:lstStyle>
          <a:p>
            <a:pPr lvl="0"/>
            <a:r>
              <a:rPr lang="fr-BE" dirty="0" smtClean="0"/>
              <a:t>Date of the Event</a:t>
            </a:r>
          </a:p>
          <a:p>
            <a:pPr lvl="0"/>
            <a:endParaRPr lang="fr-BE" dirty="0" smtClean="0"/>
          </a:p>
          <a:p>
            <a:pPr lvl="0"/>
            <a:endParaRPr lang="en-GB"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99392"/>
            <a:ext cx="9143184" cy="6858000"/>
          </a:xfrm>
          <a:prstGeom prst="rect">
            <a:avLst/>
          </a:prstGeom>
        </p:spPr>
      </p:pic>
      <p:sp>
        <p:nvSpPr>
          <p:cNvPr id="3" name="Rectangle 2"/>
          <p:cNvSpPr/>
          <p:nvPr userDrawn="1"/>
        </p:nvSpPr>
        <p:spPr>
          <a:xfrm>
            <a:off x="0" y="5805264"/>
            <a:ext cx="9143592"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Tree>
    <p:extLst>
      <p:ext uri="{BB962C8B-B14F-4D97-AF65-F5344CB8AC3E}">
        <p14:creationId xmlns:p14="http://schemas.microsoft.com/office/powerpoint/2010/main" val="2254638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LOGO CE-EN-quadri.eps"/>
          <p:cNvPicPr>
            <a:picLocks noChangeAspect="1"/>
          </p:cNvPicPr>
          <p:nvPr userDrawn="1"/>
        </p:nvPicPr>
        <p:blipFill>
          <a:blip r:embed="rId2" cstate="print"/>
          <a:srcRect/>
          <a:stretch>
            <a:fillRect/>
          </a:stretch>
        </p:blipFill>
        <p:spPr bwMode="auto">
          <a:xfrm>
            <a:off x="3611513" y="548680"/>
            <a:ext cx="2304256" cy="1600050"/>
          </a:xfrm>
          <a:prstGeom prst="rect">
            <a:avLst/>
          </a:prstGeom>
          <a:noFill/>
          <a:ln w="9525">
            <a:noFill/>
            <a:miter lim="800000"/>
            <a:headEnd/>
            <a:tailEnd/>
          </a:ln>
        </p:spPr>
      </p:pic>
    </p:spTree>
    <p:extLst>
      <p:ext uri="{BB962C8B-B14F-4D97-AF65-F5344CB8AC3E}">
        <p14:creationId xmlns:p14="http://schemas.microsoft.com/office/powerpoint/2010/main" val="277226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t="15884"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223833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grpSp>
        <p:nvGrpSpPr>
          <p:cNvPr id="7" name="Ryhmä 6"/>
          <p:cNvGrpSpPr/>
          <p:nvPr userDrawn="1"/>
        </p:nvGrpSpPr>
        <p:grpSpPr>
          <a:xfrm>
            <a:off x="488908" y="4523910"/>
            <a:ext cx="4771990" cy="1635564"/>
            <a:chOff x="420722" y="2730246"/>
            <a:chExt cx="6362653" cy="1635564"/>
          </a:xfrm>
        </p:grpSpPr>
        <p:pic>
          <p:nvPicPr>
            <p:cNvPr id="27"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49748" y="3079191"/>
              <a:ext cx="1521548" cy="29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9">
              <a:extLst>
                <a:ext uri="{FF2B5EF4-FFF2-40B4-BE49-F238E27FC236}">
                  <a16:creationId xmlns:a16="http://schemas.microsoft.com/office/drawing/2014/main" id="{0E8D82D4-DB00-AB4F-AA61-BC67DB6B117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03862" y="3139573"/>
              <a:ext cx="1133027" cy="23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a:extLst>
                <a:ext uri="{FF2B5EF4-FFF2-40B4-BE49-F238E27FC236}">
                  <a16:creationId xmlns:a16="http://schemas.microsoft.com/office/drawing/2014/main" id="{63D4A291-4CEB-5948-9AB6-F692B6CE520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228166" y="3053163"/>
              <a:ext cx="438369" cy="4383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9">
              <a:extLst>
                <a:ext uri="{FF2B5EF4-FFF2-40B4-BE49-F238E27FC236}">
                  <a16:creationId xmlns:a16="http://schemas.microsoft.com/office/drawing/2014/main" id="{05C4499B-98E7-7845-9105-86559B377DB2}"/>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tretch>
              <a:fillRect/>
            </a:stretch>
          </p:blipFill>
          <p:spPr bwMode="auto">
            <a:xfrm>
              <a:off x="3548623" y="3017816"/>
              <a:ext cx="599374" cy="414783"/>
            </a:xfrm>
            <a:prstGeom prst="rect">
              <a:avLst/>
            </a:prstGeom>
            <a:noFill/>
            <a:extLst>
              <a:ext uri="{909E8E84-426E-40DD-AFC4-6F175D3DCCD1}">
                <a14:hiddenFill xmlns:a14="http://schemas.microsoft.com/office/drawing/2010/main">
                  <a:solidFill>
                    <a:srgbClr val="FFFFFF"/>
                  </a:solidFill>
                </a14:hiddenFill>
              </a:ext>
            </a:extLst>
          </p:spPr>
        </p:pic>
        <p:sp>
          <p:nvSpPr>
            <p:cNvPr id="31" name="Suorakulmio 8">
              <a:extLst>
                <a:ext uri="{FF2B5EF4-FFF2-40B4-BE49-F238E27FC236}">
                  <a16:creationId xmlns:a16="http://schemas.microsoft.com/office/drawing/2014/main" id="{ECE11930-14D7-3D46-A1E7-0731D31530F6}"/>
                </a:ext>
              </a:extLst>
            </p:cNvPr>
            <p:cNvSpPr/>
            <p:nvPr userDrawn="1"/>
          </p:nvSpPr>
          <p:spPr>
            <a:xfrm>
              <a:off x="420722" y="2730246"/>
              <a:ext cx="1851363" cy="276999"/>
            </a:xfrm>
            <a:prstGeom prst="rect">
              <a:avLst/>
            </a:prstGeom>
          </p:spPr>
          <p:txBody>
            <a:bodyPr wrap="none">
              <a:spAutoFit/>
            </a:bodyPr>
            <a:lstStyle/>
            <a:p>
              <a:r>
                <a:rPr lang="fi-FI" sz="1200" i="1" dirty="0" err="1">
                  <a:solidFill>
                    <a:srgbClr val="E73088"/>
                  </a:solidFill>
                </a:rPr>
                <a:t>Organised</a:t>
              </a:r>
              <a:r>
                <a:rPr lang="fi-FI" sz="1200" i="1" dirty="0">
                  <a:solidFill>
                    <a:srgbClr val="E73088"/>
                  </a:solidFill>
                </a:rPr>
                <a:t> </a:t>
              </a:r>
              <a:r>
                <a:rPr lang="fi-FI" sz="1200" i="1" dirty="0" err="1">
                  <a:solidFill>
                    <a:srgbClr val="E73088"/>
                  </a:solidFill>
                </a:rPr>
                <a:t>by</a:t>
              </a:r>
              <a:r>
                <a:rPr lang="fi-FI" sz="1200" i="1" dirty="0">
                  <a:solidFill>
                    <a:srgbClr val="E73088"/>
                  </a:solidFill>
                </a:rPr>
                <a:t>:</a:t>
              </a:r>
            </a:p>
          </p:txBody>
        </p:sp>
        <p:pic>
          <p:nvPicPr>
            <p:cNvPr id="32" name="Picture 33"/>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730932" y="3132433"/>
              <a:ext cx="424015" cy="180243"/>
            </a:xfrm>
            <a:prstGeom prst="rect">
              <a:avLst/>
            </a:prstGeom>
          </p:spPr>
        </p:pic>
        <p:pic>
          <p:nvPicPr>
            <p:cNvPr id="33" name="Picture 34">
              <a:extLst>
                <a:ext uri="{FF2B5EF4-FFF2-40B4-BE49-F238E27FC236}">
                  <a16:creationId xmlns:a16="http://schemas.microsoft.com/office/drawing/2014/main" id="{26389E20-335B-1C47-8B30-FA0591043C8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181713" y="3014703"/>
              <a:ext cx="638961" cy="429597"/>
            </a:xfrm>
            <a:prstGeom prst="rect">
              <a:avLst/>
            </a:prstGeom>
          </p:spPr>
        </p:pic>
        <p:sp>
          <p:nvSpPr>
            <p:cNvPr id="34" name="Suorakulmio 8">
              <a:extLst>
                <a:ext uri="{FF2B5EF4-FFF2-40B4-BE49-F238E27FC236}">
                  <a16:creationId xmlns:a16="http://schemas.microsoft.com/office/drawing/2014/main" id="{ECE11930-14D7-3D46-A1E7-0731D31530F6}"/>
                </a:ext>
              </a:extLst>
            </p:cNvPr>
            <p:cNvSpPr/>
            <p:nvPr userDrawn="1"/>
          </p:nvSpPr>
          <p:spPr>
            <a:xfrm>
              <a:off x="420722" y="3572879"/>
              <a:ext cx="1949680" cy="276999"/>
            </a:xfrm>
            <a:prstGeom prst="rect">
              <a:avLst/>
            </a:prstGeom>
          </p:spPr>
          <p:txBody>
            <a:bodyPr wrap="none">
              <a:spAutoFit/>
            </a:bodyPr>
            <a:lstStyle/>
            <a:p>
              <a:r>
                <a:rPr lang="fi-FI" sz="1200" i="1" dirty="0" err="1">
                  <a:solidFill>
                    <a:srgbClr val="E73088"/>
                  </a:solidFill>
                </a:rPr>
                <a:t>Together</a:t>
              </a:r>
              <a:r>
                <a:rPr lang="fi-FI" sz="1200" i="1" dirty="0">
                  <a:solidFill>
                    <a:srgbClr val="E73088"/>
                  </a:solidFill>
                </a:rPr>
                <a:t> </a:t>
              </a:r>
              <a:r>
                <a:rPr lang="fi-FI" sz="1200" i="1" dirty="0" err="1">
                  <a:solidFill>
                    <a:srgbClr val="E73088"/>
                  </a:solidFill>
                </a:rPr>
                <a:t>with</a:t>
              </a:r>
              <a:r>
                <a:rPr lang="fi-FI" sz="1200" i="1" dirty="0">
                  <a:solidFill>
                    <a:srgbClr val="E73088"/>
                  </a:solidFill>
                </a:rPr>
                <a:t>:</a:t>
              </a:r>
            </a:p>
          </p:txBody>
        </p:sp>
        <p:pic>
          <p:nvPicPr>
            <p:cNvPr id="35"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tretch>
              <a:fillRect/>
            </a:stretch>
          </p:blipFill>
          <p:spPr bwMode="auto">
            <a:xfrm>
              <a:off x="1574176" y="4029576"/>
              <a:ext cx="762211" cy="14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528215" y="4009438"/>
              <a:ext cx="912105" cy="2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10" cstate="print">
              <a:extLst>
                <a:ext uri="{28A0092B-C50C-407E-A947-70E740481C1C}">
                  <a14:useLocalDpi xmlns:a14="http://schemas.microsoft.com/office/drawing/2010/main"/>
                </a:ext>
              </a:extLst>
            </a:blip>
            <a:stretch>
              <a:fillRect/>
            </a:stretch>
          </p:blipFill>
          <p:spPr bwMode="auto">
            <a:xfrm>
              <a:off x="2474852" y="4027752"/>
              <a:ext cx="718907" cy="33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tretch>
              <a:fillRect/>
            </a:stretch>
          </p:blipFill>
          <p:spPr bwMode="auto">
            <a:xfrm>
              <a:off x="3285837" y="3996524"/>
              <a:ext cx="685430" cy="33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6"/>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4063426" y="4023482"/>
              <a:ext cx="461476" cy="295734"/>
            </a:xfrm>
            <a:prstGeom prst="rect">
              <a:avLst/>
            </a:prstGeom>
          </p:spPr>
        </p:pic>
        <p:pic>
          <p:nvPicPr>
            <p:cNvPr id="46"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tretch>
              <a:fillRect/>
            </a:stretch>
          </p:blipFill>
          <p:spPr bwMode="auto">
            <a:xfrm>
              <a:off x="4684513" y="4011891"/>
              <a:ext cx="427437" cy="30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14" cstate="print">
              <a:extLst>
                <a:ext uri="{28A0092B-C50C-407E-A947-70E740481C1C}">
                  <a14:useLocalDpi xmlns:a14="http://schemas.microsoft.com/office/drawing/2010/main"/>
                </a:ext>
              </a:extLst>
            </a:blip>
            <a:stretch>
              <a:fillRect/>
            </a:stretch>
          </p:blipFill>
          <p:spPr bwMode="auto">
            <a:xfrm>
              <a:off x="5194467" y="3917680"/>
              <a:ext cx="688392" cy="44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a:ext>
              </a:extLst>
            </a:blip>
            <a:srcRect/>
            <a:stretch/>
          </p:blipFill>
          <p:spPr bwMode="auto">
            <a:xfrm>
              <a:off x="5940284" y="3910879"/>
              <a:ext cx="843091" cy="42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7">
            <a:extLst>
              <a:ext uri="{FF2B5EF4-FFF2-40B4-BE49-F238E27FC236}">
                <a16:creationId xmlns:a16="http://schemas.microsoft.com/office/drawing/2014/main" id="{C7CBABC1-6136-6847-849D-E8E847CA595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7848600" cy="4432300"/>
          </a:xfrm>
          <a:prstGeom prst="rect">
            <a:avLst/>
          </a:prstGeom>
        </p:spPr>
      </p:pic>
      <p:pic>
        <p:nvPicPr>
          <p:cNvPr id="9" name="Picture 8">
            <a:extLst>
              <a:ext uri="{FF2B5EF4-FFF2-40B4-BE49-F238E27FC236}">
                <a16:creationId xmlns:a16="http://schemas.microsoft.com/office/drawing/2014/main" id="{672DDC5C-E66B-BD41-B2D9-DB8A94BA0264}"/>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325331" y="859036"/>
            <a:ext cx="3523269" cy="4711715"/>
          </a:xfrm>
          <a:prstGeom prst="rect">
            <a:avLst/>
          </a:prstGeom>
        </p:spPr>
      </p:pic>
      <p:sp>
        <p:nvSpPr>
          <p:cNvPr id="2" name="Otsikko 1"/>
          <p:cNvSpPr>
            <a:spLocks noGrp="1"/>
          </p:cNvSpPr>
          <p:nvPr>
            <p:ph type="ctrTitle"/>
          </p:nvPr>
        </p:nvSpPr>
        <p:spPr>
          <a:xfrm>
            <a:off x="495301" y="610937"/>
            <a:ext cx="3708740" cy="1395834"/>
          </a:xfrm>
        </p:spPr>
        <p:txBody>
          <a:bodyPr anchor="b">
            <a:normAutofit/>
          </a:bodyPr>
          <a:lstStyle>
            <a:lvl1pPr algn="l">
              <a:defRPr sz="3000">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488908" y="2136661"/>
            <a:ext cx="3708740" cy="11588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Muokkaa alaotsikon perustyyliä </a:t>
            </a:r>
            <a:r>
              <a:rPr lang="fi-FI" dirty="0" err="1"/>
              <a:t>napsautt</a:t>
            </a:r>
            <a:r>
              <a:rPr lang="fi-FI" dirty="0"/>
              <a:t>.</a:t>
            </a:r>
          </a:p>
        </p:txBody>
      </p:sp>
      <p:sp>
        <p:nvSpPr>
          <p:cNvPr id="4" name="Päivämäärän paikkamerkki 3"/>
          <p:cNvSpPr>
            <a:spLocks noGrp="1"/>
          </p:cNvSpPr>
          <p:nvPr>
            <p:ph type="dt" sz="half" idx="10"/>
          </p:nvPr>
        </p:nvSpPr>
        <p:spPr/>
        <p:txBody>
          <a:bodyPr/>
          <a:lstStyle/>
          <a:p>
            <a:fld id="{F7FA8716-6C3F-46AF-B9DA-6ED60D8C5EA8}" type="datetimeFigureOut">
              <a:rPr lang="fi-FI" smtClean="0"/>
              <a:t>21.6.2019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2E49CAC-94CB-433D-B121-A57BB8AA81F9}" type="slidenum">
              <a:rPr lang="fi-FI" smtClean="0"/>
              <a:t>‹#›</a:t>
            </a:fld>
            <a:endParaRPr lang="fi-FI"/>
          </a:p>
        </p:txBody>
      </p:sp>
    </p:spTree>
    <p:extLst>
      <p:ext uri="{BB962C8B-B14F-4D97-AF65-F5344CB8AC3E}">
        <p14:creationId xmlns:p14="http://schemas.microsoft.com/office/powerpoint/2010/main" val="334000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3D8933-E605-D94D-83CB-76B88BC7D7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1577897" y="1709739"/>
            <a:ext cx="6932691"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1577897" y="4589464"/>
            <a:ext cx="6932691"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F7FA8716-6C3F-46AF-B9DA-6ED60D8C5EA8}" type="datetimeFigureOut">
              <a:rPr lang="fi-FI" smtClean="0"/>
              <a:t>21.6.2019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2E49CAC-94CB-433D-B121-A57BB8AA81F9}" type="slidenum">
              <a:rPr lang="fi-FI" smtClean="0"/>
              <a:t>‹#›</a:t>
            </a:fld>
            <a:endParaRPr lang="fi-FI"/>
          </a:p>
        </p:txBody>
      </p:sp>
      <p:pic>
        <p:nvPicPr>
          <p:cNvPr id="12" name="Picture 11">
            <a:extLst>
              <a:ext uri="{FF2B5EF4-FFF2-40B4-BE49-F238E27FC236}">
                <a16:creationId xmlns:a16="http://schemas.microsoft.com/office/drawing/2014/main" id="{DC3B751F-8F9F-B344-A784-B890C45955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9257" y="2481943"/>
            <a:ext cx="5834743" cy="4376057"/>
          </a:xfrm>
          <a:prstGeom prst="rect">
            <a:avLst/>
          </a:prstGeom>
        </p:spPr>
      </p:pic>
    </p:spTree>
    <p:extLst>
      <p:ext uri="{BB962C8B-B14F-4D97-AF65-F5344CB8AC3E}">
        <p14:creationId xmlns:p14="http://schemas.microsoft.com/office/powerpoint/2010/main" val="3333429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1577897" y="2766220"/>
            <a:ext cx="5910297" cy="1325563"/>
          </a:xfrm>
        </p:spPr>
        <p:txBody>
          <a:bodyPr/>
          <a:lstStyle/>
          <a:p>
            <a:r>
              <a:rPr lang="fi-FI"/>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p>
            <a:fld id="{F7FA8716-6C3F-46AF-B9DA-6ED60D8C5EA8}" type="datetimeFigureOut">
              <a:rPr lang="fi-FI" smtClean="0"/>
              <a:t>21.6.2019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2E49CAC-94CB-433D-B121-A57BB8AA81F9}" type="slidenum">
              <a:rPr lang="fi-FI" smtClean="0"/>
              <a:t>‹#›</a:t>
            </a:fld>
            <a:endParaRPr lang="fi-FI"/>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9575" y="492125"/>
            <a:ext cx="1895475" cy="1447800"/>
          </a:xfrm>
          <a:prstGeom prst="rect">
            <a:avLst/>
          </a:prstGeom>
        </p:spPr>
      </p:pic>
      <p:pic>
        <p:nvPicPr>
          <p:cNvPr id="11" name="Picture 10">
            <a:extLst>
              <a:ext uri="{FF2B5EF4-FFF2-40B4-BE49-F238E27FC236}">
                <a16:creationId xmlns:a16="http://schemas.microsoft.com/office/drawing/2014/main" id="{8B2B2D85-13FD-C14D-AEF2-5A569E3E1B0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9257" y="2481943"/>
            <a:ext cx="5834743" cy="4376057"/>
          </a:xfrm>
          <a:prstGeom prst="rect">
            <a:avLst/>
          </a:prstGeom>
        </p:spPr>
      </p:pic>
    </p:spTree>
    <p:extLst>
      <p:ext uri="{BB962C8B-B14F-4D97-AF65-F5344CB8AC3E}">
        <p14:creationId xmlns:p14="http://schemas.microsoft.com/office/powerpoint/2010/main" val="1588245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ain otsikko 2">
    <p:spTree>
      <p:nvGrpSpPr>
        <p:cNvPr id="1" name=""/>
        <p:cNvGrpSpPr/>
        <p:nvPr/>
      </p:nvGrpSpPr>
      <p:grpSpPr>
        <a:xfrm>
          <a:off x="0" y="0"/>
          <a:ext cx="0" cy="0"/>
          <a:chOff x="0" y="0"/>
          <a:chExt cx="0" cy="0"/>
        </a:xfrm>
      </p:grpSpPr>
      <p:sp>
        <p:nvSpPr>
          <p:cNvPr id="12" name="Rectangle 11"/>
          <p:cNvSpPr/>
          <p:nvPr userDrawn="1"/>
        </p:nvSpPr>
        <p:spPr>
          <a:xfrm>
            <a:off x="1" y="2136662"/>
            <a:ext cx="9143999" cy="1955121"/>
          </a:xfrm>
          <a:prstGeom prst="rect">
            <a:avLst/>
          </a:prstGeom>
          <a:solidFill>
            <a:schemeClr val="bg1">
              <a:lumMod val="9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5700"/>
          </a:p>
        </p:txBody>
      </p:sp>
      <p:sp>
        <p:nvSpPr>
          <p:cNvPr id="3" name="Päivämäärän paikkamerkki 2"/>
          <p:cNvSpPr>
            <a:spLocks noGrp="1"/>
          </p:cNvSpPr>
          <p:nvPr>
            <p:ph type="dt" sz="half" idx="10"/>
          </p:nvPr>
        </p:nvSpPr>
        <p:spPr/>
        <p:txBody>
          <a:bodyPr/>
          <a:lstStyle/>
          <a:p>
            <a:fld id="{F7FA8716-6C3F-46AF-B9DA-6ED60D8C5EA8}" type="datetimeFigureOut">
              <a:rPr lang="fi-FI" smtClean="0"/>
              <a:t>21.6.2019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2E49CAC-94CB-433D-B121-A57BB8AA81F9}" type="slidenum">
              <a:rPr lang="fi-FI" smtClean="0"/>
              <a:t>‹#›</a:t>
            </a:fld>
            <a:endParaRPr lang="fi-FI"/>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9575" y="492125"/>
            <a:ext cx="1895475" cy="1447800"/>
          </a:xfrm>
          <a:prstGeom prst="rect">
            <a:avLst/>
          </a:prstGeom>
        </p:spPr>
      </p:pic>
      <p:sp>
        <p:nvSpPr>
          <p:cNvPr id="10" name="Otsikko 1"/>
          <p:cNvSpPr>
            <a:spLocks noGrp="1"/>
          </p:cNvSpPr>
          <p:nvPr>
            <p:ph type="title"/>
          </p:nvPr>
        </p:nvSpPr>
        <p:spPr>
          <a:xfrm>
            <a:off x="488908" y="2136662"/>
            <a:ext cx="8194804" cy="1955121"/>
          </a:xfrm>
        </p:spPr>
        <p:txBody>
          <a:bodyPr/>
          <a:lstStyle/>
          <a:p>
            <a:r>
              <a:rPr lang="fi-FI" dirty="0"/>
              <a:t>Muokkaa </a:t>
            </a:r>
            <a:r>
              <a:rPr lang="fi-FI" dirty="0" err="1"/>
              <a:t>perustyyl</a:t>
            </a:r>
            <a:r>
              <a:rPr lang="fi-FI" dirty="0"/>
              <a:t>. </a:t>
            </a:r>
            <a:r>
              <a:rPr lang="fi-FI" dirty="0" err="1"/>
              <a:t>napsautt</a:t>
            </a:r>
            <a:r>
              <a:rPr lang="fi-FI" dirty="0"/>
              <a:t>.</a:t>
            </a:r>
          </a:p>
        </p:txBody>
      </p:sp>
      <p:pic>
        <p:nvPicPr>
          <p:cNvPr id="11" name="Picture 10">
            <a:extLst>
              <a:ext uri="{FF2B5EF4-FFF2-40B4-BE49-F238E27FC236}">
                <a16:creationId xmlns:a16="http://schemas.microsoft.com/office/drawing/2014/main" id="{3C834558-F2CA-AC4E-BF6D-7F502A5C12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9257" y="2481943"/>
            <a:ext cx="5834743" cy="4376057"/>
          </a:xfrm>
          <a:prstGeom prst="rect">
            <a:avLst/>
          </a:prstGeom>
        </p:spPr>
      </p:pic>
    </p:spTree>
    <p:extLst>
      <p:ext uri="{BB962C8B-B14F-4D97-AF65-F5344CB8AC3E}">
        <p14:creationId xmlns:p14="http://schemas.microsoft.com/office/powerpoint/2010/main" val="93061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3999" cy="6858000"/>
          </a:xfrm>
          <a:prstGeom prst="rect">
            <a:avLst/>
          </a:prstGeom>
        </p:spPr>
      </p:pic>
      <p:pic>
        <p:nvPicPr>
          <p:cNvPr id="11" name="Picture 10">
            <a:extLst>
              <a:ext uri="{FF2B5EF4-FFF2-40B4-BE49-F238E27FC236}">
                <a16:creationId xmlns:a16="http://schemas.microsoft.com/office/drawing/2014/main" id="{C7CBABC1-6136-6847-849D-E8E847CA5954}"/>
              </a:ext>
            </a:extLst>
          </p:cNvPr>
          <p:cNvPicPr>
            <a:picLocks noChangeAspect="1"/>
          </p:cNvPicPr>
          <p:nvPr userDrawn="1"/>
        </p:nvPicPr>
        <p:blipFill>
          <a:blip r:embed="rId3" cstate="screen">
            <a:alphaModFix amt="85000"/>
            <a:extLst>
              <a:ext uri="{28A0092B-C50C-407E-A947-70E740481C1C}">
                <a14:useLocalDpi xmlns:a14="http://schemas.microsoft.com/office/drawing/2010/main"/>
              </a:ext>
            </a:extLst>
          </a:blip>
          <a:stretch>
            <a:fillRect/>
          </a:stretch>
        </p:blipFill>
        <p:spPr>
          <a:xfrm>
            <a:off x="0" y="0"/>
            <a:ext cx="7848600" cy="4432300"/>
          </a:xfrm>
          <a:prstGeom prst="rect">
            <a:avLst/>
          </a:prstGeom>
        </p:spPr>
      </p:pic>
      <p:sp>
        <p:nvSpPr>
          <p:cNvPr id="3" name="Päivämäärän paikkamerkki 2"/>
          <p:cNvSpPr>
            <a:spLocks noGrp="1"/>
          </p:cNvSpPr>
          <p:nvPr>
            <p:ph type="dt" sz="half" idx="10"/>
          </p:nvPr>
        </p:nvSpPr>
        <p:spPr/>
        <p:txBody>
          <a:bodyPr/>
          <a:lstStyle/>
          <a:p>
            <a:fld id="{F7FA8716-6C3F-46AF-B9DA-6ED60D8C5EA8}" type="datetimeFigureOut">
              <a:rPr lang="fi-FI" smtClean="0"/>
              <a:t>21.6.2019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2E49CAC-94CB-433D-B121-A57BB8AA81F9}" type="slidenum">
              <a:rPr lang="fi-FI" smtClean="0"/>
              <a:t>‹#›</a:t>
            </a:fld>
            <a:endParaRPr lang="fi-FI"/>
          </a:p>
        </p:txBody>
      </p:sp>
      <p:sp>
        <p:nvSpPr>
          <p:cNvPr id="14" name="Otsikko 1"/>
          <p:cNvSpPr>
            <a:spLocks noGrp="1"/>
          </p:cNvSpPr>
          <p:nvPr>
            <p:ph type="ctrTitle"/>
          </p:nvPr>
        </p:nvSpPr>
        <p:spPr>
          <a:xfrm>
            <a:off x="495300" y="610937"/>
            <a:ext cx="4912402" cy="1395834"/>
          </a:xfrm>
        </p:spPr>
        <p:txBody>
          <a:bodyPr anchor="b">
            <a:normAutofit/>
          </a:bodyPr>
          <a:lstStyle>
            <a:lvl1pPr algn="l">
              <a:defRPr sz="3000">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15" name="Alaotsikko 2"/>
          <p:cNvSpPr>
            <a:spLocks noGrp="1"/>
          </p:cNvSpPr>
          <p:nvPr>
            <p:ph type="subTitle" idx="1"/>
          </p:nvPr>
        </p:nvSpPr>
        <p:spPr>
          <a:xfrm>
            <a:off x="488908" y="2136661"/>
            <a:ext cx="4918794" cy="11588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Muokkaa alaotsikon perustyyliä </a:t>
            </a:r>
            <a:r>
              <a:rPr lang="fi-FI" dirty="0" err="1"/>
              <a:t>napsautt</a:t>
            </a:r>
            <a:r>
              <a:rPr lang="fi-FI" dirty="0"/>
              <a:t>.</a:t>
            </a:r>
          </a:p>
        </p:txBody>
      </p:sp>
      <p:pic>
        <p:nvPicPr>
          <p:cNvPr id="10" name="Picture 9">
            <a:extLst>
              <a:ext uri="{FF2B5EF4-FFF2-40B4-BE49-F238E27FC236}">
                <a16:creationId xmlns:a16="http://schemas.microsoft.com/office/drawing/2014/main" id="{FDF4DAE8-B169-DA4F-A2D8-AC163F8EFCF7}"/>
              </a:ext>
            </a:extLst>
          </p:cNvPr>
          <p:cNvPicPr>
            <a:picLocks noChangeAspect="1"/>
          </p:cNvPicPr>
          <p:nvPr userDrawn="1"/>
        </p:nvPicPr>
        <p:blipFill rotWithShape="1">
          <a:blip r:embed="rId4">
            <a:alphaModFix amt="85000"/>
            <a:extLst>
              <a:ext uri="{28A0092B-C50C-407E-A947-70E740481C1C}">
                <a14:useLocalDpi xmlns:a14="http://schemas.microsoft.com/office/drawing/2010/main"/>
              </a:ext>
            </a:extLst>
          </a:blip>
          <a:srcRect l="70220" t="67712"/>
          <a:stretch/>
        </p:blipFill>
        <p:spPr>
          <a:xfrm>
            <a:off x="6420971" y="4643719"/>
            <a:ext cx="2723029" cy="2214281"/>
          </a:xfrm>
          <a:prstGeom prst="rect">
            <a:avLst/>
          </a:prstGeom>
        </p:spPr>
      </p:pic>
    </p:spTree>
    <p:extLst>
      <p:ext uri="{BB962C8B-B14F-4D97-AF65-F5344CB8AC3E}">
        <p14:creationId xmlns:p14="http://schemas.microsoft.com/office/powerpoint/2010/main" val="519086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7FA8716-6C3F-46AF-B9DA-6ED60D8C5EA8}" type="datetimeFigureOut">
              <a:rPr lang="fi-FI" smtClean="0"/>
              <a:t>21.6.2019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2E49CAC-94CB-433D-B121-A57BB8AA81F9}" type="slidenum">
              <a:rPr lang="fi-FI" smtClean="0"/>
              <a:t>‹#›</a:t>
            </a:fld>
            <a:endParaRPr lang="fi-FI"/>
          </a:p>
        </p:txBody>
      </p:sp>
      <p:pic>
        <p:nvPicPr>
          <p:cNvPr id="9" name="Picture 8"/>
          <p:cNvPicPr>
            <a:picLocks noChangeAspect="1"/>
          </p:cNvPicPr>
          <p:nvPr userDrawn="1"/>
        </p:nvPicPr>
        <p:blipFill>
          <a:blip r:embed="rId2"/>
          <a:stretch>
            <a:fillRect/>
          </a:stretch>
        </p:blipFill>
        <p:spPr>
          <a:xfrm>
            <a:off x="0" y="855"/>
            <a:ext cx="7848600" cy="4432300"/>
          </a:xfrm>
          <a:prstGeom prst="rect">
            <a:avLst/>
          </a:prstGeom>
        </p:spPr>
      </p:pic>
      <p:pic>
        <p:nvPicPr>
          <p:cNvPr id="13" name="Picture 12">
            <a:extLst>
              <a:ext uri="{FF2B5EF4-FFF2-40B4-BE49-F238E27FC236}">
                <a16:creationId xmlns:a16="http://schemas.microsoft.com/office/drawing/2014/main" id="{672DDC5C-E66B-BD41-B2D9-DB8A94BA02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9680" y="1073142"/>
            <a:ext cx="3523269" cy="4711715"/>
          </a:xfrm>
          <a:prstGeom prst="rect">
            <a:avLst/>
          </a:prstGeom>
        </p:spPr>
      </p:pic>
    </p:spTree>
    <p:extLst>
      <p:ext uri="{BB962C8B-B14F-4D97-AF65-F5344CB8AC3E}">
        <p14:creationId xmlns:p14="http://schemas.microsoft.com/office/powerpoint/2010/main" val="722780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4CC93D-CE4F-044F-9884-86A4736E63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7FA8716-6C3F-46AF-B9DA-6ED60D8C5EA8}" type="datetimeFigureOut">
              <a:rPr lang="fi-FI" smtClean="0"/>
              <a:t>21.6.2019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2E49CAC-94CB-433D-B121-A57BB8AA81F9}" type="slidenum">
              <a:rPr lang="fi-FI" smtClean="0"/>
              <a:t>‹#›</a:t>
            </a:fld>
            <a:endParaRPr lang="fi-FI"/>
          </a:p>
        </p:txBody>
      </p:sp>
      <p:pic>
        <p:nvPicPr>
          <p:cNvPr id="10" name="Picture 9">
            <a:extLst>
              <a:ext uri="{FF2B5EF4-FFF2-40B4-BE49-F238E27FC236}">
                <a16:creationId xmlns:a16="http://schemas.microsoft.com/office/drawing/2014/main" id="{7611836E-6F48-944B-8927-BAB88B1EDE3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9257" y="2481943"/>
            <a:ext cx="5834743" cy="4376057"/>
          </a:xfrm>
          <a:prstGeom prst="rect">
            <a:avLst/>
          </a:prstGeom>
        </p:spPr>
      </p:pic>
    </p:spTree>
    <p:extLst>
      <p:ext uri="{BB962C8B-B14F-4D97-AF65-F5344CB8AC3E}">
        <p14:creationId xmlns:p14="http://schemas.microsoft.com/office/powerpoint/2010/main" val="350863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021288"/>
            <a:ext cx="2243137" cy="5969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7FA8716-6C3F-46AF-B9DA-6ED60D8C5EA8}" type="datetimeFigureOut">
              <a:rPr lang="fi-FI" smtClean="0"/>
              <a:t>21.6.2019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2E49CAC-94CB-433D-B121-A57BB8AA81F9}" type="slidenum">
              <a:rPr lang="fi-FI" smtClean="0"/>
              <a:t>‹#›</a:t>
            </a:fld>
            <a:endParaRPr lang="fi-FI"/>
          </a:p>
        </p:txBody>
      </p:sp>
    </p:spTree>
    <p:extLst>
      <p:ext uri="{BB962C8B-B14F-4D97-AF65-F5344CB8AC3E}">
        <p14:creationId xmlns:p14="http://schemas.microsoft.com/office/powerpoint/2010/main" val="633196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577896" y="1825625"/>
            <a:ext cx="336767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062654" y="1825625"/>
            <a:ext cx="3452696"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F7FA8716-6C3F-46AF-B9DA-6ED60D8C5EA8}" type="datetimeFigureOut">
              <a:rPr lang="fi-FI" smtClean="0"/>
              <a:t>21.6.2019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2E49CAC-94CB-433D-B121-A57BB8AA81F9}" type="slidenum">
              <a:rPr lang="fi-FI" smtClean="0"/>
              <a:t>‹#›</a:t>
            </a:fld>
            <a:endParaRPr lang="fi-FI"/>
          </a:p>
        </p:txBody>
      </p:sp>
    </p:spTree>
    <p:extLst>
      <p:ext uri="{BB962C8B-B14F-4D97-AF65-F5344CB8AC3E}">
        <p14:creationId xmlns:p14="http://schemas.microsoft.com/office/powerpoint/2010/main" val="3929012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p>
            <a:fld id="{F7FA8716-6C3F-46AF-B9DA-6ED60D8C5EA8}" type="datetimeFigureOut">
              <a:rPr lang="fi-FI" smtClean="0"/>
              <a:t>21.6.2019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2E49CAC-94CB-433D-B121-A57BB8AA81F9}" type="slidenum">
              <a:rPr lang="fi-FI" smtClean="0"/>
              <a:t>‹#›</a:t>
            </a:fld>
            <a:endParaRPr lang="fi-FI"/>
          </a:p>
        </p:txBody>
      </p:sp>
      <p:pic>
        <p:nvPicPr>
          <p:cNvPr id="9" name="Picture 8">
            <a:extLst>
              <a:ext uri="{FF2B5EF4-FFF2-40B4-BE49-F238E27FC236}">
                <a16:creationId xmlns:a16="http://schemas.microsoft.com/office/drawing/2014/main" id="{E4ED44ED-7471-C44E-BDF2-EE8448B9821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09257" y="2481943"/>
            <a:ext cx="5834743" cy="4376057"/>
          </a:xfrm>
          <a:prstGeom prst="rect">
            <a:avLst/>
          </a:prstGeom>
        </p:spPr>
      </p:pic>
    </p:spTree>
    <p:extLst>
      <p:ext uri="{BB962C8B-B14F-4D97-AF65-F5344CB8AC3E}">
        <p14:creationId xmlns:p14="http://schemas.microsoft.com/office/powerpoint/2010/main" val="2781816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Otsikkodia kuvalla">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3999" cy="6858000"/>
          </a:xfrm>
          <a:prstGeom prst="rect">
            <a:avLst/>
          </a:prstGeom>
        </p:spPr>
      </p:pic>
      <p:pic>
        <p:nvPicPr>
          <p:cNvPr id="11" name="Picture 10">
            <a:extLst>
              <a:ext uri="{FF2B5EF4-FFF2-40B4-BE49-F238E27FC236}">
                <a16:creationId xmlns:a16="http://schemas.microsoft.com/office/drawing/2014/main" id="{C7CBABC1-6136-6847-849D-E8E847CA5954}"/>
              </a:ext>
            </a:extLst>
          </p:cNvPr>
          <p:cNvPicPr>
            <a:picLocks noChangeAspect="1"/>
          </p:cNvPicPr>
          <p:nvPr userDrawn="1"/>
        </p:nvPicPr>
        <p:blipFill>
          <a:blip r:embed="rId3" cstate="screen">
            <a:alphaModFix amt="85000"/>
            <a:extLst>
              <a:ext uri="{28A0092B-C50C-407E-A947-70E740481C1C}">
                <a14:useLocalDpi xmlns:a14="http://schemas.microsoft.com/office/drawing/2010/main"/>
              </a:ext>
            </a:extLst>
          </a:blip>
          <a:stretch>
            <a:fillRect/>
          </a:stretch>
        </p:blipFill>
        <p:spPr>
          <a:xfrm>
            <a:off x="0" y="0"/>
            <a:ext cx="7848600" cy="4432300"/>
          </a:xfrm>
          <a:prstGeom prst="rect">
            <a:avLst/>
          </a:prstGeom>
        </p:spPr>
      </p:pic>
      <p:sp>
        <p:nvSpPr>
          <p:cNvPr id="3" name="Päivämäärän paikkamerkki 2"/>
          <p:cNvSpPr>
            <a:spLocks noGrp="1"/>
          </p:cNvSpPr>
          <p:nvPr>
            <p:ph type="dt" sz="half" idx="10"/>
          </p:nvPr>
        </p:nvSpPr>
        <p:spPr/>
        <p:txBody>
          <a:bodyPr/>
          <a:lstStyle/>
          <a:p>
            <a:fld id="{F7FA8716-6C3F-46AF-B9DA-6ED60D8C5EA8}" type="datetimeFigureOut">
              <a:rPr lang="fi-FI" smtClean="0"/>
              <a:t>21.6.2019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2E49CAC-94CB-433D-B121-A57BB8AA81F9}" type="slidenum">
              <a:rPr lang="fi-FI" smtClean="0"/>
              <a:t>‹#›</a:t>
            </a:fld>
            <a:endParaRPr lang="fi-FI"/>
          </a:p>
        </p:txBody>
      </p:sp>
      <p:sp>
        <p:nvSpPr>
          <p:cNvPr id="14" name="Otsikko 1"/>
          <p:cNvSpPr>
            <a:spLocks noGrp="1"/>
          </p:cNvSpPr>
          <p:nvPr>
            <p:ph type="ctrTitle"/>
          </p:nvPr>
        </p:nvSpPr>
        <p:spPr>
          <a:xfrm>
            <a:off x="495300" y="610937"/>
            <a:ext cx="4912402" cy="1395834"/>
          </a:xfrm>
        </p:spPr>
        <p:txBody>
          <a:bodyPr anchor="b">
            <a:normAutofit/>
          </a:bodyPr>
          <a:lstStyle>
            <a:lvl1pPr algn="l">
              <a:defRPr sz="3000">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15" name="Alaotsikko 2"/>
          <p:cNvSpPr>
            <a:spLocks noGrp="1"/>
          </p:cNvSpPr>
          <p:nvPr>
            <p:ph type="subTitle" idx="1"/>
          </p:nvPr>
        </p:nvSpPr>
        <p:spPr>
          <a:xfrm>
            <a:off x="488908" y="2136661"/>
            <a:ext cx="4918794" cy="11588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Muokkaa alaotsikon perustyyliä </a:t>
            </a:r>
            <a:r>
              <a:rPr lang="fi-FI" dirty="0" err="1"/>
              <a:t>napsautt</a:t>
            </a:r>
            <a:r>
              <a:rPr lang="fi-FI" dirty="0"/>
              <a:t>.</a:t>
            </a:r>
          </a:p>
        </p:txBody>
      </p:sp>
      <p:pic>
        <p:nvPicPr>
          <p:cNvPr id="10" name="Picture 9">
            <a:extLst>
              <a:ext uri="{FF2B5EF4-FFF2-40B4-BE49-F238E27FC236}">
                <a16:creationId xmlns:a16="http://schemas.microsoft.com/office/drawing/2014/main" id="{FDF4DAE8-B169-DA4F-A2D8-AC163F8EFCF7}"/>
              </a:ext>
            </a:extLst>
          </p:cNvPr>
          <p:cNvPicPr>
            <a:picLocks noChangeAspect="1"/>
          </p:cNvPicPr>
          <p:nvPr userDrawn="1"/>
        </p:nvPicPr>
        <p:blipFill rotWithShape="1">
          <a:blip r:embed="rId4">
            <a:alphaModFix amt="85000"/>
            <a:extLst>
              <a:ext uri="{28A0092B-C50C-407E-A947-70E740481C1C}">
                <a14:useLocalDpi xmlns:a14="http://schemas.microsoft.com/office/drawing/2010/main"/>
              </a:ext>
            </a:extLst>
          </a:blip>
          <a:srcRect l="70220" t="67712"/>
          <a:stretch/>
        </p:blipFill>
        <p:spPr>
          <a:xfrm>
            <a:off x="6420971" y="4643719"/>
            <a:ext cx="2723029" cy="2214281"/>
          </a:xfrm>
          <a:prstGeom prst="rect">
            <a:avLst/>
          </a:prstGeom>
        </p:spPr>
      </p:pic>
    </p:spTree>
    <p:extLst>
      <p:ext uri="{BB962C8B-B14F-4D97-AF65-F5344CB8AC3E}">
        <p14:creationId xmlns:p14="http://schemas.microsoft.com/office/powerpoint/2010/main" val="20321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00"/>
            <a:ext cx="9144000" cy="6858000"/>
          </a:xfrm>
          <a:prstGeom prst="rect">
            <a:avLst/>
          </a:prstGeom>
        </p:spPr>
      </p:pic>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
        <p:nvSpPr>
          <p:cNvPr id="5" name="Text Placeholder 6"/>
          <p:cNvSpPr>
            <a:spLocks noGrp="1"/>
          </p:cNvSpPr>
          <p:nvPr>
            <p:ph type="body" sz="quarter" idx="10" hasCustomPrompt="1"/>
          </p:nvPr>
        </p:nvSpPr>
        <p:spPr>
          <a:xfrm>
            <a:off x="611560" y="1071024"/>
            <a:ext cx="7920880" cy="3438095"/>
          </a:xfrm>
          <a:prstGeom prst="rect">
            <a:avLst/>
          </a:prstGeom>
        </p:spPr>
        <p:txBody>
          <a:bodyPr anchor="ctr"/>
          <a:lstStyle>
            <a:lvl1pPr marL="0" indent="0" algn="ctr">
              <a:buNone/>
              <a:defRPr sz="2800" b="1" i="0">
                <a:solidFill>
                  <a:schemeClr val="bg1"/>
                </a:solidFill>
              </a:defRPr>
            </a:lvl1pPr>
          </a:lstStyle>
          <a:p>
            <a:pPr lvl="0"/>
            <a:r>
              <a:rPr lang="en-US" dirty="0" smtClean="0"/>
              <a:t>Enter your testimonial here</a:t>
            </a:r>
            <a:endParaRPr lang="en-GB" dirty="0"/>
          </a:p>
        </p:txBody>
      </p:sp>
      <p:sp>
        <p:nvSpPr>
          <p:cNvPr id="6" name="Text Placeholder 10"/>
          <p:cNvSpPr>
            <a:spLocks noGrp="1"/>
          </p:cNvSpPr>
          <p:nvPr>
            <p:ph type="body" sz="quarter" idx="11" hasCustomPrompt="1"/>
          </p:nvPr>
        </p:nvSpPr>
        <p:spPr>
          <a:xfrm>
            <a:off x="3745335" y="4888209"/>
            <a:ext cx="5074815" cy="989064"/>
          </a:xfrm>
          <a:prstGeom prst="rect">
            <a:avLst/>
          </a:prstGeom>
        </p:spPr>
        <p:txBody>
          <a:bodyPr/>
          <a:lstStyle>
            <a:lvl1pPr marL="0" indent="0">
              <a:buNone/>
              <a:defRPr/>
            </a:lvl1pPr>
          </a:lstStyle>
          <a:p>
            <a:pPr lvl="0"/>
            <a:r>
              <a:rPr lang="en-GB" sz="2400" b="0" i="1" dirty="0" smtClean="0">
                <a:solidFill>
                  <a:schemeClr val="accent3"/>
                </a:solidFill>
                <a:latin typeface="Arial" panose="020B0604020202020204" pitchFamily="34" charset="0"/>
                <a:cs typeface="Arial" panose="020B0604020202020204" pitchFamily="34" charset="0"/>
              </a:rPr>
              <a:t>Name of the speaker</a:t>
            </a:r>
            <a:endParaRPr lang="en-GB" dirty="0"/>
          </a:p>
        </p:txBody>
      </p:sp>
    </p:spTree>
    <p:extLst>
      <p:ext uri="{BB962C8B-B14F-4D97-AF65-F5344CB8AC3E}">
        <p14:creationId xmlns:p14="http://schemas.microsoft.com/office/powerpoint/2010/main" val="234460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99392"/>
            <a:ext cx="9143184" cy="6858000"/>
          </a:xfrm>
          <a:prstGeom prst="rect">
            <a:avLst/>
          </a:prstGeom>
        </p:spPr>
      </p:pic>
      <p:sp>
        <p:nvSpPr>
          <p:cNvPr id="3" name="Rectangle 2"/>
          <p:cNvSpPr/>
          <p:nvPr userDrawn="1"/>
        </p:nvSpPr>
        <p:spPr>
          <a:xfrm>
            <a:off x="0" y="5805264"/>
            <a:ext cx="9143592"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Tree>
    <p:extLst>
      <p:ext uri="{BB962C8B-B14F-4D97-AF65-F5344CB8AC3E}">
        <p14:creationId xmlns:p14="http://schemas.microsoft.com/office/powerpoint/2010/main" val="17943367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LOGO CE-EN-quadri.eps"/>
          <p:cNvPicPr>
            <a:picLocks noChangeAspect="1"/>
          </p:cNvPicPr>
          <p:nvPr userDrawn="1"/>
        </p:nvPicPr>
        <p:blipFill>
          <a:blip r:embed="rId2" cstate="print"/>
          <a:srcRect/>
          <a:stretch>
            <a:fillRect/>
          </a:stretch>
        </p:blipFill>
        <p:spPr bwMode="auto">
          <a:xfrm>
            <a:off x="3611513" y="548680"/>
            <a:ext cx="2304256" cy="1600050"/>
          </a:xfrm>
          <a:prstGeom prst="rect">
            <a:avLst/>
          </a:prstGeom>
          <a:noFill/>
          <a:ln w="9525">
            <a:noFill/>
            <a:miter lim="800000"/>
            <a:headEnd/>
            <a:tailEnd/>
          </a:ln>
        </p:spPr>
      </p:pic>
    </p:spTree>
    <p:extLst>
      <p:ext uri="{BB962C8B-B14F-4D97-AF65-F5344CB8AC3E}">
        <p14:creationId xmlns:p14="http://schemas.microsoft.com/office/powerpoint/2010/main" val="87610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grpSp>
        <p:nvGrpSpPr>
          <p:cNvPr id="7" name="Ryhmä 6"/>
          <p:cNvGrpSpPr/>
          <p:nvPr userDrawn="1"/>
        </p:nvGrpSpPr>
        <p:grpSpPr>
          <a:xfrm>
            <a:off x="488908" y="4523910"/>
            <a:ext cx="4771990" cy="1635564"/>
            <a:chOff x="420722" y="2730246"/>
            <a:chExt cx="6362653" cy="1635564"/>
          </a:xfrm>
        </p:grpSpPr>
        <p:pic>
          <p:nvPicPr>
            <p:cNvPr id="27"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49748" y="3079191"/>
              <a:ext cx="1521548" cy="29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9">
              <a:extLst>
                <a:ext uri="{FF2B5EF4-FFF2-40B4-BE49-F238E27FC236}">
                  <a16:creationId xmlns:a16="http://schemas.microsoft.com/office/drawing/2014/main" id="{0E8D82D4-DB00-AB4F-AA61-BC67DB6B117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03862" y="3139573"/>
              <a:ext cx="1133027" cy="23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a:extLst>
                <a:ext uri="{FF2B5EF4-FFF2-40B4-BE49-F238E27FC236}">
                  <a16:creationId xmlns:a16="http://schemas.microsoft.com/office/drawing/2014/main" id="{63D4A291-4CEB-5948-9AB6-F692B6CE520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228166" y="3053163"/>
              <a:ext cx="438369" cy="4383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9">
              <a:extLst>
                <a:ext uri="{FF2B5EF4-FFF2-40B4-BE49-F238E27FC236}">
                  <a16:creationId xmlns:a16="http://schemas.microsoft.com/office/drawing/2014/main" id="{05C4499B-98E7-7845-9105-86559B377DB2}"/>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tretch>
              <a:fillRect/>
            </a:stretch>
          </p:blipFill>
          <p:spPr bwMode="auto">
            <a:xfrm>
              <a:off x="3548623" y="3017816"/>
              <a:ext cx="599374" cy="414783"/>
            </a:xfrm>
            <a:prstGeom prst="rect">
              <a:avLst/>
            </a:prstGeom>
            <a:noFill/>
            <a:extLst>
              <a:ext uri="{909E8E84-426E-40DD-AFC4-6F175D3DCCD1}">
                <a14:hiddenFill xmlns:a14="http://schemas.microsoft.com/office/drawing/2010/main">
                  <a:solidFill>
                    <a:srgbClr val="FFFFFF"/>
                  </a:solidFill>
                </a14:hiddenFill>
              </a:ext>
            </a:extLst>
          </p:spPr>
        </p:pic>
        <p:sp>
          <p:nvSpPr>
            <p:cNvPr id="31" name="Suorakulmio 8">
              <a:extLst>
                <a:ext uri="{FF2B5EF4-FFF2-40B4-BE49-F238E27FC236}">
                  <a16:creationId xmlns:a16="http://schemas.microsoft.com/office/drawing/2014/main" id="{ECE11930-14D7-3D46-A1E7-0731D31530F6}"/>
                </a:ext>
              </a:extLst>
            </p:cNvPr>
            <p:cNvSpPr/>
            <p:nvPr userDrawn="1"/>
          </p:nvSpPr>
          <p:spPr>
            <a:xfrm>
              <a:off x="420722" y="2730246"/>
              <a:ext cx="1851363" cy="276999"/>
            </a:xfrm>
            <a:prstGeom prst="rect">
              <a:avLst/>
            </a:prstGeom>
          </p:spPr>
          <p:txBody>
            <a:bodyPr wrap="none">
              <a:spAutoFit/>
            </a:bodyPr>
            <a:lstStyle/>
            <a:p>
              <a:r>
                <a:rPr lang="fi-FI" sz="1200" i="1" dirty="0" err="1">
                  <a:solidFill>
                    <a:srgbClr val="E73088"/>
                  </a:solidFill>
                </a:rPr>
                <a:t>Organised</a:t>
              </a:r>
              <a:r>
                <a:rPr lang="fi-FI" sz="1200" i="1" dirty="0">
                  <a:solidFill>
                    <a:srgbClr val="E73088"/>
                  </a:solidFill>
                </a:rPr>
                <a:t> </a:t>
              </a:r>
              <a:r>
                <a:rPr lang="fi-FI" sz="1200" i="1" dirty="0" err="1">
                  <a:solidFill>
                    <a:srgbClr val="E73088"/>
                  </a:solidFill>
                </a:rPr>
                <a:t>by</a:t>
              </a:r>
              <a:r>
                <a:rPr lang="fi-FI" sz="1200" i="1" dirty="0">
                  <a:solidFill>
                    <a:srgbClr val="E73088"/>
                  </a:solidFill>
                </a:rPr>
                <a:t>:</a:t>
              </a:r>
            </a:p>
          </p:txBody>
        </p:sp>
        <p:pic>
          <p:nvPicPr>
            <p:cNvPr id="32" name="Picture 33"/>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730932" y="3132433"/>
              <a:ext cx="424015" cy="180243"/>
            </a:xfrm>
            <a:prstGeom prst="rect">
              <a:avLst/>
            </a:prstGeom>
          </p:spPr>
        </p:pic>
        <p:pic>
          <p:nvPicPr>
            <p:cNvPr id="33" name="Picture 34">
              <a:extLst>
                <a:ext uri="{FF2B5EF4-FFF2-40B4-BE49-F238E27FC236}">
                  <a16:creationId xmlns:a16="http://schemas.microsoft.com/office/drawing/2014/main" id="{26389E20-335B-1C47-8B30-FA0591043C8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181713" y="3014703"/>
              <a:ext cx="638961" cy="429597"/>
            </a:xfrm>
            <a:prstGeom prst="rect">
              <a:avLst/>
            </a:prstGeom>
          </p:spPr>
        </p:pic>
        <p:sp>
          <p:nvSpPr>
            <p:cNvPr id="34" name="Suorakulmio 8">
              <a:extLst>
                <a:ext uri="{FF2B5EF4-FFF2-40B4-BE49-F238E27FC236}">
                  <a16:creationId xmlns:a16="http://schemas.microsoft.com/office/drawing/2014/main" id="{ECE11930-14D7-3D46-A1E7-0731D31530F6}"/>
                </a:ext>
              </a:extLst>
            </p:cNvPr>
            <p:cNvSpPr/>
            <p:nvPr userDrawn="1"/>
          </p:nvSpPr>
          <p:spPr>
            <a:xfrm>
              <a:off x="420722" y="3572879"/>
              <a:ext cx="1949680" cy="276999"/>
            </a:xfrm>
            <a:prstGeom prst="rect">
              <a:avLst/>
            </a:prstGeom>
          </p:spPr>
          <p:txBody>
            <a:bodyPr wrap="none">
              <a:spAutoFit/>
            </a:bodyPr>
            <a:lstStyle/>
            <a:p>
              <a:r>
                <a:rPr lang="fi-FI" sz="1200" i="1" dirty="0" err="1">
                  <a:solidFill>
                    <a:srgbClr val="E73088"/>
                  </a:solidFill>
                </a:rPr>
                <a:t>Together</a:t>
              </a:r>
              <a:r>
                <a:rPr lang="fi-FI" sz="1200" i="1" dirty="0">
                  <a:solidFill>
                    <a:srgbClr val="E73088"/>
                  </a:solidFill>
                </a:rPr>
                <a:t> </a:t>
              </a:r>
              <a:r>
                <a:rPr lang="fi-FI" sz="1200" i="1" dirty="0" err="1">
                  <a:solidFill>
                    <a:srgbClr val="E73088"/>
                  </a:solidFill>
                </a:rPr>
                <a:t>with</a:t>
              </a:r>
              <a:r>
                <a:rPr lang="fi-FI" sz="1200" i="1" dirty="0">
                  <a:solidFill>
                    <a:srgbClr val="E73088"/>
                  </a:solidFill>
                </a:rPr>
                <a:t>:</a:t>
              </a:r>
            </a:p>
          </p:txBody>
        </p:sp>
        <p:pic>
          <p:nvPicPr>
            <p:cNvPr id="35"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tretch>
              <a:fillRect/>
            </a:stretch>
          </p:blipFill>
          <p:spPr bwMode="auto">
            <a:xfrm>
              <a:off x="1574176" y="4029576"/>
              <a:ext cx="762211" cy="14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528215" y="4009438"/>
              <a:ext cx="912105" cy="2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10" cstate="print">
              <a:extLst>
                <a:ext uri="{28A0092B-C50C-407E-A947-70E740481C1C}">
                  <a14:useLocalDpi xmlns:a14="http://schemas.microsoft.com/office/drawing/2010/main"/>
                </a:ext>
              </a:extLst>
            </a:blip>
            <a:stretch>
              <a:fillRect/>
            </a:stretch>
          </p:blipFill>
          <p:spPr bwMode="auto">
            <a:xfrm>
              <a:off x="2474852" y="4027752"/>
              <a:ext cx="718907" cy="33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tretch>
              <a:fillRect/>
            </a:stretch>
          </p:blipFill>
          <p:spPr bwMode="auto">
            <a:xfrm>
              <a:off x="3285837" y="3996524"/>
              <a:ext cx="685430" cy="33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6"/>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4063426" y="4023482"/>
              <a:ext cx="461476" cy="295734"/>
            </a:xfrm>
            <a:prstGeom prst="rect">
              <a:avLst/>
            </a:prstGeom>
          </p:spPr>
        </p:pic>
        <p:pic>
          <p:nvPicPr>
            <p:cNvPr id="46"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tretch>
              <a:fillRect/>
            </a:stretch>
          </p:blipFill>
          <p:spPr bwMode="auto">
            <a:xfrm>
              <a:off x="4684513" y="4011891"/>
              <a:ext cx="427437" cy="30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a:blip r:embed="rId14" cstate="print">
              <a:extLst>
                <a:ext uri="{28A0092B-C50C-407E-A947-70E740481C1C}">
                  <a14:useLocalDpi xmlns:a14="http://schemas.microsoft.com/office/drawing/2010/main"/>
                </a:ext>
              </a:extLst>
            </a:blip>
            <a:stretch>
              <a:fillRect/>
            </a:stretch>
          </p:blipFill>
          <p:spPr bwMode="auto">
            <a:xfrm>
              <a:off x="5194467" y="3917680"/>
              <a:ext cx="688392" cy="44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8">
              <a:extLst>
                <a:ext uri="{FF2B5EF4-FFF2-40B4-BE49-F238E27FC236}">
                  <a16:creationId xmlns:a16="http://schemas.microsoft.com/office/drawing/2014/main" id="{B75E8A62-FD23-0048-B2F1-540488650B19}"/>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a:ext>
              </a:extLst>
            </a:blip>
            <a:srcRect/>
            <a:stretch/>
          </p:blipFill>
          <p:spPr bwMode="auto">
            <a:xfrm>
              <a:off x="5940284" y="3910879"/>
              <a:ext cx="843091" cy="42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7">
            <a:extLst>
              <a:ext uri="{FF2B5EF4-FFF2-40B4-BE49-F238E27FC236}">
                <a16:creationId xmlns:a16="http://schemas.microsoft.com/office/drawing/2014/main" id="{C7CBABC1-6136-6847-849D-E8E847CA595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7848600" cy="4432300"/>
          </a:xfrm>
          <a:prstGeom prst="rect">
            <a:avLst/>
          </a:prstGeom>
        </p:spPr>
      </p:pic>
      <p:pic>
        <p:nvPicPr>
          <p:cNvPr id="9" name="Picture 8">
            <a:extLst>
              <a:ext uri="{FF2B5EF4-FFF2-40B4-BE49-F238E27FC236}">
                <a16:creationId xmlns:a16="http://schemas.microsoft.com/office/drawing/2014/main" id="{672DDC5C-E66B-BD41-B2D9-DB8A94BA0264}"/>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325331" y="859036"/>
            <a:ext cx="3523269" cy="4711715"/>
          </a:xfrm>
          <a:prstGeom prst="rect">
            <a:avLst/>
          </a:prstGeom>
        </p:spPr>
      </p:pic>
      <p:sp>
        <p:nvSpPr>
          <p:cNvPr id="2" name="Otsikko 1"/>
          <p:cNvSpPr>
            <a:spLocks noGrp="1"/>
          </p:cNvSpPr>
          <p:nvPr>
            <p:ph type="ctrTitle"/>
          </p:nvPr>
        </p:nvSpPr>
        <p:spPr>
          <a:xfrm>
            <a:off x="495301" y="610937"/>
            <a:ext cx="3708740" cy="1395834"/>
          </a:xfrm>
        </p:spPr>
        <p:txBody>
          <a:bodyPr anchor="b">
            <a:normAutofit/>
          </a:bodyPr>
          <a:lstStyle>
            <a:lvl1pPr algn="l">
              <a:defRPr sz="3000">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488908" y="2136661"/>
            <a:ext cx="3708740" cy="11588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Muokkaa alaotsikon perustyyliä </a:t>
            </a:r>
            <a:r>
              <a:rPr lang="fi-FI" dirty="0" err="1"/>
              <a:t>napsautt</a:t>
            </a:r>
            <a:r>
              <a:rPr lang="fi-FI" dirty="0"/>
              <a:t>.</a:t>
            </a:r>
          </a:p>
        </p:txBody>
      </p:sp>
      <p:sp>
        <p:nvSpPr>
          <p:cNvPr id="4" name="Päivämäärän paikkamerkki 3"/>
          <p:cNvSpPr>
            <a:spLocks noGrp="1"/>
          </p:cNvSpPr>
          <p:nvPr>
            <p:ph type="dt" sz="half" idx="10"/>
          </p:nvPr>
        </p:nvSpPr>
        <p:spPr/>
        <p:txBody>
          <a:bodyPr/>
          <a:lstStyle/>
          <a:p>
            <a:fld id="{F7FA8716-6C3F-46AF-B9DA-6ED60D8C5EA8}" type="datetimeFigureOut">
              <a:rPr lang="fi-FI" smtClean="0"/>
              <a:t>21.6.2019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2E49CAC-94CB-433D-B121-A57BB8AA81F9}" type="slidenum">
              <a:rPr lang="fi-FI" smtClean="0"/>
              <a:t>‹#›</a:t>
            </a:fld>
            <a:endParaRPr lang="fi-FI"/>
          </a:p>
        </p:txBody>
      </p:sp>
    </p:spTree>
    <p:extLst>
      <p:ext uri="{BB962C8B-B14F-4D97-AF65-F5344CB8AC3E}">
        <p14:creationId xmlns:p14="http://schemas.microsoft.com/office/powerpoint/2010/main" val="288762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9144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429118"/>
            <a:ext cx="684213"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 name="TextBox 2"/>
          <p:cNvSpPr txBox="1"/>
          <p:nvPr userDrawn="1"/>
        </p:nvSpPr>
        <p:spPr>
          <a:xfrm>
            <a:off x="4173092" y="6388471"/>
            <a:ext cx="846055" cy="369332"/>
          </a:xfrm>
          <a:prstGeom prst="rect">
            <a:avLst/>
          </a:prstGeom>
          <a:noFill/>
        </p:spPr>
        <p:txBody>
          <a:bodyPr wrap="square" rtlCol="0">
            <a:spAutoFit/>
          </a:bodyPr>
          <a:lstStyle/>
          <a:p>
            <a:r>
              <a:rPr lang="fr-BE" sz="900" b="0" i="1" dirty="0" err="1" smtClean="0">
                <a:solidFill>
                  <a:schemeClr val="bg1"/>
                </a:solidFill>
                <a:latin typeface="EC Square Sans Pro Light" panose="020B0506000000020004" pitchFamily="34" charset="0"/>
              </a:rPr>
              <a:t>Research</a:t>
            </a:r>
            <a:r>
              <a:rPr lang="fr-BE" sz="900" b="0" i="1" dirty="0" smtClean="0">
                <a:solidFill>
                  <a:schemeClr val="bg1"/>
                </a:solidFill>
                <a:latin typeface="EC Square Sans Pro Light" panose="020B0506000000020004" pitchFamily="34" charset="0"/>
              </a:rPr>
              <a:t> and Innovation </a:t>
            </a:r>
            <a:endParaRPr lang="en-GB" sz="900" b="0" i="1" dirty="0" err="1" smtClean="0">
              <a:solidFill>
                <a:schemeClr val="bg1"/>
              </a:solidFill>
              <a:latin typeface="EC Square Sans Pro Light" panose="020B0506000000020004" pitchFamily="34" charset="0"/>
            </a:endParaRPr>
          </a:p>
        </p:txBody>
      </p:sp>
      <p:sp>
        <p:nvSpPr>
          <p:cNvPr id="9" name="TextBox 8"/>
          <p:cNvSpPr txBox="1"/>
          <p:nvPr userDrawn="1"/>
        </p:nvSpPr>
        <p:spPr>
          <a:xfrm>
            <a:off x="0" y="4685074"/>
            <a:ext cx="2051720" cy="400110"/>
          </a:xfrm>
          <a:prstGeom prst="rect">
            <a:avLst/>
          </a:prstGeom>
          <a:solidFill>
            <a:schemeClr val="accent6"/>
          </a:solidFill>
        </p:spPr>
        <p:txBody>
          <a:bodyPr wrap="square" lIns="0" rtlCol="0" anchor="ctr" anchorCtr="0">
            <a:spAutoFit/>
          </a:bodyPr>
          <a:lstStyle/>
          <a:p>
            <a:pPr marL="444500"/>
            <a:r>
              <a:rPr lang="en-GB" sz="2000" b="0" i="1" dirty="0" smtClean="0">
                <a:solidFill>
                  <a:schemeClr val="bg1"/>
                </a:solidFill>
                <a:latin typeface="Arial" panose="020B0604020202020204" pitchFamily="34" charset="0"/>
                <a:cs typeface="Arial" panose="020B0604020202020204" pitchFamily="34" charset="0"/>
              </a:rPr>
              <a:t>#</a:t>
            </a:r>
            <a:r>
              <a:rPr lang="en-GB" sz="2000" b="0" dirty="0" err="1" smtClean="0">
                <a:solidFill>
                  <a:schemeClr val="bg1"/>
                </a:solidFill>
                <a:latin typeface="Arial" panose="020B0604020202020204" pitchFamily="34" charset="0"/>
                <a:cs typeface="Arial" panose="020B0604020202020204" pitchFamily="34" charset="0"/>
              </a:rPr>
              <a:t>HorizonEU</a:t>
            </a:r>
            <a:r>
              <a:rPr lang="en-GB" sz="2000" b="0" dirty="0" smtClean="0">
                <a:solidFill>
                  <a:schemeClr val="bg1"/>
                </a:solidFill>
                <a:latin typeface="Arial" panose="020B0604020202020204" pitchFamily="34" charset="0"/>
                <a:cs typeface="Arial" panose="020B0604020202020204" pitchFamily="34" charset="0"/>
              </a:rPr>
              <a:t> </a:t>
            </a:r>
            <a:endParaRPr lang="en-GB" sz="2000" b="0" dirty="0">
              <a:solidFill>
                <a:schemeClr val="bg1"/>
              </a:solidFill>
              <a:latin typeface="Arial" panose="020B0604020202020204" pitchFamily="34" charset="0"/>
              <a:cs typeface="Arial" panose="020B0604020202020204" pitchFamily="34" charset="0"/>
            </a:endParaRPr>
          </a:p>
        </p:txBody>
      </p:sp>
      <p:sp>
        <p:nvSpPr>
          <p:cNvPr id="15" name="TextBox 14"/>
          <p:cNvSpPr txBox="1"/>
          <p:nvPr userDrawn="1"/>
        </p:nvSpPr>
        <p:spPr>
          <a:xfrm>
            <a:off x="361627" y="3645024"/>
            <a:ext cx="4657519" cy="553998"/>
          </a:xfrm>
          <a:prstGeom prst="rect">
            <a:avLst/>
          </a:prstGeom>
          <a:noFill/>
        </p:spPr>
        <p:txBody>
          <a:bodyPr wrap="square" rtlCol="0">
            <a:spAutoFit/>
          </a:bodyPr>
          <a:lstStyle/>
          <a:p>
            <a:r>
              <a:rPr lang="en-US" sz="1500" dirty="0">
                <a:solidFill>
                  <a:srgbClr val="00B0F0"/>
                </a:solidFill>
                <a:latin typeface="+mn-lt"/>
              </a:rPr>
              <a:t>THE NEXT EU RESEARCH &amp; </a:t>
            </a:r>
            <a:r>
              <a:rPr lang="en-US" sz="1500" dirty="0" smtClean="0">
                <a:solidFill>
                  <a:srgbClr val="00B0F0"/>
                </a:solidFill>
                <a:latin typeface="+mn-lt"/>
              </a:rPr>
              <a:t>INNOVATION INVESTMENT PROGRAMME (2021 – 2027)</a:t>
            </a:r>
            <a:endParaRPr lang="en-GB" sz="1500" dirty="0" err="1" smtClean="0">
              <a:solidFill>
                <a:srgbClr val="00B0F0"/>
              </a:solidFill>
              <a:latin typeface="+mn-lt"/>
            </a:endParaRPr>
          </a:p>
        </p:txBody>
      </p:sp>
      <p:sp>
        <p:nvSpPr>
          <p:cNvPr id="4" name="Text Placeholder 3"/>
          <p:cNvSpPr>
            <a:spLocks noGrp="1"/>
          </p:cNvSpPr>
          <p:nvPr>
            <p:ph type="body" sz="quarter" idx="10" hasCustomPrompt="1"/>
          </p:nvPr>
        </p:nvSpPr>
        <p:spPr>
          <a:xfrm>
            <a:off x="367913" y="5351661"/>
            <a:ext cx="4914642" cy="252437"/>
          </a:xfrm>
          <a:prstGeom prst="rect">
            <a:avLst/>
          </a:prstGeom>
        </p:spPr>
        <p:txBody>
          <a:bodyPr/>
          <a:lstStyle>
            <a:lvl1pPr marL="0" indent="0">
              <a:buNone/>
              <a:defRPr sz="1400" b="0" i="0" baseline="0"/>
            </a:lvl1pPr>
            <a:lvl5pPr>
              <a:defRPr/>
            </a:lvl5pPr>
          </a:lstStyle>
          <a:p>
            <a:pPr lvl="0"/>
            <a:r>
              <a:rPr lang="fr-BE" dirty="0" smtClean="0"/>
              <a:t>Speaker Name</a:t>
            </a:r>
          </a:p>
          <a:p>
            <a:pPr lvl="0"/>
            <a:endParaRPr lang="fr-BE" dirty="0" smtClean="0"/>
          </a:p>
          <a:p>
            <a:pPr lvl="0"/>
            <a:endParaRPr lang="en-GB" dirty="0"/>
          </a:p>
        </p:txBody>
      </p:sp>
      <p:sp>
        <p:nvSpPr>
          <p:cNvPr id="16" name="Text Placeholder 3"/>
          <p:cNvSpPr>
            <a:spLocks noGrp="1"/>
          </p:cNvSpPr>
          <p:nvPr>
            <p:ph type="body" sz="quarter" idx="11" hasCustomPrompt="1"/>
          </p:nvPr>
        </p:nvSpPr>
        <p:spPr>
          <a:xfrm>
            <a:off x="370664" y="5604099"/>
            <a:ext cx="4914642" cy="208688"/>
          </a:xfrm>
          <a:prstGeom prst="rect">
            <a:avLst/>
          </a:prstGeom>
        </p:spPr>
        <p:txBody>
          <a:bodyPr/>
          <a:lstStyle>
            <a:lvl1pPr marL="0" indent="0">
              <a:buNone/>
              <a:defRPr sz="1400" i="0" baseline="0"/>
            </a:lvl1pPr>
            <a:lvl5pPr>
              <a:defRPr/>
            </a:lvl5pPr>
          </a:lstStyle>
          <a:p>
            <a:pPr lvl="0"/>
            <a:r>
              <a:rPr lang="fr-BE" dirty="0" smtClean="0"/>
              <a:t>Name of the Event</a:t>
            </a:r>
          </a:p>
          <a:p>
            <a:pPr lvl="0"/>
            <a:endParaRPr lang="fr-BE" dirty="0" smtClean="0"/>
          </a:p>
          <a:p>
            <a:pPr lvl="0"/>
            <a:endParaRPr lang="en-GB" dirty="0"/>
          </a:p>
        </p:txBody>
      </p:sp>
      <p:sp>
        <p:nvSpPr>
          <p:cNvPr id="17" name="TextBox 16"/>
          <p:cNvSpPr txBox="1"/>
          <p:nvPr userDrawn="1"/>
        </p:nvSpPr>
        <p:spPr>
          <a:xfrm>
            <a:off x="355802" y="2892670"/>
            <a:ext cx="4319711" cy="707886"/>
          </a:xfrm>
          <a:prstGeom prst="rect">
            <a:avLst/>
          </a:prstGeom>
          <a:noFill/>
        </p:spPr>
        <p:txBody>
          <a:bodyPr wrap="square" rtlCol="0">
            <a:spAutoFit/>
          </a:bodyPr>
          <a:lstStyle/>
          <a:p>
            <a:r>
              <a:rPr lang="en-US" sz="4000" dirty="0" smtClean="0">
                <a:solidFill>
                  <a:schemeClr val="accent6"/>
                </a:solidFill>
                <a:latin typeface="+mj-lt"/>
              </a:rPr>
              <a:t>Horizon Europe</a:t>
            </a:r>
            <a:endParaRPr lang="en-GB" sz="4000" b="0" dirty="0" err="1" smtClean="0">
              <a:solidFill>
                <a:schemeClr val="accent6"/>
              </a:solidFill>
              <a:latin typeface="+mj-lt"/>
            </a:endParaRPr>
          </a:p>
        </p:txBody>
      </p:sp>
      <p:sp>
        <p:nvSpPr>
          <p:cNvPr id="18" name="Text Placeholder 3"/>
          <p:cNvSpPr>
            <a:spLocks noGrp="1"/>
          </p:cNvSpPr>
          <p:nvPr>
            <p:ph type="body" sz="quarter" idx="12" hasCustomPrompt="1"/>
          </p:nvPr>
        </p:nvSpPr>
        <p:spPr>
          <a:xfrm>
            <a:off x="370664" y="5843364"/>
            <a:ext cx="4914642" cy="353263"/>
          </a:xfrm>
          <a:prstGeom prst="rect">
            <a:avLst/>
          </a:prstGeom>
        </p:spPr>
        <p:txBody>
          <a:bodyPr/>
          <a:lstStyle>
            <a:lvl1pPr marL="0" indent="0">
              <a:buNone/>
              <a:defRPr sz="1400" i="0" baseline="0"/>
            </a:lvl1pPr>
            <a:lvl5pPr>
              <a:defRPr/>
            </a:lvl5pPr>
          </a:lstStyle>
          <a:p>
            <a:pPr lvl="0"/>
            <a:r>
              <a:rPr lang="fr-BE" dirty="0" smtClean="0"/>
              <a:t>Date of the Event</a:t>
            </a:r>
          </a:p>
          <a:p>
            <a:pPr lvl="0"/>
            <a:endParaRPr lang="fr-BE" dirty="0" smtClean="0"/>
          </a:p>
          <a:p>
            <a:pPr lvl="0"/>
            <a:endParaRPr lang="en-GB" dirty="0"/>
          </a:p>
        </p:txBody>
      </p:sp>
    </p:spTree>
    <p:extLst>
      <p:ext uri="{BB962C8B-B14F-4D97-AF65-F5344CB8AC3E}">
        <p14:creationId xmlns:p14="http://schemas.microsoft.com/office/powerpoint/2010/main" val="24203053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021288"/>
            <a:ext cx="2243137" cy="596900"/>
          </a:xfrm>
          <a:prstGeom prst="rect">
            <a:avLst/>
          </a:prstGeom>
          <a:noFill/>
          <a:ln w="9525">
            <a:noFill/>
            <a:miter lim="800000"/>
            <a:headEnd/>
            <a:tailEnd/>
          </a:ln>
        </p:spPr>
      </p:pic>
    </p:spTree>
    <p:extLst>
      <p:ext uri="{BB962C8B-B14F-4D97-AF65-F5344CB8AC3E}">
        <p14:creationId xmlns:p14="http://schemas.microsoft.com/office/powerpoint/2010/main" val="3614423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00"/>
            <a:ext cx="9144000" cy="6858000"/>
          </a:xfrm>
          <a:prstGeom prst="rect">
            <a:avLst/>
          </a:prstGeom>
        </p:spPr>
      </p:pic>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
        <p:nvSpPr>
          <p:cNvPr id="5" name="Text Placeholder 6"/>
          <p:cNvSpPr>
            <a:spLocks noGrp="1"/>
          </p:cNvSpPr>
          <p:nvPr>
            <p:ph type="body" sz="quarter" idx="10" hasCustomPrompt="1"/>
          </p:nvPr>
        </p:nvSpPr>
        <p:spPr>
          <a:xfrm>
            <a:off x="611560" y="1071024"/>
            <a:ext cx="7920880" cy="3438095"/>
          </a:xfrm>
          <a:prstGeom prst="rect">
            <a:avLst/>
          </a:prstGeom>
        </p:spPr>
        <p:txBody>
          <a:bodyPr anchor="ctr"/>
          <a:lstStyle>
            <a:lvl1pPr marL="0" indent="0" algn="ctr">
              <a:buNone/>
              <a:defRPr sz="2800" b="1" i="0">
                <a:solidFill>
                  <a:schemeClr val="bg1"/>
                </a:solidFill>
              </a:defRPr>
            </a:lvl1pPr>
          </a:lstStyle>
          <a:p>
            <a:pPr lvl="0"/>
            <a:r>
              <a:rPr lang="en-US" dirty="0" smtClean="0"/>
              <a:t>Enter your testimonial here</a:t>
            </a:r>
            <a:endParaRPr lang="en-GB" dirty="0"/>
          </a:p>
        </p:txBody>
      </p:sp>
      <p:sp>
        <p:nvSpPr>
          <p:cNvPr id="6" name="Text Placeholder 10"/>
          <p:cNvSpPr>
            <a:spLocks noGrp="1"/>
          </p:cNvSpPr>
          <p:nvPr>
            <p:ph type="body" sz="quarter" idx="11" hasCustomPrompt="1"/>
          </p:nvPr>
        </p:nvSpPr>
        <p:spPr>
          <a:xfrm>
            <a:off x="3745335" y="4888209"/>
            <a:ext cx="5074815" cy="989064"/>
          </a:xfrm>
          <a:prstGeom prst="rect">
            <a:avLst/>
          </a:prstGeom>
        </p:spPr>
        <p:txBody>
          <a:bodyPr/>
          <a:lstStyle>
            <a:lvl1pPr marL="0" indent="0">
              <a:buNone/>
              <a:defRPr/>
            </a:lvl1pPr>
          </a:lstStyle>
          <a:p>
            <a:pPr lvl="0"/>
            <a:r>
              <a:rPr lang="en-GB" sz="2400" b="0" i="1" dirty="0" smtClean="0">
                <a:solidFill>
                  <a:schemeClr val="accent3"/>
                </a:solidFill>
                <a:latin typeface="Arial" panose="020B0604020202020204" pitchFamily="34" charset="0"/>
                <a:cs typeface="Arial" panose="020B0604020202020204" pitchFamily="34" charset="0"/>
              </a:rPr>
              <a:t>Name of the speaker</a:t>
            </a:r>
            <a:endParaRPr lang="en-GB" dirty="0"/>
          </a:p>
        </p:txBody>
      </p:sp>
    </p:spTree>
    <p:extLst>
      <p:ext uri="{BB962C8B-B14F-4D97-AF65-F5344CB8AC3E}">
        <p14:creationId xmlns:p14="http://schemas.microsoft.com/office/powerpoint/2010/main" val="388124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6.jp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userDrawn="1"/>
        </p:nvSpPr>
        <p:spPr>
          <a:xfrm>
            <a:off x="294778" y="6423139"/>
            <a:ext cx="2405014" cy="246221"/>
          </a:xfrm>
          <a:prstGeom prst="rect">
            <a:avLst/>
          </a:prstGeom>
          <a:noFill/>
        </p:spPr>
        <p:txBody>
          <a:bodyPr wrap="square" rtlCol="0">
            <a:spAutoFit/>
          </a:bodyPr>
          <a:lstStyle/>
          <a:p>
            <a:r>
              <a:rPr lang="en-GB" sz="1000" b="1" dirty="0" smtClean="0">
                <a:solidFill>
                  <a:srgbClr val="0F5494"/>
                </a:solidFill>
              </a:rPr>
              <a:t>May 2019 </a:t>
            </a:r>
            <a:r>
              <a:rPr lang="en-GB" sz="1000" b="1" baseline="0" dirty="0" smtClean="0">
                <a:solidFill>
                  <a:srgbClr val="0F5494"/>
                </a:solidFill>
              </a:rPr>
              <a:t> │ Version 25</a:t>
            </a:r>
            <a:endParaRPr lang="en-GB" sz="1000" b="1" dirty="0" smtClean="0">
              <a:solidFill>
                <a:srgbClr val="0F5494"/>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58" r:id="rId3"/>
    <p:sldLayoutId id="2147483754" r:id="rId4"/>
    <p:sldLayoutId id="2147483755" r:id="rId5"/>
    <p:sldLayoutId id="2147483770" r:id="rId6"/>
  </p:sldLayoutIdLst>
  <p:timing>
    <p:tnLst>
      <p:par>
        <p:cTn id="1" dur="indefinite" restart="never" nodeType="tmRoot"/>
      </p:par>
    </p:tnLst>
  </p:timing>
  <p:hf hdr="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74056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85" r:id="rId6"/>
  </p:sldLayoutIdLst>
  <p:timing>
    <p:tnLst>
      <p:par>
        <p:cTn id="1" dur="indefinite" restart="never" nodeType="tmRoot"/>
      </p:par>
    </p:tnLst>
  </p:timing>
  <p:hf hdr="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577897" y="365126"/>
            <a:ext cx="6937453"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1577897" y="1825625"/>
            <a:ext cx="6937453"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577897" y="6356351"/>
            <a:ext cx="1108153"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FA8716-6C3F-46AF-B9DA-6ED60D8C5EA8}" type="datetimeFigureOut">
              <a:rPr lang="fi-FI" smtClean="0"/>
              <a:t>21.6.2019</a:t>
            </a:fld>
            <a:endParaRPr lang="fi-FI"/>
          </a:p>
        </p:txBody>
      </p:sp>
      <p:sp>
        <p:nvSpPr>
          <p:cNvPr id="5" name="Alatunnisteen paikkamerkki 4"/>
          <p:cNvSpPr>
            <a:spLocks noGrp="1"/>
          </p:cNvSpPr>
          <p:nvPr>
            <p:ph type="ftr" sz="quarter" idx="3"/>
          </p:nvPr>
        </p:nvSpPr>
        <p:spPr>
          <a:xfrm>
            <a:off x="2941134" y="6356351"/>
            <a:ext cx="259126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5787484" y="6356351"/>
            <a:ext cx="104798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E49CAC-94CB-433D-B121-A57BB8AA81F9}" type="slidenum">
              <a:rPr lang="fi-FI" smtClean="0"/>
              <a:t>‹#›</a:t>
            </a:fld>
            <a:endParaRPr lang="fi-FI"/>
          </a:p>
        </p:txBody>
      </p:sp>
      <p:pic>
        <p:nvPicPr>
          <p:cNvPr id="8" name="Picture 7">
            <a:extLst>
              <a:ext uri="{FF2B5EF4-FFF2-40B4-BE49-F238E27FC236}">
                <a16:creationId xmlns:a16="http://schemas.microsoft.com/office/drawing/2014/main" id="{73AAA653-1482-0048-B25A-B2CA7CD0E266}"/>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60797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Lst>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6D4CC93D-CE4F-044F-9884-86A4736E63EE}"/>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1577897" y="365126"/>
            <a:ext cx="6937453"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1577897" y="1825625"/>
            <a:ext cx="6937453"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577897" y="6356351"/>
            <a:ext cx="1108153"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FA8716-6C3F-46AF-B9DA-6ED60D8C5EA8}" type="datetimeFigureOut">
              <a:rPr lang="fi-FI" smtClean="0"/>
              <a:t>21.6.2019</a:t>
            </a:fld>
            <a:endParaRPr lang="fi-FI"/>
          </a:p>
        </p:txBody>
      </p:sp>
      <p:sp>
        <p:nvSpPr>
          <p:cNvPr id="5" name="Alatunnisteen paikkamerkki 4"/>
          <p:cNvSpPr>
            <a:spLocks noGrp="1"/>
          </p:cNvSpPr>
          <p:nvPr>
            <p:ph type="ftr" sz="quarter" idx="3"/>
          </p:nvPr>
        </p:nvSpPr>
        <p:spPr>
          <a:xfrm>
            <a:off x="2941134" y="6356351"/>
            <a:ext cx="259126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5787484" y="6356351"/>
            <a:ext cx="104798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E49CAC-94CB-433D-B121-A57BB8AA81F9}" type="slidenum">
              <a:rPr lang="fi-FI" smtClean="0"/>
              <a:t>‹#›</a:t>
            </a:fld>
            <a:endParaRPr lang="fi-FI"/>
          </a:p>
        </p:txBody>
      </p:sp>
      <p:pic>
        <p:nvPicPr>
          <p:cNvPr id="8" name="Picture 7">
            <a:extLst>
              <a:ext uri="{FF2B5EF4-FFF2-40B4-BE49-F238E27FC236}">
                <a16:creationId xmlns:a16="http://schemas.microsoft.com/office/drawing/2014/main" id="{73AAA653-1482-0048-B25A-B2CA7CD0E266}"/>
              </a:ext>
            </a:extLst>
          </p:cNvPr>
          <p:cNvPicPr>
            <a:picLocks noChangeAspect="1"/>
          </p:cNvPicPr>
          <p:nvPr userDrawn="1"/>
        </p:nvPicPr>
        <p:blipFill rotWithShape="1">
          <a:blip r:embed="rId7">
            <a:extLst>
              <a:ext uri="{28A0092B-C50C-407E-A947-70E740481C1C}">
                <a14:useLocalDpi xmlns:a14="http://schemas.microsoft.com/office/drawing/2010/main"/>
              </a:ext>
            </a:extLst>
          </a:blip>
          <a:srcRect r="82882"/>
          <a:stretch/>
        </p:blipFill>
        <p:spPr>
          <a:xfrm>
            <a:off x="0" y="0"/>
            <a:ext cx="1565238" cy="6858000"/>
          </a:xfrm>
          <a:prstGeom prst="rect">
            <a:avLst/>
          </a:prstGeom>
        </p:spPr>
      </p:pic>
      <p:pic>
        <p:nvPicPr>
          <p:cNvPr id="10" name="Picture 10">
            <a:extLst>
              <a:ext uri="{FF2B5EF4-FFF2-40B4-BE49-F238E27FC236}">
                <a16:creationId xmlns:a16="http://schemas.microsoft.com/office/drawing/2014/main" id="{428A3EA6-0D6A-3A41-B764-A8305F2D6268}"/>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309258" y="2481944"/>
            <a:ext cx="5834743" cy="4376057"/>
          </a:xfrm>
          <a:prstGeom prst="rect">
            <a:avLst/>
          </a:prstGeom>
        </p:spPr>
      </p:pic>
    </p:spTree>
    <p:extLst>
      <p:ext uri="{BB962C8B-B14F-4D97-AF65-F5344CB8AC3E}">
        <p14:creationId xmlns:p14="http://schemas.microsoft.com/office/powerpoint/2010/main" val="29824389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Lst>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traconference.eu/"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3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397101" y="2852936"/>
            <a:ext cx="8642350" cy="3311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r>
              <a:rPr lang="en-GB" altLang="en-US" sz="2800" dirty="0" smtClean="0">
                <a:ea typeface="MS PGothic" panose="020B0600070205080204" pitchFamily="34" charset="-128"/>
              </a:rPr>
              <a:t/>
            </a:r>
            <a:br>
              <a:rPr lang="en-GB" altLang="en-US" sz="2800" dirty="0" smtClean="0">
                <a:ea typeface="MS PGothic" panose="020B0600070205080204" pitchFamily="34" charset="-128"/>
              </a:rPr>
            </a:br>
            <a:r>
              <a:rPr lang="en-GB" altLang="en-US" sz="2800" dirty="0" smtClean="0">
                <a:ea typeface="MS PGothic" panose="020B0600070205080204" pitchFamily="34" charset="-128"/>
              </a:rPr>
              <a:t>Update </a:t>
            </a:r>
            <a:r>
              <a:rPr lang="en-GB" altLang="en-US" sz="2800" dirty="0" smtClean="0">
                <a:ea typeface="MS PGothic" panose="020B0600070205080204" pitchFamily="34" charset="-128"/>
              </a:rPr>
              <a:t>on Horizon Europe</a:t>
            </a:r>
            <a:r>
              <a:rPr lang="en-GB" altLang="en-US" sz="4000" b="0" i="1" dirty="0" smtClean="0">
                <a:ea typeface="MS PGothic" panose="020B0600070205080204" pitchFamily="34" charset="-128"/>
              </a:rPr>
              <a:t/>
            </a:r>
            <a:br>
              <a:rPr lang="en-GB" altLang="en-US" sz="4000" b="0" i="1" dirty="0" smtClean="0">
                <a:ea typeface="MS PGothic" panose="020B0600070205080204" pitchFamily="34" charset="-128"/>
              </a:rPr>
            </a:br>
            <a:r>
              <a:rPr lang="en-GB" altLang="en-US" sz="4000" b="0" i="1" dirty="0" smtClean="0">
                <a:ea typeface="MS PGothic" panose="020B0600070205080204" pitchFamily="34" charset="-128"/>
              </a:rPr>
              <a:t>  </a:t>
            </a:r>
          </a:p>
        </p:txBody>
      </p:sp>
      <p:sp>
        <p:nvSpPr>
          <p:cNvPr id="6147" name="Content Placeholder 6"/>
          <p:cNvSpPr>
            <a:spLocks noGrp="1"/>
          </p:cNvSpPr>
          <p:nvPr/>
        </p:nvSpPr>
        <p:spPr bwMode="auto">
          <a:xfrm>
            <a:off x="900113" y="2565400"/>
            <a:ext cx="8135937"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ct val="20000"/>
              </a:spcBef>
              <a:buClr>
                <a:schemeClr val="bg1"/>
              </a:buClr>
              <a:buChar char="•"/>
              <a:defRPr sz="2400" i="1">
                <a:solidFill>
                  <a:srgbClr val="0F5494"/>
                </a:solidFill>
                <a:latin typeface="Verdana" panose="020B0604030504040204" pitchFamily="34" charset="0"/>
              </a:defRPr>
            </a:lvl1pPr>
            <a:lvl2pPr marL="742950" indent="-285750" defTabSz="449263">
              <a:spcBef>
                <a:spcPct val="20000"/>
              </a:spcBef>
              <a:buClr>
                <a:srgbClr val="009FBA"/>
              </a:buClr>
              <a:buChar char="•"/>
              <a:defRPr sz="2000" b="1">
                <a:solidFill>
                  <a:srgbClr val="0F5494"/>
                </a:solidFill>
                <a:latin typeface="Verdana" panose="020B0604030504040204" pitchFamily="34" charset="0"/>
              </a:defRPr>
            </a:lvl2pPr>
            <a:lvl3pPr marL="1143000" indent="-228600" defTabSz="449263">
              <a:spcBef>
                <a:spcPct val="20000"/>
              </a:spcBef>
              <a:defRPr sz="1400">
                <a:solidFill>
                  <a:srgbClr val="0F5494"/>
                </a:solidFill>
                <a:latin typeface="Verdana" panose="020B0604030504040204" pitchFamily="34" charset="0"/>
              </a:defRPr>
            </a:lvl3pPr>
            <a:lvl4pPr marL="1600200" indent="-228600" defTabSz="449263">
              <a:spcBef>
                <a:spcPct val="20000"/>
              </a:spcBef>
              <a:buChar char="–"/>
              <a:defRPr sz="2000">
                <a:solidFill>
                  <a:schemeClr val="tx1"/>
                </a:solidFill>
                <a:latin typeface="Arial" panose="020B0604020202020204" pitchFamily="34" charset="0"/>
              </a:defRPr>
            </a:lvl4pPr>
            <a:lvl5pPr marL="2057400" indent="-228600" defTabSz="449263">
              <a:spcBef>
                <a:spcPct val="20000"/>
              </a:spcBef>
              <a:buChar char="»"/>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0000"/>
              </a:buClr>
              <a:buFont typeface="Times New Roman" panose="02020603050405020304" pitchFamily="18" charset="0"/>
              <a:buNone/>
            </a:pPr>
            <a:endParaRPr lang="en-GB" altLang="en-US" sz="2800" b="1" i="0">
              <a:solidFill>
                <a:srgbClr val="FFD624"/>
              </a:solidFill>
              <a:cs typeface="Arial" panose="020B0604020202020204" pitchFamily="34" charset="0"/>
            </a:endParaRPr>
          </a:p>
          <a:p>
            <a:pPr eaLnBrk="1" hangingPunct="1">
              <a:spcBef>
                <a:spcPct val="0"/>
              </a:spcBef>
              <a:buClr>
                <a:srgbClr val="000000"/>
              </a:buClr>
              <a:buFont typeface="Times New Roman" panose="02020603050405020304" pitchFamily="18" charset="0"/>
              <a:buNone/>
            </a:pPr>
            <a:endParaRPr lang="en-GB" altLang="en-US" sz="2800" b="1" i="0">
              <a:solidFill>
                <a:srgbClr val="FFFFFF"/>
              </a:solidFill>
              <a:cs typeface="Arial" panose="020B0604020202020204" pitchFamily="34" charset="0"/>
            </a:endParaRPr>
          </a:p>
          <a:p>
            <a:pPr eaLnBrk="1" hangingPunct="1">
              <a:spcBef>
                <a:spcPct val="0"/>
              </a:spcBef>
              <a:buClr>
                <a:srgbClr val="000000"/>
              </a:buClr>
              <a:buFont typeface="Times New Roman" panose="02020603050405020304" pitchFamily="18" charset="0"/>
              <a:buNone/>
            </a:pPr>
            <a:endParaRPr lang="en-GB" altLang="en-US" sz="2000" b="1" i="0">
              <a:solidFill>
                <a:srgbClr val="FFFFFF"/>
              </a:solidFill>
              <a:cs typeface="Arial" panose="020B0604020202020204" pitchFamily="34" charset="0"/>
            </a:endParaRPr>
          </a:p>
        </p:txBody>
      </p:sp>
      <p:sp>
        <p:nvSpPr>
          <p:cNvPr id="6148" name="Content Placeholder 1"/>
          <p:cNvSpPr>
            <a:spLocks noGrp="1"/>
          </p:cNvSpPr>
          <p:nvPr>
            <p:ph idx="11"/>
          </p:nvPr>
        </p:nvSpPr>
        <p:spPr>
          <a:xfrm>
            <a:off x="4687888" y="4941888"/>
            <a:ext cx="4456112" cy="1079400"/>
          </a:xfrm>
        </p:spPr>
        <p:txBody>
          <a:bodyPr/>
          <a:lstStyle/>
          <a:p>
            <a:r>
              <a:rPr lang="en-US" altLang="en-US" dirty="0" smtClean="0"/>
              <a:t>Patrick Mercier-Handisyde</a:t>
            </a:r>
          </a:p>
          <a:p>
            <a:r>
              <a:rPr lang="en-US" altLang="en-US" dirty="0" smtClean="0"/>
              <a:t>Future Urban and Mobility Systems</a:t>
            </a:r>
          </a:p>
          <a:p>
            <a:r>
              <a:rPr lang="en-US" altLang="en-US" dirty="0" smtClean="0"/>
              <a:t>DG Research and Innovation</a:t>
            </a:r>
          </a:p>
        </p:txBody>
      </p:sp>
      <p:pic>
        <p:nvPicPr>
          <p:cNvPr id="6149" name="Picture 5" descr="C:\Users\crawlpe\AppData\Local\Local Documents - no backup\Pictures\Blue Pla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11201400"/>
            <a:ext cx="7802562" cy="780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
          <p:cNvSpPr>
            <a:spLocks noChangeArrowheads="1"/>
          </p:cNvSpPr>
          <p:nvPr/>
        </p:nvSpPr>
        <p:spPr bwMode="auto">
          <a:xfrm>
            <a:off x="0" y="151176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a:r>
              <a:rPr lang="en-GB" altLang="en-US" sz="1800" b="0" dirty="0" smtClean="0">
                <a:solidFill>
                  <a:srgbClr val="FFD624"/>
                </a:solidFill>
              </a:rPr>
              <a:t>ERTRAC Member States and National Technology Platforms Representatives </a:t>
            </a:r>
          </a:p>
          <a:p>
            <a:pPr algn="ctr"/>
            <a:r>
              <a:rPr lang="en-GB" altLang="en-US" sz="1800" b="0" dirty="0" smtClean="0">
                <a:solidFill>
                  <a:srgbClr val="FFD624"/>
                </a:solidFill>
              </a:rPr>
              <a:t>Brno, 25-26 June 2019</a:t>
            </a:r>
            <a:endParaRPr lang="en-GB" altLang="en-US" sz="1800" b="0" dirty="0">
              <a:solidFill>
                <a:srgbClr val="FFD624"/>
              </a:solidFill>
            </a:endParaRPr>
          </a:p>
        </p:txBody>
      </p:sp>
    </p:spTree>
    <p:extLst>
      <p:ext uri="{BB962C8B-B14F-4D97-AF65-F5344CB8AC3E}">
        <p14:creationId xmlns:p14="http://schemas.microsoft.com/office/powerpoint/2010/main" val="339295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3408"/>
            <a:ext cx="9144000" cy="5733256"/>
          </a:xfrm>
          <a:prstGeom prst="rect">
            <a:avLst/>
          </a:prstGeom>
          <a:solidFill>
            <a:srgbClr val="5B1D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5B1D8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683" y="-243408"/>
            <a:ext cx="6520634" cy="5733256"/>
          </a:xfrm>
          <a:prstGeom prst="rect">
            <a:avLst/>
          </a:prstGeom>
        </p:spPr>
      </p:pic>
      <p:sp>
        <p:nvSpPr>
          <p:cNvPr id="2" name="Rectangle 1"/>
          <p:cNvSpPr/>
          <p:nvPr/>
        </p:nvSpPr>
        <p:spPr>
          <a:xfrm>
            <a:off x="251520" y="5589240"/>
            <a:ext cx="6048672" cy="769441"/>
          </a:xfrm>
          <a:prstGeom prst="rect">
            <a:avLst/>
          </a:prstGeom>
        </p:spPr>
        <p:txBody>
          <a:bodyPr wrap="square">
            <a:spAutoFit/>
          </a:bodyPr>
          <a:lstStyle/>
          <a:p>
            <a:pPr marL="342900" lvl="0" indent="-342900">
              <a:spcAft>
                <a:spcPts val="600"/>
              </a:spcAft>
              <a:buClr>
                <a:srgbClr val="F8A907"/>
              </a:buClr>
              <a:buFont typeface="Wingdings" panose="05000000000000000000" pitchFamily="2" charset="2"/>
              <a:buChar char="§"/>
              <a:defRPr/>
            </a:pPr>
            <a:r>
              <a:rPr lang="en-US" sz="2200" b="0" dirty="0" smtClean="0">
                <a:solidFill>
                  <a:srgbClr val="878685">
                    <a:lumMod val="50000"/>
                  </a:srgbClr>
                </a:solidFill>
                <a:latin typeface="Arial"/>
              </a:rPr>
              <a:t>Registration now open: </a:t>
            </a:r>
            <a:r>
              <a:rPr lang="en-US" sz="2200" dirty="0" smtClean="0">
                <a:solidFill>
                  <a:srgbClr val="878685">
                    <a:lumMod val="50000"/>
                  </a:srgbClr>
                </a:solidFill>
                <a:latin typeface="Arial"/>
              </a:rPr>
              <a:t>ec.europa.eu/research-innovation-days </a:t>
            </a:r>
            <a:r>
              <a:rPr lang="en-US" sz="2200" b="0" dirty="0" smtClean="0">
                <a:solidFill>
                  <a:srgbClr val="878685">
                    <a:lumMod val="50000"/>
                  </a:srgbClr>
                </a:solidFill>
                <a:latin typeface="Arial"/>
              </a:rPr>
              <a:t> </a:t>
            </a:r>
            <a:endParaRPr lang="en-US" sz="2200" b="0" dirty="0">
              <a:solidFill>
                <a:srgbClr val="878685">
                  <a:lumMod val="50000"/>
                </a:srgbClr>
              </a:solidFill>
              <a:latin typeface="Arial"/>
            </a:endParaRPr>
          </a:p>
        </p:txBody>
      </p:sp>
    </p:spTree>
    <p:extLst>
      <p:ext uri="{BB962C8B-B14F-4D97-AF65-F5344CB8AC3E}">
        <p14:creationId xmlns:p14="http://schemas.microsoft.com/office/powerpoint/2010/main" val="2799637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60648"/>
            <a:ext cx="2948301" cy="2592288"/>
          </a:xfrm>
          <a:prstGeom prst="rect">
            <a:avLst/>
          </a:prstGeom>
        </p:spPr>
      </p:pic>
      <p:sp>
        <p:nvSpPr>
          <p:cNvPr id="4" name="Rectangle 3"/>
          <p:cNvSpPr/>
          <p:nvPr/>
        </p:nvSpPr>
        <p:spPr>
          <a:xfrm>
            <a:off x="3779912" y="347852"/>
            <a:ext cx="5976664" cy="2508379"/>
          </a:xfrm>
          <a:prstGeom prst="rect">
            <a:avLst/>
          </a:prstGeom>
        </p:spPr>
        <p:txBody>
          <a:bodyPr wrap="square">
            <a:spAutoFit/>
          </a:bodyPr>
          <a:lstStyle/>
          <a:p>
            <a:pPr marL="342900" lvl="0" indent="-342900">
              <a:spcAft>
                <a:spcPts val="600"/>
              </a:spcAft>
              <a:buClr>
                <a:srgbClr val="F8A907"/>
              </a:buClr>
              <a:buFont typeface="Wingdings" panose="05000000000000000000" pitchFamily="2" charset="2"/>
              <a:buChar char="§"/>
              <a:defRPr/>
            </a:pPr>
            <a:r>
              <a:rPr lang="en-US" sz="2200" dirty="0" smtClean="0">
                <a:solidFill>
                  <a:srgbClr val="878685">
                    <a:lumMod val="50000"/>
                  </a:srgbClr>
                </a:solidFill>
                <a:latin typeface="Arial"/>
              </a:rPr>
              <a:t>Policy</a:t>
            </a:r>
            <a:r>
              <a:rPr lang="en-US" sz="2200" b="0" dirty="0" smtClean="0">
                <a:solidFill>
                  <a:srgbClr val="878685">
                    <a:lumMod val="50000"/>
                  </a:srgbClr>
                </a:solidFill>
                <a:latin typeface="Arial"/>
              </a:rPr>
              <a:t> Conference </a:t>
            </a:r>
          </a:p>
          <a:p>
            <a:pPr lvl="0">
              <a:spcAft>
                <a:spcPts val="600"/>
              </a:spcAft>
              <a:buClr>
                <a:srgbClr val="F8A907"/>
              </a:buClr>
              <a:defRPr/>
            </a:pPr>
            <a:r>
              <a:rPr lang="en-US" sz="2200" b="0" dirty="0">
                <a:solidFill>
                  <a:srgbClr val="878685">
                    <a:lumMod val="50000"/>
                  </a:srgbClr>
                </a:solidFill>
                <a:latin typeface="Arial"/>
              </a:rPr>
              <a:t> </a:t>
            </a:r>
            <a:r>
              <a:rPr lang="en-US" sz="2200" b="0" dirty="0" smtClean="0">
                <a:solidFill>
                  <a:srgbClr val="878685">
                    <a:lumMod val="50000"/>
                  </a:srgbClr>
                </a:solidFill>
                <a:latin typeface="Arial"/>
              </a:rPr>
              <a:t>    24</a:t>
            </a:r>
            <a:r>
              <a:rPr lang="en-US" sz="2200" b="0" dirty="0" smtClean="0">
                <a:solidFill>
                  <a:srgbClr val="878685">
                    <a:lumMod val="50000"/>
                  </a:srgbClr>
                </a:solidFill>
                <a:latin typeface="Arial"/>
                <a:sym typeface="Wingdings" panose="05000000000000000000" pitchFamily="2" charset="2"/>
              </a:rPr>
              <a:t> 26 September</a:t>
            </a:r>
          </a:p>
          <a:p>
            <a:pPr marL="342900" lvl="0" indent="-342900">
              <a:spcAft>
                <a:spcPts val="600"/>
              </a:spcAft>
              <a:buClr>
                <a:srgbClr val="F8A907"/>
              </a:buClr>
              <a:buFont typeface="Wingdings" panose="05000000000000000000" pitchFamily="2" charset="2"/>
              <a:buChar char="§"/>
              <a:defRPr/>
            </a:pPr>
            <a:r>
              <a:rPr lang="en-US" sz="2200" dirty="0" smtClean="0">
                <a:solidFill>
                  <a:srgbClr val="878685">
                    <a:lumMod val="50000"/>
                  </a:srgbClr>
                </a:solidFill>
                <a:latin typeface="Arial"/>
              </a:rPr>
              <a:t>Innovative Europe </a:t>
            </a:r>
            <a:r>
              <a:rPr lang="en-US" sz="2200" b="0" dirty="0" smtClean="0">
                <a:solidFill>
                  <a:srgbClr val="878685">
                    <a:lumMod val="50000"/>
                  </a:srgbClr>
                </a:solidFill>
                <a:latin typeface="Arial"/>
              </a:rPr>
              <a:t>Hub  </a:t>
            </a:r>
          </a:p>
          <a:p>
            <a:pPr lvl="0">
              <a:spcAft>
                <a:spcPts val="600"/>
              </a:spcAft>
              <a:buClr>
                <a:srgbClr val="F8A907"/>
              </a:buClr>
              <a:defRPr/>
            </a:pPr>
            <a:r>
              <a:rPr lang="en-US" sz="2200" b="0" dirty="0">
                <a:solidFill>
                  <a:srgbClr val="878685">
                    <a:lumMod val="50000"/>
                  </a:srgbClr>
                </a:solidFill>
                <a:latin typeface="Arial"/>
              </a:rPr>
              <a:t> </a:t>
            </a:r>
            <a:r>
              <a:rPr lang="en-US" sz="2200" b="0" dirty="0" smtClean="0">
                <a:solidFill>
                  <a:srgbClr val="878685">
                    <a:lumMod val="50000"/>
                  </a:srgbClr>
                </a:solidFill>
                <a:latin typeface="Arial"/>
              </a:rPr>
              <a:t>    24</a:t>
            </a:r>
            <a:r>
              <a:rPr lang="en-US" sz="2200" b="0" dirty="0" smtClean="0">
                <a:solidFill>
                  <a:srgbClr val="878685">
                    <a:lumMod val="50000"/>
                  </a:srgbClr>
                </a:solidFill>
                <a:latin typeface="Arial"/>
                <a:sym typeface="Wingdings" panose="05000000000000000000" pitchFamily="2" charset="2"/>
              </a:rPr>
              <a:t> 26 September</a:t>
            </a:r>
          </a:p>
          <a:p>
            <a:pPr marL="342900" lvl="0" indent="-342900">
              <a:spcAft>
                <a:spcPts val="600"/>
              </a:spcAft>
              <a:buClr>
                <a:srgbClr val="F8A907"/>
              </a:buClr>
              <a:buFont typeface="Wingdings" panose="05000000000000000000" pitchFamily="2" charset="2"/>
              <a:buChar char="§"/>
              <a:defRPr/>
            </a:pPr>
            <a:r>
              <a:rPr lang="en-US" sz="2200" dirty="0" smtClean="0">
                <a:solidFill>
                  <a:srgbClr val="878685">
                    <a:lumMod val="50000"/>
                  </a:srgbClr>
                </a:solidFill>
                <a:latin typeface="Arial"/>
                <a:sym typeface="Wingdings" panose="05000000000000000000" pitchFamily="2" charset="2"/>
              </a:rPr>
              <a:t>Science is Wonderful! </a:t>
            </a:r>
            <a:r>
              <a:rPr lang="en-US" sz="2200" b="0" dirty="0" smtClean="0">
                <a:solidFill>
                  <a:srgbClr val="878685">
                    <a:lumMod val="50000"/>
                  </a:srgbClr>
                </a:solidFill>
                <a:latin typeface="Arial"/>
                <a:sym typeface="Wingdings" panose="05000000000000000000" pitchFamily="2" charset="2"/>
              </a:rPr>
              <a:t>Exhibition </a:t>
            </a:r>
          </a:p>
          <a:p>
            <a:pPr lvl="0">
              <a:spcAft>
                <a:spcPts val="600"/>
              </a:spcAft>
              <a:buClr>
                <a:srgbClr val="F8A907"/>
              </a:buClr>
              <a:defRPr/>
            </a:pPr>
            <a:r>
              <a:rPr lang="en-US" sz="2200" b="0" dirty="0">
                <a:solidFill>
                  <a:srgbClr val="878685">
                    <a:lumMod val="50000"/>
                  </a:srgbClr>
                </a:solidFill>
                <a:latin typeface="Arial"/>
                <a:sym typeface="Wingdings" panose="05000000000000000000" pitchFamily="2" charset="2"/>
              </a:rPr>
              <a:t> </a:t>
            </a:r>
            <a:r>
              <a:rPr lang="en-US" sz="2200" b="0" dirty="0" smtClean="0">
                <a:solidFill>
                  <a:srgbClr val="878685">
                    <a:lumMod val="50000"/>
                  </a:srgbClr>
                </a:solidFill>
                <a:latin typeface="Arial"/>
                <a:sym typeface="Wingdings" panose="05000000000000000000" pitchFamily="2" charset="2"/>
              </a:rPr>
              <a:t>    25 26 September</a:t>
            </a:r>
            <a:endParaRPr lang="en-US" sz="2200" b="0" dirty="0">
              <a:solidFill>
                <a:srgbClr val="878685">
                  <a:lumMod val="50000"/>
                </a:srgbClr>
              </a:solidFill>
              <a:latin typeface="Arial"/>
            </a:endParaRPr>
          </a:p>
        </p:txBody>
      </p:sp>
      <p:sp>
        <p:nvSpPr>
          <p:cNvPr id="5" name="Rectangle 4"/>
          <p:cNvSpPr/>
          <p:nvPr/>
        </p:nvSpPr>
        <p:spPr>
          <a:xfrm>
            <a:off x="179512" y="3039919"/>
            <a:ext cx="8964488" cy="3108543"/>
          </a:xfrm>
          <a:prstGeom prst="rect">
            <a:avLst/>
          </a:prstGeom>
        </p:spPr>
        <p:txBody>
          <a:bodyPr wrap="square">
            <a:spAutoFit/>
          </a:bodyPr>
          <a:lstStyle/>
          <a:p>
            <a:pPr lvl="0">
              <a:spcAft>
                <a:spcPts val="600"/>
              </a:spcAft>
              <a:buClr>
                <a:srgbClr val="F8A907"/>
              </a:buClr>
              <a:defRPr/>
            </a:pPr>
            <a:r>
              <a:rPr lang="en-US" sz="2200" b="0" dirty="0" smtClean="0">
                <a:solidFill>
                  <a:srgbClr val="878685">
                    <a:lumMod val="50000"/>
                  </a:srgbClr>
                </a:solidFill>
                <a:latin typeface="Arial"/>
              </a:rPr>
              <a:t>20 sessions related to Cluster </a:t>
            </a:r>
            <a:r>
              <a:rPr lang="en-US" sz="2200" b="0" dirty="0">
                <a:solidFill>
                  <a:srgbClr val="878685">
                    <a:lumMod val="50000"/>
                  </a:srgbClr>
                </a:solidFill>
                <a:latin typeface="Arial"/>
              </a:rPr>
              <a:t>5 “Climate, Energy and </a:t>
            </a:r>
            <a:r>
              <a:rPr lang="en-US" sz="2200" b="0" dirty="0" smtClean="0">
                <a:solidFill>
                  <a:srgbClr val="878685">
                    <a:lumMod val="50000"/>
                  </a:srgbClr>
                </a:solidFill>
                <a:latin typeface="Arial"/>
              </a:rPr>
              <a:t>Mobility” including:</a:t>
            </a:r>
          </a:p>
          <a:p>
            <a:pPr marL="342900" lvl="0" indent="-342900">
              <a:spcAft>
                <a:spcPts val="600"/>
              </a:spcAft>
              <a:buClr>
                <a:srgbClr val="F8A907"/>
              </a:buClr>
              <a:buFont typeface="Wingdings" panose="05000000000000000000" pitchFamily="2" charset="2"/>
              <a:buChar char="§"/>
              <a:defRPr/>
            </a:pPr>
            <a:r>
              <a:rPr lang="en-US" sz="2200" dirty="0" smtClean="0">
                <a:solidFill>
                  <a:srgbClr val="878685">
                    <a:lumMod val="50000"/>
                  </a:srgbClr>
                </a:solidFill>
                <a:latin typeface="Arial"/>
              </a:rPr>
              <a:t>Mission Board </a:t>
            </a:r>
            <a:r>
              <a:rPr lang="en-US" sz="2200" b="0" dirty="0" smtClean="0">
                <a:solidFill>
                  <a:srgbClr val="878685">
                    <a:lumMod val="50000"/>
                  </a:srgbClr>
                </a:solidFill>
                <a:latin typeface="Arial"/>
              </a:rPr>
              <a:t>“Cities” with Member States (Closed session on 24 September)</a:t>
            </a:r>
          </a:p>
          <a:p>
            <a:pPr marL="342900" lvl="0" indent="-342900">
              <a:spcAft>
                <a:spcPts val="600"/>
              </a:spcAft>
              <a:buClr>
                <a:srgbClr val="F8A907"/>
              </a:buClr>
              <a:buFont typeface="Wingdings" panose="05000000000000000000" pitchFamily="2" charset="2"/>
              <a:buChar char="§"/>
              <a:defRPr/>
            </a:pPr>
            <a:r>
              <a:rPr lang="en-US" sz="2200" b="0" dirty="0" smtClean="0">
                <a:solidFill>
                  <a:srgbClr val="878685">
                    <a:lumMod val="50000"/>
                  </a:srgbClr>
                </a:solidFill>
                <a:latin typeface="Arial"/>
              </a:rPr>
              <a:t>A </a:t>
            </a:r>
            <a:r>
              <a:rPr lang="en-US" sz="2200" b="0" dirty="0">
                <a:solidFill>
                  <a:srgbClr val="878685">
                    <a:lumMod val="50000"/>
                  </a:srgbClr>
                </a:solidFill>
                <a:latin typeface="Arial"/>
              </a:rPr>
              <a:t>Plenary Session on </a:t>
            </a:r>
            <a:r>
              <a:rPr lang="en-US" sz="2200" b="0" dirty="0" smtClean="0">
                <a:solidFill>
                  <a:srgbClr val="878685">
                    <a:lumMod val="50000"/>
                  </a:srgbClr>
                </a:solidFill>
                <a:latin typeface="Arial"/>
              </a:rPr>
              <a:t>“</a:t>
            </a:r>
            <a:r>
              <a:rPr lang="en-US" sz="2200" dirty="0" smtClean="0">
                <a:solidFill>
                  <a:srgbClr val="878685">
                    <a:lumMod val="50000"/>
                  </a:srgbClr>
                </a:solidFill>
                <a:latin typeface="Arial"/>
              </a:rPr>
              <a:t>Clean </a:t>
            </a:r>
            <a:r>
              <a:rPr lang="en-US" sz="2200" dirty="0">
                <a:solidFill>
                  <a:srgbClr val="878685">
                    <a:lumMod val="50000"/>
                  </a:srgbClr>
                </a:solidFill>
                <a:latin typeface="Arial"/>
              </a:rPr>
              <a:t>Europe – Making carbon-neutrality a </a:t>
            </a:r>
            <a:r>
              <a:rPr lang="en-US" sz="2200" dirty="0" smtClean="0">
                <a:solidFill>
                  <a:srgbClr val="878685">
                    <a:lumMod val="50000"/>
                  </a:srgbClr>
                </a:solidFill>
                <a:latin typeface="Arial"/>
              </a:rPr>
              <a:t>reality</a:t>
            </a:r>
            <a:r>
              <a:rPr lang="en-US" sz="2200" b="0" dirty="0" smtClean="0">
                <a:solidFill>
                  <a:srgbClr val="878685">
                    <a:lumMod val="50000"/>
                  </a:srgbClr>
                </a:solidFill>
                <a:latin typeface="Arial"/>
              </a:rPr>
              <a:t>” (25 September)</a:t>
            </a:r>
            <a:endParaRPr lang="en-US" sz="2200" b="0" dirty="0">
              <a:solidFill>
                <a:srgbClr val="878685">
                  <a:lumMod val="50000"/>
                </a:srgbClr>
              </a:solidFill>
              <a:latin typeface="Arial"/>
            </a:endParaRPr>
          </a:p>
          <a:p>
            <a:pPr marL="342900" lvl="0" indent="-342900">
              <a:spcAft>
                <a:spcPts val="600"/>
              </a:spcAft>
              <a:buClr>
                <a:srgbClr val="F8A907"/>
              </a:buClr>
              <a:buFont typeface="Wingdings" panose="05000000000000000000" pitchFamily="2" charset="2"/>
              <a:buChar char="§"/>
              <a:defRPr/>
            </a:pPr>
            <a:r>
              <a:rPr lang="en-US" sz="2200" b="0" dirty="0" smtClean="0">
                <a:solidFill>
                  <a:srgbClr val="878685">
                    <a:lumMod val="50000"/>
                  </a:srgbClr>
                </a:solidFill>
                <a:latin typeface="Arial"/>
              </a:rPr>
              <a:t>Session on “</a:t>
            </a:r>
            <a:r>
              <a:rPr lang="en-US" sz="2200" dirty="0" smtClean="0">
                <a:solidFill>
                  <a:srgbClr val="878685">
                    <a:lumMod val="50000"/>
                  </a:srgbClr>
                </a:solidFill>
                <a:latin typeface="Arial"/>
              </a:rPr>
              <a:t>Horizon </a:t>
            </a:r>
            <a:r>
              <a:rPr lang="en-US" sz="2200" dirty="0">
                <a:solidFill>
                  <a:srgbClr val="878685">
                    <a:lumMod val="50000"/>
                  </a:srgbClr>
                </a:solidFill>
                <a:latin typeface="Arial"/>
              </a:rPr>
              <a:t>Europe Mission on </a:t>
            </a:r>
            <a:r>
              <a:rPr lang="en-US" sz="2200" dirty="0" smtClean="0">
                <a:solidFill>
                  <a:srgbClr val="878685">
                    <a:lumMod val="50000"/>
                  </a:srgbClr>
                </a:solidFill>
                <a:latin typeface="Arial"/>
              </a:rPr>
              <a:t>Cities</a:t>
            </a:r>
            <a:r>
              <a:rPr lang="en-US" sz="2200" b="0" dirty="0" smtClean="0">
                <a:solidFill>
                  <a:srgbClr val="878685">
                    <a:lumMod val="50000"/>
                  </a:srgbClr>
                </a:solidFill>
                <a:latin typeface="Arial"/>
              </a:rPr>
              <a:t>” (25 September)</a:t>
            </a:r>
          </a:p>
          <a:p>
            <a:pPr marL="342900" lvl="0" indent="-342900">
              <a:spcAft>
                <a:spcPts val="600"/>
              </a:spcAft>
              <a:buClr>
                <a:srgbClr val="F8A907"/>
              </a:buClr>
              <a:buFont typeface="Wingdings" panose="05000000000000000000" pitchFamily="2" charset="2"/>
              <a:buChar char="§"/>
              <a:defRPr/>
            </a:pPr>
            <a:r>
              <a:rPr lang="en-US" sz="2200" b="0" dirty="0" smtClean="0">
                <a:solidFill>
                  <a:srgbClr val="878685">
                    <a:lumMod val="50000"/>
                  </a:srgbClr>
                </a:solidFill>
                <a:latin typeface="Arial"/>
              </a:rPr>
              <a:t>Session on “</a:t>
            </a:r>
            <a:r>
              <a:rPr lang="en-US" sz="2200" dirty="0" smtClean="0">
                <a:solidFill>
                  <a:srgbClr val="878685">
                    <a:lumMod val="50000"/>
                  </a:srgbClr>
                </a:solidFill>
                <a:latin typeface="Arial"/>
              </a:rPr>
              <a:t>City </a:t>
            </a:r>
            <a:r>
              <a:rPr lang="en-US" sz="2200" dirty="0">
                <a:solidFill>
                  <a:srgbClr val="878685">
                    <a:lumMod val="50000"/>
                  </a:srgbClr>
                </a:solidFill>
                <a:latin typeface="Arial"/>
              </a:rPr>
              <a:t>as Innovation </a:t>
            </a:r>
            <a:r>
              <a:rPr lang="en-US" sz="2200" dirty="0" smtClean="0">
                <a:solidFill>
                  <a:srgbClr val="878685">
                    <a:lumMod val="50000"/>
                  </a:srgbClr>
                </a:solidFill>
                <a:latin typeface="Arial"/>
              </a:rPr>
              <a:t>Lab</a:t>
            </a:r>
            <a:r>
              <a:rPr lang="en-US" sz="2200" b="0" dirty="0" smtClean="0">
                <a:solidFill>
                  <a:srgbClr val="878685">
                    <a:lumMod val="50000"/>
                  </a:srgbClr>
                </a:solidFill>
                <a:latin typeface="Arial"/>
              </a:rPr>
              <a:t>” (25 September)</a:t>
            </a:r>
            <a:endParaRPr lang="en-US" sz="2200" b="0" dirty="0">
              <a:solidFill>
                <a:srgbClr val="878685">
                  <a:lumMod val="50000"/>
                </a:srgbClr>
              </a:solidFill>
              <a:latin typeface="Arial"/>
            </a:endParaRPr>
          </a:p>
        </p:txBody>
      </p:sp>
    </p:spTree>
    <p:extLst>
      <p:ext uri="{BB962C8B-B14F-4D97-AF65-F5344CB8AC3E}">
        <p14:creationId xmlns:p14="http://schemas.microsoft.com/office/powerpoint/2010/main" val="357469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7B6C19-22AA-E443-A440-473373289577}"/>
              </a:ext>
            </a:extLst>
          </p:cNvPr>
          <p:cNvSpPr>
            <a:spLocks noGrp="1"/>
          </p:cNvSpPr>
          <p:nvPr>
            <p:ph type="ctrTitle"/>
          </p:nvPr>
        </p:nvSpPr>
        <p:spPr>
          <a:xfrm>
            <a:off x="107504" y="260648"/>
            <a:ext cx="7560840" cy="1368152"/>
          </a:xfrm>
        </p:spPr>
        <p:txBody>
          <a:bodyPr>
            <a:noAutofit/>
          </a:bodyPr>
          <a:lstStyle/>
          <a:p>
            <a:pPr algn="ctr"/>
            <a:r>
              <a:rPr lang="en-GB" sz="3200" b="1" dirty="0" smtClean="0"/>
              <a:t>Transport Research Arena (TRA) 2020</a:t>
            </a:r>
            <a:r>
              <a:rPr lang="en-GB" sz="3200" b="1" dirty="0"/>
              <a:t/>
            </a:r>
            <a:br>
              <a:rPr lang="en-GB" sz="3200" b="1" dirty="0"/>
            </a:br>
            <a:r>
              <a:rPr lang="fi-FI" sz="3200" dirty="0"/>
              <a:t/>
            </a:r>
            <a:br>
              <a:rPr lang="fi-FI" sz="3200" dirty="0"/>
            </a:br>
            <a:endParaRPr lang="fi-FI" sz="3200" b="1" dirty="0">
              <a:latin typeface="Calibri" charset="0"/>
              <a:ea typeface="Calibri" charset="0"/>
              <a:cs typeface="Calibri" charset="0"/>
            </a:endParaRPr>
          </a:p>
        </p:txBody>
      </p:sp>
      <p:sp>
        <p:nvSpPr>
          <p:cNvPr id="5" name="Subtitle 4">
            <a:extLst>
              <a:ext uri="{FF2B5EF4-FFF2-40B4-BE49-F238E27FC236}">
                <a16:creationId xmlns:a16="http://schemas.microsoft.com/office/drawing/2014/main" id="{9128623A-5D55-CF43-A6B1-4ACEA55E52CC}"/>
              </a:ext>
            </a:extLst>
          </p:cNvPr>
          <p:cNvSpPr>
            <a:spLocks noGrp="1"/>
          </p:cNvSpPr>
          <p:nvPr>
            <p:ph type="subTitle" idx="1"/>
          </p:nvPr>
        </p:nvSpPr>
        <p:spPr>
          <a:xfrm>
            <a:off x="179512" y="1124744"/>
            <a:ext cx="5040560" cy="1656184"/>
          </a:xfrm>
        </p:spPr>
        <p:txBody>
          <a:bodyPr>
            <a:normAutofit fontScale="25000" lnSpcReduction="20000"/>
          </a:bodyPr>
          <a:lstStyle/>
          <a:p>
            <a:pPr>
              <a:lnSpc>
                <a:spcPts val="2895"/>
              </a:lnSpc>
            </a:pPr>
            <a:r>
              <a:rPr lang="en-US" sz="9600" i="0" dirty="0" smtClean="0"/>
              <a:t>Helsinki, Finland, 26-30 April 2020</a:t>
            </a:r>
          </a:p>
          <a:p>
            <a:pPr>
              <a:lnSpc>
                <a:spcPts val="2895"/>
              </a:lnSpc>
            </a:pPr>
            <a:endParaRPr lang="en-US" sz="9600" i="0" dirty="0" smtClean="0"/>
          </a:p>
          <a:p>
            <a:pPr>
              <a:lnSpc>
                <a:spcPts val="2895"/>
              </a:lnSpc>
            </a:pPr>
            <a:r>
              <a:rPr lang="en-US" sz="9600" i="0" dirty="0" smtClean="0"/>
              <a:t>Rethinking transport: Towards </a:t>
            </a:r>
            <a:r>
              <a:rPr lang="en-US" sz="9600" i="0" dirty="0"/>
              <a:t>clean and inclusive mobility </a:t>
            </a:r>
            <a:endParaRPr lang="fi-FI" sz="9600" i="0" dirty="0"/>
          </a:p>
          <a:p>
            <a:pPr>
              <a:lnSpc>
                <a:spcPts val="2895"/>
              </a:lnSpc>
            </a:pPr>
            <a:endParaRPr lang="fi-FI" dirty="0"/>
          </a:p>
        </p:txBody>
      </p:sp>
    </p:spTree>
    <p:extLst>
      <p:ext uri="{BB962C8B-B14F-4D97-AF65-F5344CB8AC3E}">
        <p14:creationId xmlns:p14="http://schemas.microsoft.com/office/powerpoint/2010/main" val="131185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88" y="1185959"/>
            <a:ext cx="7886700" cy="363465"/>
          </a:xfrm>
        </p:spPr>
        <p:txBody>
          <a:bodyPr>
            <a:noAutofit/>
          </a:bodyPr>
          <a:lstStyle/>
          <a:p>
            <a:r>
              <a:rPr lang="fi-FI" dirty="0" smtClean="0"/>
              <a:t>Open </a:t>
            </a:r>
            <a:r>
              <a:rPr lang="fi-FI" dirty="0" err="1" smtClean="0"/>
              <a:t>Calls</a:t>
            </a:r>
            <a:endParaRPr lang="fi-FI" dirty="0"/>
          </a:p>
        </p:txBody>
      </p:sp>
      <p:sp>
        <p:nvSpPr>
          <p:cNvPr id="3" name="Content Placeholder 2"/>
          <p:cNvSpPr>
            <a:spLocks noGrp="1"/>
          </p:cNvSpPr>
          <p:nvPr>
            <p:ph idx="1"/>
          </p:nvPr>
        </p:nvSpPr>
        <p:spPr>
          <a:xfrm>
            <a:off x="1259632" y="2132856"/>
            <a:ext cx="7701534" cy="3312368"/>
          </a:xfrm>
        </p:spPr>
        <p:txBody>
          <a:bodyPr>
            <a:normAutofit/>
          </a:bodyPr>
          <a:lstStyle/>
          <a:p>
            <a:r>
              <a:rPr lang="fi-FI" sz="2400" dirty="0" smtClean="0"/>
              <a:t>Call for </a:t>
            </a:r>
            <a:r>
              <a:rPr lang="fi-FI" sz="2400" b="1" dirty="0" err="1" smtClean="0"/>
              <a:t>submissions</a:t>
            </a:r>
            <a:r>
              <a:rPr lang="fi-FI" sz="2400" dirty="0" smtClean="0"/>
              <a:t>: deadline 16th/30th June 2019</a:t>
            </a:r>
          </a:p>
          <a:p>
            <a:endParaRPr lang="fi-FI" sz="2400" dirty="0" smtClean="0"/>
          </a:p>
          <a:p>
            <a:r>
              <a:rPr lang="fi-FI" sz="2400" dirty="0" smtClean="0"/>
              <a:t>Call for </a:t>
            </a:r>
            <a:r>
              <a:rPr lang="fi-FI" sz="2400" b="1" dirty="0" err="1" smtClean="0"/>
              <a:t>demonstrations</a:t>
            </a:r>
            <a:r>
              <a:rPr lang="fi-FI" sz="2400" dirty="0" smtClean="0"/>
              <a:t>: deadline 1st October 2019</a:t>
            </a:r>
          </a:p>
          <a:p>
            <a:endParaRPr lang="fi-FI" sz="2400" dirty="0" smtClean="0"/>
          </a:p>
          <a:p>
            <a:r>
              <a:rPr lang="fi-FI" sz="2400" dirty="0" smtClean="0"/>
              <a:t>Call for </a:t>
            </a:r>
            <a:r>
              <a:rPr lang="fi-FI" sz="2400" b="1" dirty="0" err="1" smtClean="0"/>
              <a:t>invited</a:t>
            </a:r>
            <a:r>
              <a:rPr lang="fi-FI" sz="2400" b="1" dirty="0" smtClean="0"/>
              <a:t> </a:t>
            </a:r>
            <a:r>
              <a:rPr lang="fi-FI" sz="2400" b="1" dirty="0" err="1" smtClean="0"/>
              <a:t>sessions</a:t>
            </a:r>
            <a:r>
              <a:rPr lang="fi-FI" sz="2400" dirty="0" smtClean="0"/>
              <a:t>: deadline 1st October 2019</a:t>
            </a:r>
          </a:p>
          <a:p>
            <a:endParaRPr lang="fi-FI" sz="2400" dirty="0"/>
          </a:p>
          <a:p>
            <a:pPr marL="0" indent="0">
              <a:buNone/>
            </a:pPr>
            <a:r>
              <a:rPr lang="fi-FI" sz="2400" dirty="0" smtClean="0">
                <a:sym typeface="Wingdings" panose="05000000000000000000" pitchFamily="2" charset="2"/>
              </a:rPr>
              <a:t> </a:t>
            </a:r>
            <a:r>
              <a:rPr lang="fi-FI" sz="2400" b="1" dirty="0" err="1" smtClean="0"/>
              <a:t>Website</a:t>
            </a:r>
            <a:r>
              <a:rPr lang="fi-FI" sz="2400" dirty="0" smtClean="0"/>
              <a:t>: </a:t>
            </a:r>
            <a:r>
              <a:rPr lang="fi-FI" sz="2400" dirty="0" smtClean="0">
                <a:hlinkClick r:id="rId2"/>
              </a:rPr>
              <a:t>https://traconference.eu</a:t>
            </a:r>
            <a:r>
              <a:rPr lang="fi-FI" sz="2400" dirty="0" smtClean="0"/>
              <a:t> </a:t>
            </a:r>
            <a:endParaRPr lang="fi-FI" sz="2400" dirty="0"/>
          </a:p>
        </p:txBody>
      </p:sp>
    </p:spTree>
    <p:extLst>
      <p:ext uri="{BB962C8B-B14F-4D97-AF65-F5344CB8AC3E}">
        <p14:creationId xmlns:p14="http://schemas.microsoft.com/office/powerpoint/2010/main" val="1361687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55576" y="1412776"/>
            <a:ext cx="8003232" cy="468052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ts val="1200"/>
              </a:spcAft>
              <a:buClr>
                <a:srgbClr val="F8A907"/>
              </a:buClr>
              <a:buSzTx/>
              <a:buFontTx/>
              <a:buNone/>
              <a:tabLst/>
              <a:defRPr/>
            </a:pPr>
            <a:endParaRPr kumimoji="0" lang="en-GB" sz="2400" b="0" i="1" u="none" strike="noStrike" kern="1200" cap="none" spc="0" normalizeH="0" baseline="0" noProof="0" dirty="0">
              <a:ln>
                <a:noFill/>
              </a:ln>
              <a:solidFill>
                <a:srgbClr val="878685">
                  <a:lumMod val="50000"/>
                </a:srgbClr>
              </a:solidFill>
              <a:effectLst/>
              <a:uLnTx/>
              <a:uFillTx/>
              <a:latin typeface="Arial"/>
              <a:ea typeface="+mn-ea"/>
              <a:cs typeface="+mn-cs"/>
            </a:endParaRPr>
          </a:p>
        </p:txBody>
      </p:sp>
      <p:sp>
        <p:nvSpPr>
          <p:cNvPr id="3" name="Title 1"/>
          <p:cNvSpPr txBox="1">
            <a:spLocks/>
          </p:cNvSpPr>
          <p:nvPr/>
        </p:nvSpPr>
        <p:spPr>
          <a:xfrm>
            <a:off x="179512" y="547068"/>
            <a:ext cx="843528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lvl="0">
              <a:defRPr/>
            </a:pPr>
            <a:r>
              <a:rPr kumimoji="0" lang="en-IE" sz="3000" b="1" i="0" u="none" strike="noStrike" kern="0" cap="none" spc="0" normalizeH="0" baseline="0" noProof="0" dirty="0" smtClean="0">
                <a:ln>
                  <a:noFill/>
                </a:ln>
                <a:solidFill>
                  <a:srgbClr val="0E4194"/>
                </a:solidFill>
                <a:effectLst/>
                <a:uLnTx/>
                <a:uFillTx/>
                <a:latin typeface="Arial"/>
                <a:ea typeface="+mj-ea"/>
                <a:cs typeface="+mj-cs"/>
              </a:rPr>
              <a:t>   European </a:t>
            </a:r>
            <a:r>
              <a:rPr lang="en-IE" kern="0" dirty="0" smtClean="0">
                <a:solidFill>
                  <a:srgbClr val="0E4194"/>
                </a:solidFill>
              </a:rPr>
              <a:t>Parliament </a:t>
            </a:r>
            <a:r>
              <a:rPr kumimoji="0" lang="en-IE" sz="3000" b="1" i="0" u="none" strike="noStrike" kern="0" cap="none" spc="0" normalizeH="0" baseline="0" noProof="0" dirty="0" smtClean="0">
                <a:ln>
                  <a:noFill/>
                </a:ln>
                <a:solidFill>
                  <a:srgbClr val="0E4194"/>
                </a:solidFill>
                <a:effectLst/>
                <a:uLnTx/>
                <a:uFillTx/>
                <a:latin typeface="Arial"/>
                <a:ea typeface="+mj-ea"/>
                <a:cs typeface="+mj-cs"/>
              </a:rPr>
              <a:t>and </a:t>
            </a:r>
            <a:r>
              <a:rPr lang="en-IE" kern="0" dirty="0" smtClean="0">
                <a:solidFill>
                  <a:srgbClr val="0E4194"/>
                </a:solidFill>
              </a:rPr>
              <a:t>Council </a:t>
            </a:r>
            <a:r>
              <a:rPr kumimoji="0" lang="en-IE" sz="3000" b="1" i="0" u="none" strike="noStrike" kern="0" cap="none" spc="0" normalizeH="0" baseline="0" noProof="0" dirty="0" smtClean="0">
                <a:ln>
                  <a:noFill/>
                </a:ln>
                <a:solidFill>
                  <a:srgbClr val="0E4194"/>
                </a:solidFill>
                <a:effectLst/>
                <a:uLnTx/>
                <a:uFillTx/>
                <a:latin typeface="Arial"/>
                <a:ea typeface="+mj-ea"/>
                <a:cs typeface="+mj-cs"/>
              </a:rPr>
              <a:t>reached a </a:t>
            </a:r>
            <a:r>
              <a:rPr kumimoji="0" lang="en-US" sz="3000" b="1" i="0" u="none" strike="noStrike" kern="0" cap="none" spc="0" normalizeH="0" baseline="0" noProof="0" dirty="0" smtClean="0">
                <a:ln>
                  <a:noFill/>
                </a:ln>
                <a:solidFill>
                  <a:srgbClr val="0E4194"/>
                </a:solidFill>
                <a:effectLst/>
                <a:uLnTx/>
                <a:uFillTx/>
                <a:latin typeface="Arial"/>
                <a:ea typeface="+mj-ea"/>
                <a:cs typeface="+mj-cs"/>
              </a:rPr>
              <a:t>common understanding on Horizon Europe on 19 </a:t>
            </a:r>
            <a:r>
              <a:rPr kumimoji="0" lang="en-US" sz="3000" b="1" i="0" u="none" strike="noStrike" kern="0" cap="none" spc="0" normalizeH="0" baseline="0" noProof="0" dirty="0">
                <a:ln>
                  <a:noFill/>
                </a:ln>
                <a:solidFill>
                  <a:srgbClr val="0E4194"/>
                </a:solidFill>
                <a:effectLst/>
                <a:uLnTx/>
                <a:uFillTx/>
                <a:latin typeface="Arial"/>
                <a:ea typeface="+mj-ea"/>
                <a:cs typeface="+mj-cs"/>
              </a:rPr>
              <a:t>March </a:t>
            </a:r>
            <a:r>
              <a:rPr kumimoji="0" lang="en-US" sz="3000" b="1" i="0" u="none" strike="noStrike" kern="0" cap="none" spc="0" normalizeH="0" baseline="0" noProof="0" dirty="0" smtClean="0">
                <a:ln>
                  <a:noFill/>
                </a:ln>
                <a:solidFill>
                  <a:srgbClr val="0E4194"/>
                </a:solidFill>
                <a:effectLst/>
                <a:uLnTx/>
                <a:uFillTx/>
                <a:latin typeface="Arial"/>
                <a:ea typeface="+mj-ea"/>
                <a:cs typeface="+mj-cs"/>
              </a:rPr>
              <a:t>2019 </a:t>
            </a:r>
            <a:endParaRPr kumimoji="0" lang="en-GB" sz="3000" b="1" i="0" u="none" strike="noStrike" kern="0" cap="none" spc="0" normalizeH="0" baseline="0" noProof="0" dirty="0">
              <a:ln>
                <a:noFill/>
              </a:ln>
              <a:solidFill>
                <a:srgbClr val="0E4194"/>
              </a:solidFill>
              <a:effectLst/>
              <a:uLnTx/>
              <a:uFillTx/>
              <a:latin typeface="Arial"/>
              <a:ea typeface="+mj-ea"/>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260490"/>
            <a:ext cx="4630354" cy="3472765"/>
          </a:xfrm>
          <a:prstGeom prst="rect">
            <a:avLst/>
          </a:prstGeom>
        </p:spPr>
      </p:pic>
      <p:sp>
        <p:nvSpPr>
          <p:cNvPr id="6" name="TextBox 5"/>
          <p:cNvSpPr txBox="1"/>
          <p:nvPr/>
        </p:nvSpPr>
        <p:spPr>
          <a:xfrm>
            <a:off x="497670" y="2276872"/>
            <a:ext cx="3517266" cy="381642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0"/>
              </a:spcAft>
              <a:buClr>
                <a:srgbClr val="F8A907"/>
              </a:buClr>
              <a:buSzTx/>
              <a:buFont typeface="Wingdings" panose="05000000000000000000" pitchFamily="2" charset="2"/>
              <a:buChar char="§"/>
              <a:tabLst/>
              <a:defRPr/>
            </a:pPr>
            <a:r>
              <a:rPr kumimoji="0" lang="en-GB" sz="2200" b="0" i="0" u="none" strike="noStrike" kern="1200" cap="none" spc="0" normalizeH="0" baseline="0" noProof="0" dirty="0" smtClean="0">
                <a:ln>
                  <a:noFill/>
                </a:ln>
                <a:solidFill>
                  <a:srgbClr val="878685">
                    <a:lumMod val="50000"/>
                  </a:srgbClr>
                </a:solidFill>
                <a:uLnTx/>
                <a:uFillTx/>
                <a:latin typeface="Arial"/>
                <a:ea typeface="+mn-ea"/>
                <a:cs typeface="+mn-cs"/>
              </a:rPr>
              <a:t>Budget, synergies and third country association still pending, depending on the overall MFF negotiations</a:t>
            </a:r>
          </a:p>
          <a:p>
            <a:pPr marL="342900" marR="0" lvl="0" indent="-342900" algn="l" defTabSz="914400" rtl="0" eaLnBrk="1" fontAlgn="base" latinLnBrk="0" hangingPunct="1">
              <a:lnSpc>
                <a:spcPct val="100000"/>
              </a:lnSpc>
              <a:spcBef>
                <a:spcPct val="0"/>
              </a:spcBef>
              <a:spcAft>
                <a:spcPts val="0"/>
              </a:spcAft>
              <a:buClr>
                <a:srgbClr val="F8A907"/>
              </a:buClr>
              <a:buSzTx/>
              <a:buFont typeface="Wingdings" panose="05000000000000000000" pitchFamily="2" charset="2"/>
              <a:buChar char="§"/>
              <a:tabLst/>
              <a:defRPr/>
            </a:pPr>
            <a:endParaRPr kumimoji="0" lang="en-GB" sz="2200" b="0" i="0" u="none" strike="noStrike" kern="1200" cap="none" spc="0" normalizeH="0" baseline="0" noProof="0" dirty="0" smtClean="0">
              <a:ln>
                <a:noFill/>
              </a:ln>
              <a:solidFill>
                <a:srgbClr val="878685">
                  <a:lumMod val="50000"/>
                </a:srgbClr>
              </a:solidFill>
              <a:uLnTx/>
              <a:uFillTx/>
              <a:latin typeface="Arial"/>
              <a:ea typeface="+mn-ea"/>
              <a:cs typeface="+mn-cs"/>
            </a:endParaRPr>
          </a:p>
          <a:p>
            <a:pPr marL="342900" marR="0" lvl="0" indent="-342900" algn="l" defTabSz="914400" rtl="0" eaLnBrk="1" fontAlgn="base" latinLnBrk="0" hangingPunct="1">
              <a:lnSpc>
                <a:spcPct val="100000"/>
              </a:lnSpc>
              <a:spcBef>
                <a:spcPct val="0"/>
              </a:spcBef>
              <a:spcAft>
                <a:spcPts val="0"/>
              </a:spcAft>
              <a:buClr>
                <a:srgbClr val="F8A907"/>
              </a:buClr>
              <a:buSzTx/>
              <a:buFont typeface="Wingdings" panose="05000000000000000000" pitchFamily="2" charset="2"/>
              <a:buChar char="§"/>
              <a:tabLst/>
              <a:defRPr/>
            </a:pPr>
            <a:r>
              <a:rPr kumimoji="0" lang="en-GB" sz="2200" b="0" i="0" u="none" strike="noStrike" kern="1200" cap="none" spc="0" normalizeH="0" baseline="0" noProof="0" dirty="0" smtClean="0">
                <a:ln>
                  <a:noFill/>
                </a:ln>
                <a:solidFill>
                  <a:srgbClr val="878685">
                    <a:lumMod val="50000"/>
                  </a:srgbClr>
                </a:solidFill>
                <a:effectLst/>
                <a:uLnTx/>
                <a:uFillTx/>
                <a:latin typeface="Arial"/>
                <a:ea typeface="+mn-ea"/>
                <a:cs typeface="+mn-cs"/>
              </a:rPr>
              <a:t>Commission has started </a:t>
            </a:r>
            <a:r>
              <a:rPr kumimoji="0" lang="en-GB" sz="2200" b="0" i="0" u="none" strike="noStrike" kern="1200" cap="none" spc="0" normalizeH="0" baseline="0" noProof="0" dirty="0">
                <a:ln>
                  <a:noFill/>
                </a:ln>
                <a:solidFill>
                  <a:srgbClr val="878685">
                    <a:lumMod val="50000"/>
                  </a:srgbClr>
                </a:solidFill>
                <a:effectLst/>
                <a:uLnTx/>
                <a:uFillTx/>
                <a:latin typeface="Arial"/>
                <a:ea typeface="+mn-ea"/>
                <a:cs typeface="+mn-cs"/>
              </a:rPr>
              <a:t>preparations for </a:t>
            </a:r>
            <a:r>
              <a:rPr kumimoji="0" lang="en-GB" sz="2200" b="0" i="0" u="none" strike="noStrike" kern="1200" cap="none" spc="0" normalizeH="0" baseline="0" noProof="0" dirty="0" smtClean="0">
                <a:ln>
                  <a:noFill/>
                </a:ln>
                <a:solidFill>
                  <a:srgbClr val="878685">
                    <a:lumMod val="50000"/>
                  </a:srgbClr>
                </a:solidFill>
                <a:effectLst/>
                <a:uLnTx/>
                <a:uFillTx/>
                <a:latin typeface="Arial"/>
                <a:ea typeface="+mn-ea"/>
                <a:cs typeface="+mn-cs"/>
              </a:rPr>
              <a:t>the implementation of Horizon Europe </a:t>
            </a:r>
          </a:p>
        </p:txBody>
      </p:sp>
    </p:spTree>
    <p:extLst>
      <p:ext uri="{BB962C8B-B14F-4D97-AF65-F5344CB8AC3E}">
        <p14:creationId xmlns:p14="http://schemas.microsoft.com/office/powerpoint/2010/main" val="2273841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3047" y="556048"/>
            <a:ext cx="8784976"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smtClean="0">
                <a:ln>
                  <a:noFill/>
                </a:ln>
                <a:solidFill>
                  <a:schemeClr val="accent6"/>
                </a:solidFill>
                <a:effectLst/>
                <a:uLnTx/>
                <a:uFillTx/>
                <a:latin typeface="Arial"/>
                <a:ea typeface="+mj-ea"/>
                <a:cs typeface="Arial" panose="020B0604020202020204" pitchFamily="34" charset="0"/>
              </a:rPr>
              <a:t>Horizon Europe: Preliminary</a:t>
            </a:r>
            <a:r>
              <a:rPr kumimoji="0" lang="en-GB" sz="3000" b="1" i="0" u="none" strike="noStrike" kern="0" cap="none" spc="0" normalizeH="0" noProof="0" dirty="0" smtClean="0">
                <a:ln>
                  <a:noFill/>
                </a:ln>
                <a:solidFill>
                  <a:schemeClr val="accent6"/>
                </a:solidFill>
                <a:effectLst/>
                <a:uLnTx/>
                <a:uFillTx/>
                <a:latin typeface="Arial"/>
                <a:ea typeface="+mj-ea"/>
                <a:cs typeface="Arial" panose="020B0604020202020204" pitchFamily="34" charset="0"/>
              </a:rPr>
              <a:t> </a:t>
            </a:r>
            <a:r>
              <a:rPr kumimoji="0" lang="en-GB" sz="3000" b="1" i="0" u="none" strike="noStrike" kern="0" cap="none" spc="0" normalizeH="0" baseline="0" noProof="0" dirty="0" smtClean="0">
                <a:ln>
                  <a:noFill/>
                </a:ln>
                <a:solidFill>
                  <a:schemeClr val="accent6"/>
                </a:solidFill>
                <a:effectLst/>
                <a:uLnTx/>
                <a:uFillTx/>
                <a:latin typeface="Arial"/>
                <a:ea typeface="+mj-ea"/>
                <a:cs typeface="Arial" panose="020B0604020202020204" pitchFamily="34" charset="0"/>
              </a:rPr>
              <a:t>structure</a:t>
            </a:r>
            <a:endParaRPr kumimoji="0" lang="en-GB" sz="3000" b="1" i="0" u="sng" strike="noStrike" kern="0" cap="none" spc="0" normalizeH="0" baseline="0" noProof="0" dirty="0">
              <a:ln>
                <a:noFill/>
              </a:ln>
              <a:solidFill>
                <a:schemeClr val="accent6"/>
              </a:solidFill>
              <a:effectLst/>
              <a:uLnTx/>
              <a:uFillTx/>
              <a:latin typeface="Arial"/>
              <a:ea typeface="+mj-ea"/>
              <a:cs typeface="Arial" panose="020B0604020202020204" pitchFamily="34" charset="0"/>
            </a:endParaRPr>
          </a:p>
        </p:txBody>
      </p:sp>
      <p:grpSp>
        <p:nvGrpSpPr>
          <p:cNvPr id="32" name="Group 31"/>
          <p:cNvGrpSpPr/>
          <p:nvPr/>
        </p:nvGrpSpPr>
        <p:grpSpPr>
          <a:xfrm>
            <a:off x="539552" y="1340768"/>
            <a:ext cx="8379072" cy="4320480"/>
            <a:chOff x="611188" y="2737173"/>
            <a:chExt cx="8379072" cy="3212107"/>
          </a:xfrm>
        </p:grpSpPr>
        <p:sp>
          <p:nvSpPr>
            <p:cNvPr id="33" name="Rectangle 32"/>
            <p:cNvSpPr/>
            <p:nvPr/>
          </p:nvSpPr>
          <p:spPr>
            <a:xfrm>
              <a:off x="611188" y="2737173"/>
              <a:ext cx="8234684" cy="3212107"/>
            </a:xfrm>
            <a:prstGeom prst="rect">
              <a:avLst/>
            </a:prstGeom>
            <a:noFill/>
            <a:ln>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A907"/>
                </a:solidFill>
                <a:effectLst/>
                <a:uLnTx/>
                <a:uFillTx/>
                <a:latin typeface="Arial"/>
                <a:ea typeface="+mn-ea"/>
                <a:cs typeface="+mn-cs"/>
              </a:endParaRPr>
            </a:p>
          </p:txBody>
        </p:sp>
        <p:grpSp>
          <p:nvGrpSpPr>
            <p:cNvPr id="34" name="Group 33"/>
            <p:cNvGrpSpPr/>
            <p:nvPr/>
          </p:nvGrpSpPr>
          <p:grpSpPr>
            <a:xfrm>
              <a:off x="691390" y="5091132"/>
              <a:ext cx="8045726" cy="714132"/>
              <a:chOff x="727022" y="5091132"/>
              <a:chExt cx="8045726" cy="714132"/>
            </a:xfrm>
          </p:grpSpPr>
          <p:sp>
            <p:nvSpPr>
              <p:cNvPr id="60" name="Rectangle 59"/>
              <p:cNvSpPr/>
              <p:nvPr/>
            </p:nvSpPr>
            <p:spPr>
              <a:xfrm>
                <a:off x="763588" y="5091132"/>
                <a:ext cx="8009160" cy="71413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TextBox 60"/>
              <p:cNvSpPr txBox="1"/>
              <p:nvPr/>
            </p:nvSpPr>
            <p:spPr>
              <a:xfrm>
                <a:off x="727022" y="5140774"/>
                <a:ext cx="8017172" cy="2326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charset="0"/>
                    <a:ea typeface="+mn-ea"/>
                    <a:cs typeface="+mn-cs"/>
                  </a:rPr>
                  <a:t>Widening Participation and Strengthening </a:t>
                </a:r>
                <a:r>
                  <a:rPr kumimoji="0" lang="en-GB" sz="1400" b="1" i="0" u="none" strike="noStrike" kern="1200" cap="none" spc="0" normalizeH="0" baseline="0" noProof="0" dirty="0">
                    <a:ln>
                      <a:noFill/>
                    </a:ln>
                    <a:solidFill>
                      <a:srgbClr val="FFFFFF"/>
                    </a:solidFill>
                    <a:effectLst/>
                    <a:uLnTx/>
                    <a:uFillTx/>
                    <a:latin typeface="Arial" charset="0"/>
                    <a:ea typeface="+mn-ea"/>
                    <a:cs typeface="+mn-cs"/>
                  </a:rPr>
                  <a:t>the European Research Area</a:t>
                </a:r>
              </a:p>
            </p:txBody>
          </p:sp>
        </p:grpSp>
        <p:grpSp>
          <p:nvGrpSpPr>
            <p:cNvPr id="35" name="Group 34"/>
            <p:cNvGrpSpPr/>
            <p:nvPr/>
          </p:nvGrpSpPr>
          <p:grpSpPr>
            <a:xfrm>
              <a:off x="843017" y="5451389"/>
              <a:ext cx="7748397" cy="200787"/>
              <a:chOff x="944350" y="5451389"/>
              <a:chExt cx="7748397" cy="200787"/>
            </a:xfrm>
          </p:grpSpPr>
          <p:sp>
            <p:nvSpPr>
              <p:cNvPr id="58" name="TextBox 57"/>
              <p:cNvSpPr txBox="1"/>
              <p:nvPr/>
            </p:nvSpPr>
            <p:spPr>
              <a:xfrm>
                <a:off x="4854098" y="5451389"/>
                <a:ext cx="3838649" cy="197793"/>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chemeClr val="accent6"/>
                    </a:solidFill>
                    <a:effectLst/>
                    <a:uLnTx/>
                    <a:uFillTx/>
                    <a:latin typeface="Arial" charset="0"/>
                    <a:ea typeface="+mn-ea"/>
                    <a:cs typeface="+mn-cs"/>
                  </a:rPr>
                  <a:t>Reforming and Enhancing the European R&amp;I system</a:t>
                </a:r>
              </a:p>
            </p:txBody>
          </p:sp>
          <p:sp>
            <p:nvSpPr>
              <p:cNvPr id="59" name="TextBox 58"/>
              <p:cNvSpPr txBox="1"/>
              <p:nvPr/>
            </p:nvSpPr>
            <p:spPr>
              <a:xfrm>
                <a:off x="944350" y="5457679"/>
                <a:ext cx="3794687" cy="194497"/>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accent6"/>
                    </a:solidFill>
                    <a:effectLst/>
                    <a:uLnTx/>
                    <a:uFillTx/>
                    <a:latin typeface="Arial" charset="0"/>
                    <a:ea typeface="+mn-ea"/>
                    <a:cs typeface="+mn-cs"/>
                  </a:rPr>
                  <a:t>Widening </a:t>
                </a:r>
                <a:r>
                  <a:rPr kumimoji="0" lang="en-US" sz="1100" b="1" i="0" u="none" strike="noStrike" kern="1200" cap="none" spc="0" normalizeH="0" baseline="0" noProof="0" dirty="0">
                    <a:ln>
                      <a:noFill/>
                    </a:ln>
                    <a:solidFill>
                      <a:schemeClr val="accent6"/>
                    </a:solidFill>
                    <a:effectLst/>
                    <a:uLnTx/>
                    <a:uFillTx/>
                    <a:latin typeface="Arial" charset="0"/>
                    <a:ea typeface="+mn-ea"/>
                    <a:cs typeface="+mn-cs"/>
                  </a:rPr>
                  <a:t>participation and </a:t>
                </a:r>
                <a:r>
                  <a:rPr kumimoji="0" lang="en-US" sz="1100" b="1" i="0" u="none" strike="noStrike" kern="1200" cap="none" spc="0" normalizeH="0" baseline="0" noProof="0" dirty="0" smtClean="0">
                    <a:ln>
                      <a:noFill/>
                    </a:ln>
                    <a:solidFill>
                      <a:schemeClr val="accent6"/>
                    </a:solidFill>
                    <a:effectLst/>
                    <a:uLnTx/>
                    <a:uFillTx/>
                    <a:latin typeface="Arial" charset="0"/>
                    <a:ea typeface="+mn-ea"/>
                    <a:cs typeface="+mn-cs"/>
                  </a:rPr>
                  <a:t>spreading excellence</a:t>
                </a:r>
                <a:endParaRPr kumimoji="0" lang="en-GB" sz="1100" b="1" i="0" u="none" strike="noStrike" kern="1200" cap="none" spc="0" normalizeH="0" baseline="0" noProof="0" dirty="0">
                  <a:ln>
                    <a:noFill/>
                  </a:ln>
                  <a:solidFill>
                    <a:schemeClr val="accent6"/>
                  </a:solidFill>
                  <a:effectLst/>
                  <a:uLnTx/>
                  <a:uFillTx/>
                  <a:latin typeface="Arial" charset="0"/>
                  <a:ea typeface="+mn-ea"/>
                  <a:cs typeface="+mn-cs"/>
                </a:endParaRPr>
              </a:p>
            </p:txBody>
          </p:sp>
        </p:grpSp>
        <p:grpSp>
          <p:nvGrpSpPr>
            <p:cNvPr id="36" name="Group 35"/>
            <p:cNvGrpSpPr/>
            <p:nvPr/>
          </p:nvGrpSpPr>
          <p:grpSpPr>
            <a:xfrm>
              <a:off x="727956" y="2850353"/>
              <a:ext cx="2470770" cy="2136285"/>
              <a:chOff x="727956" y="2829356"/>
              <a:chExt cx="2470770" cy="2136285"/>
            </a:xfrm>
          </p:grpSpPr>
          <p:sp>
            <p:nvSpPr>
              <p:cNvPr id="52" name="Rectangle 51"/>
              <p:cNvSpPr/>
              <p:nvPr/>
            </p:nvSpPr>
            <p:spPr>
              <a:xfrm>
                <a:off x="727956" y="2829356"/>
                <a:ext cx="2443150" cy="21362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TextBox 52"/>
              <p:cNvSpPr txBox="1"/>
              <p:nvPr/>
            </p:nvSpPr>
            <p:spPr>
              <a:xfrm>
                <a:off x="1432441" y="2888630"/>
                <a:ext cx="1766285" cy="3546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charset="0"/>
                    <a:ea typeface="+mn-ea"/>
                    <a:cs typeface="+mn-cs"/>
                  </a:rPr>
                  <a:t>Pillar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charset="0"/>
                    <a:ea typeface="+mn-ea"/>
                    <a:cs typeface="+mn-cs"/>
                  </a:rPr>
                  <a:t>Excellent Science</a:t>
                </a:r>
                <a:endParaRPr kumimoji="0" lang="en-GB" sz="11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4" name="TextBox 53"/>
              <p:cNvSpPr txBox="1"/>
              <p:nvPr/>
            </p:nvSpPr>
            <p:spPr>
              <a:xfrm>
                <a:off x="875455" y="3557736"/>
                <a:ext cx="2180060" cy="1944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European Research Council</a:t>
                </a:r>
              </a:p>
            </p:txBody>
          </p:sp>
          <p:sp>
            <p:nvSpPr>
              <p:cNvPr id="55" name="TextBox 54"/>
              <p:cNvSpPr txBox="1"/>
              <p:nvPr/>
            </p:nvSpPr>
            <p:spPr>
              <a:xfrm>
                <a:off x="887609" y="3952852"/>
                <a:ext cx="2167906" cy="320348"/>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Marie </a:t>
                </a:r>
                <a:r>
                  <a:rPr kumimoji="0" lang="en-GB" sz="1100" b="1" i="0" u="none" strike="noStrike" kern="1200" cap="none" spc="0" normalizeH="0" baseline="0" noProof="0" dirty="0" err="1">
                    <a:ln>
                      <a:noFill/>
                    </a:ln>
                    <a:solidFill>
                      <a:schemeClr val="accent6"/>
                    </a:solidFill>
                    <a:effectLst/>
                    <a:uLnTx/>
                    <a:uFillTx/>
                    <a:latin typeface="Arial" charset="0"/>
                    <a:ea typeface="+mn-ea"/>
                    <a:cs typeface="+mn-cs"/>
                  </a:rPr>
                  <a:t>Skłodowska</a:t>
                </a: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-Curie </a:t>
                </a:r>
                <a:r>
                  <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rPr>
                  <a:t>Actions</a:t>
                </a:r>
                <a:endParaRPr kumimoji="0" lang="en-GB" sz="1100" b="1" i="0" u="none" strike="noStrike" kern="1200" cap="none" spc="0" normalizeH="0" baseline="0" noProof="0" dirty="0">
                  <a:ln>
                    <a:noFill/>
                  </a:ln>
                  <a:solidFill>
                    <a:schemeClr val="accent6"/>
                  </a:solidFill>
                  <a:effectLst/>
                  <a:uLnTx/>
                  <a:uFillTx/>
                  <a:latin typeface="Arial" charset="0"/>
                  <a:ea typeface="+mn-ea"/>
                  <a:cs typeface="+mn-cs"/>
                </a:endParaRPr>
              </a:p>
            </p:txBody>
          </p:sp>
          <p:sp>
            <p:nvSpPr>
              <p:cNvPr id="56" name="TextBox 55"/>
              <p:cNvSpPr txBox="1"/>
              <p:nvPr/>
            </p:nvSpPr>
            <p:spPr>
              <a:xfrm>
                <a:off x="902375" y="4547348"/>
                <a:ext cx="2157085" cy="194497"/>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rPr>
                  <a:t>Research Infrastructures</a:t>
                </a:r>
                <a:endParaRPr kumimoji="0" lang="en-GB" sz="1100" b="1" i="0" u="none" strike="noStrike" kern="1200" cap="none" spc="0" normalizeH="0" baseline="0" noProof="0" dirty="0">
                  <a:ln>
                    <a:noFill/>
                  </a:ln>
                  <a:solidFill>
                    <a:schemeClr val="accent6"/>
                  </a:solidFill>
                  <a:effectLst/>
                  <a:uLnTx/>
                  <a:uFillTx/>
                  <a:latin typeface="Arial" charset="0"/>
                  <a:ea typeface="+mn-ea"/>
                  <a:cs typeface="+mn-cs"/>
                </a:endParaRPr>
              </a:p>
            </p:txBody>
          </p:sp>
        </p:grpSp>
        <p:grpSp>
          <p:nvGrpSpPr>
            <p:cNvPr id="37" name="Group 36"/>
            <p:cNvGrpSpPr/>
            <p:nvPr/>
          </p:nvGrpSpPr>
          <p:grpSpPr>
            <a:xfrm>
              <a:off x="6273148" y="2852646"/>
              <a:ext cx="2717112" cy="2154180"/>
              <a:chOff x="6316298" y="2822700"/>
              <a:chExt cx="2717112" cy="2154180"/>
            </a:xfrm>
          </p:grpSpPr>
          <p:sp>
            <p:nvSpPr>
              <p:cNvPr id="45" name="Rectangle 44"/>
              <p:cNvSpPr/>
              <p:nvPr/>
            </p:nvSpPr>
            <p:spPr>
              <a:xfrm>
                <a:off x="6316298" y="2822700"/>
                <a:ext cx="2456450" cy="215418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TextBox 45"/>
              <p:cNvSpPr txBox="1"/>
              <p:nvPr/>
            </p:nvSpPr>
            <p:spPr>
              <a:xfrm>
                <a:off x="7064910" y="2890855"/>
                <a:ext cx="1968500" cy="3546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charset="0"/>
                    <a:ea typeface="+mn-ea"/>
                    <a:cs typeface="+mn-cs"/>
                  </a:rPr>
                  <a:t>Pillar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charset="0"/>
                    <a:ea typeface="+mn-ea"/>
                    <a:cs typeface="+mn-cs"/>
                  </a:rPr>
                  <a:t>Innovative Europe</a:t>
                </a:r>
                <a:endParaRPr kumimoji="0" lang="en-GB" sz="1100" b="0" i="0" u="none" strike="noStrike" kern="1200" cap="none" spc="0" normalizeH="0" baseline="0" noProof="0" dirty="0">
                  <a:ln>
                    <a:noFill/>
                  </a:ln>
                  <a:solidFill>
                    <a:srgbClr val="FFFFFF"/>
                  </a:solidFill>
                  <a:effectLst/>
                  <a:uLnTx/>
                  <a:uFillTx/>
                  <a:latin typeface="Arial" charset="0"/>
                  <a:ea typeface="+mn-ea"/>
                  <a:cs typeface="+mn-cs"/>
                </a:endParaRPr>
              </a:p>
            </p:txBody>
          </p:sp>
          <p:grpSp>
            <p:nvGrpSpPr>
              <p:cNvPr id="47" name="Group 46"/>
              <p:cNvGrpSpPr/>
              <p:nvPr/>
            </p:nvGrpSpPr>
            <p:grpSpPr>
              <a:xfrm>
                <a:off x="6414978" y="3558812"/>
                <a:ext cx="2234727" cy="1244283"/>
                <a:chOff x="6414978" y="3546112"/>
                <a:chExt cx="2234727" cy="1244283"/>
              </a:xfrm>
            </p:grpSpPr>
            <p:sp>
              <p:nvSpPr>
                <p:cNvPr id="49" name="TextBox 48"/>
                <p:cNvSpPr txBox="1"/>
                <p:nvPr/>
              </p:nvSpPr>
              <p:spPr>
                <a:xfrm>
                  <a:off x="6414978" y="3546112"/>
                  <a:ext cx="2219586" cy="194497"/>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rPr>
                    <a:t>European Innovation </a:t>
                  </a: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Council</a:t>
                  </a:r>
                </a:p>
              </p:txBody>
            </p:sp>
            <p:sp>
              <p:nvSpPr>
                <p:cNvPr id="50" name="TextBox 49"/>
                <p:cNvSpPr txBox="1"/>
                <p:nvPr/>
              </p:nvSpPr>
              <p:spPr>
                <a:xfrm>
                  <a:off x="6423098" y="3875849"/>
                  <a:ext cx="2226607" cy="320347"/>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European innovation </a:t>
                  </a:r>
                  <a:endPar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rPr>
                    <a:t>ecosystems</a:t>
                  </a:r>
                  <a:endParaRPr kumimoji="0" lang="en-GB" sz="1100" b="1" i="0" u="none" strike="noStrike" kern="1200" cap="none" spc="0" normalizeH="0" baseline="0" noProof="0" dirty="0">
                    <a:ln>
                      <a:noFill/>
                    </a:ln>
                    <a:solidFill>
                      <a:schemeClr val="accent6"/>
                    </a:solidFill>
                    <a:effectLst/>
                    <a:uLnTx/>
                    <a:uFillTx/>
                    <a:latin typeface="Arial" charset="0"/>
                    <a:ea typeface="+mn-ea"/>
                    <a:cs typeface="+mn-cs"/>
                  </a:endParaRPr>
                </a:p>
              </p:txBody>
            </p:sp>
            <p:sp>
              <p:nvSpPr>
                <p:cNvPr id="51" name="TextBox 50"/>
                <p:cNvSpPr txBox="1"/>
                <p:nvPr/>
              </p:nvSpPr>
              <p:spPr>
                <a:xfrm>
                  <a:off x="6431219" y="4336634"/>
                  <a:ext cx="2210366" cy="453761"/>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accent6"/>
                      </a:solidFill>
                      <a:effectLst/>
                      <a:uLnTx/>
                      <a:uFillTx/>
                      <a:latin typeface="Arial" charset="0"/>
                      <a:ea typeface="+mn-ea"/>
                      <a:cs typeface="+mn-cs"/>
                    </a:rPr>
                    <a:t>European </a:t>
                  </a:r>
                  <a:r>
                    <a:rPr kumimoji="0" lang="en-US" sz="1100" b="1" i="0" u="none" strike="noStrike" kern="1200" cap="none" spc="0" normalizeH="0" baseline="0" noProof="0" dirty="0">
                      <a:ln>
                        <a:noFill/>
                      </a:ln>
                      <a:solidFill>
                        <a:schemeClr val="accent6"/>
                      </a:solidFill>
                      <a:effectLst/>
                      <a:uLnTx/>
                      <a:uFillTx/>
                      <a:latin typeface="Arial" charset="0"/>
                      <a:ea typeface="+mn-ea"/>
                      <a:cs typeface="+mn-cs"/>
                    </a:rPr>
                    <a:t>Institute of Innovation </a:t>
                  </a:r>
                  <a:br>
                    <a:rPr kumimoji="0" lang="en-US" sz="1100" b="1" i="0" u="none" strike="noStrike" kern="1200" cap="none" spc="0" normalizeH="0" baseline="0" noProof="0" dirty="0">
                      <a:ln>
                        <a:noFill/>
                      </a:ln>
                      <a:solidFill>
                        <a:schemeClr val="accent6"/>
                      </a:solidFill>
                      <a:effectLst/>
                      <a:uLnTx/>
                      <a:uFillTx/>
                      <a:latin typeface="Arial" charset="0"/>
                      <a:ea typeface="+mn-ea"/>
                      <a:cs typeface="+mn-cs"/>
                    </a:rPr>
                  </a:br>
                  <a:r>
                    <a:rPr kumimoji="0" lang="en-US" sz="1100" b="1" i="0" u="none" strike="noStrike" kern="1200" cap="none" spc="0" normalizeH="0" baseline="0" noProof="0" dirty="0">
                      <a:ln>
                        <a:noFill/>
                      </a:ln>
                      <a:solidFill>
                        <a:schemeClr val="accent6"/>
                      </a:solidFill>
                      <a:effectLst/>
                      <a:uLnTx/>
                      <a:uFillTx/>
                      <a:latin typeface="Arial" charset="0"/>
                      <a:ea typeface="+mn-ea"/>
                      <a:cs typeface="+mn-cs"/>
                    </a:rPr>
                    <a:t>and </a:t>
                  </a:r>
                  <a:r>
                    <a:rPr kumimoji="0" lang="en-US" sz="1100" b="1" i="0" u="none" strike="noStrike" kern="1200" cap="none" spc="0" normalizeH="0" baseline="0" noProof="0" dirty="0" smtClean="0">
                      <a:ln>
                        <a:noFill/>
                      </a:ln>
                      <a:solidFill>
                        <a:schemeClr val="accent6"/>
                      </a:solidFill>
                      <a:effectLst/>
                      <a:uLnTx/>
                      <a:uFillTx/>
                      <a:latin typeface="Arial" charset="0"/>
                      <a:ea typeface="+mn-ea"/>
                      <a:cs typeface="+mn-cs"/>
                    </a:rPr>
                    <a:t>Technology</a:t>
                  </a:r>
                  <a:endParaRPr kumimoji="0" lang="en-GB" sz="1100" b="1" i="0" u="none" strike="noStrike" kern="1200" cap="none" spc="0" normalizeH="0" baseline="0" noProof="0" dirty="0">
                    <a:ln>
                      <a:noFill/>
                    </a:ln>
                    <a:solidFill>
                      <a:schemeClr val="accent6"/>
                    </a:solidFill>
                    <a:effectLst/>
                    <a:uLnTx/>
                    <a:uFillTx/>
                    <a:latin typeface="Arial" charset="0"/>
                    <a:ea typeface="+mn-ea"/>
                    <a:cs typeface="+mn-cs"/>
                  </a:endParaRPr>
                </a:p>
              </p:txBody>
            </p:sp>
          </p:grpSp>
        </p:grpSp>
        <p:grpSp>
          <p:nvGrpSpPr>
            <p:cNvPr id="38" name="Group 37"/>
            <p:cNvGrpSpPr/>
            <p:nvPr/>
          </p:nvGrpSpPr>
          <p:grpSpPr>
            <a:xfrm>
              <a:off x="3307627" y="2852645"/>
              <a:ext cx="2849247" cy="2154181"/>
              <a:chOff x="3360887" y="2822699"/>
              <a:chExt cx="2849247" cy="2154181"/>
            </a:xfrm>
          </p:grpSpPr>
          <p:sp>
            <p:nvSpPr>
              <p:cNvPr id="39" name="Rectangle 38"/>
              <p:cNvSpPr/>
              <p:nvPr/>
            </p:nvSpPr>
            <p:spPr>
              <a:xfrm>
                <a:off x="3360887" y="2822699"/>
                <a:ext cx="2849247" cy="21541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TextBox 39"/>
              <p:cNvSpPr txBox="1"/>
              <p:nvPr/>
            </p:nvSpPr>
            <p:spPr>
              <a:xfrm>
                <a:off x="4099323" y="2852936"/>
                <a:ext cx="1974973" cy="60637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charset="0"/>
                    <a:ea typeface="+mn-ea"/>
                    <a:cs typeface="+mn-cs"/>
                  </a:rPr>
                  <a:t>Pillar 2</a:t>
                </a:r>
                <a:endParaRPr kumimoji="0" lang="en-GB" sz="1400"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charset="0"/>
                    <a:ea typeface="+mn-ea"/>
                    <a:cs typeface="+mn-cs"/>
                  </a:rPr>
                  <a:t>Global Challenges and </a:t>
                </a:r>
                <a:r>
                  <a:rPr kumimoji="0" lang="en-GB" sz="1100" b="0" i="0" u="none" strike="noStrike" kern="1200" cap="none" spc="0" normalizeH="0" baseline="0" noProof="0" dirty="0" smtClean="0">
                    <a:ln>
                      <a:noFill/>
                    </a:ln>
                    <a:solidFill>
                      <a:srgbClr val="FFFFFF"/>
                    </a:solidFill>
                    <a:effectLst/>
                    <a:uLnTx/>
                    <a:uFillTx/>
                    <a:latin typeface="Arial" charset="0"/>
                    <a:ea typeface="+mn-ea"/>
                    <a:cs typeface="+mn-cs"/>
                  </a:rPr>
                  <a:t>European Industrial </a:t>
                </a:r>
                <a:r>
                  <a:rPr kumimoji="0" lang="en-GB" sz="1100" b="0" i="0" u="none" strike="noStrike" kern="1200" cap="none" spc="0" normalizeH="0" baseline="0" noProof="0" dirty="0">
                    <a:ln>
                      <a:noFill/>
                    </a:ln>
                    <a:solidFill>
                      <a:srgbClr val="FFFFFF"/>
                    </a:solidFill>
                    <a:effectLst/>
                    <a:uLnTx/>
                    <a:uFillTx/>
                    <a:latin typeface="Arial" charset="0"/>
                    <a:ea typeface="+mn-ea"/>
                    <a:cs typeface="+mn-cs"/>
                  </a:rPr>
                  <a:t>Competitiveness</a:t>
                </a:r>
              </a:p>
            </p:txBody>
          </p:sp>
          <p:sp>
            <p:nvSpPr>
              <p:cNvPr id="41" name="TextBox 40"/>
              <p:cNvSpPr txBox="1"/>
              <p:nvPr/>
            </p:nvSpPr>
            <p:spPr>
              <a:xfrm>
                <a:off x="3595099" y="3467954"/>
                <a:ext cx="2479197" cy="1221665"/>
              </a:xfrm>
              <a:prstGeom prst="rect">
                <a:avLst/>
              </a:prstGeom>
              <a:solidFill>
                <a:schemeClr val="bg2"/>
              </a:solidFill>
            </p:spPr>
            <p:txBody>
              <a:bodyPr wrap="square" rtlCol="0">
                <a:spAutoFit/>
              </a:bodyPr>
              <a:lstStyle/>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US" sz="1100" i="0" u="none" strike="noStrike" kern="1200" cap="none" spc="0" normalizeH="0" baseline="0" noProof="0" dirty="0">
                    <a:ln>
                      <a:noFill/>
                    </a:ln>
                    <a:solidFill>
                      <a:schemeClr val="accent6"/>
                    </a:solidFill>
                    <a:effectLst/>
                    <a:uLnTx/>
                    <a:uFillTx/>
                    <a:latin typeface="Arial" charset="0"/>
                    <a:ea typeface="+mn-ea"/>
                    <a:cs typeface="+mn-cs"/>
                  </a:rPr>
                  <a:t>Health</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GB" sz="1100" i="0" u="none" strike="noStrike" kern="1200" cap="none" spc="0" normalizeH="0" baseline="0" noProof="0" dirty="0" smtClean="0">
                    <a:ln>
                      <a:noFill/>
                    </a:ln>
                    <a:solidFill>
                      <a:schemeClr val="accent6"/>
                    </a:solidFill>
                    <a:effectLst/>
                    <a:uLnTx/>
                    <a:uFillTx/>
                    <a:latin typeface="Arial" charset="0"/>
                    <a:ea typeface="+mn-ea"/>
                    <a:cs typeface="+mn-cs"/>
                  </a:rPr>
                  <a:t>Culture</a:t>
                </a:r>
                <a:r>
                  <a:rPr kumimoji="0" lang="en-GB" sz="1100" i="0" u="none" strike="noStrike" kern="1200" cap="none" spc="0" normalizeH="0" baseline="0" noProof="0" dirty="0">
                    <a:ln>
                      <a:noFill/>
                    </a:ln>
                    <a:solidFill>
                      <a:schemeClr val="accent6"/>
                    </a:solidFill>
                    <a:effectLst/>
                    <a:uLnTx/>
                    <a:uFillTx/>
                    <a:latin typeface="Arial" charset="0"/>
                    <a:ea typeface="+mn-ea"/>
                    <a:cs typeface="+mn-cs"/>
                  </a:rPr>
                  <a:t>, Creativity and Inclusive </a:t>
                </a:r>
                <a:r>
                  <a:rPr kumimoji="0" lang="en-GB" sz="1100" i="0" u="none" strike="noStrike" kern="1200" cap="none" spc="0" normalizeH="0" baseline="0" noProof="0" dirty="0" smtClean="0">
                    <a:ln>
                      <a:noFill/>
                    </a:ln>
                    <a:solidFill>
                      <a:schemeClr val="accent6"/>
                    </a:solidFill>
                    <a:effectLst/>
                    <a:uLnTx/>
                    <a:uFillTx/>
                    <a:latin typeface="Arial" charset="0"/>
                    <a:ea typeface="+mn-ea"/>
                    <a:cs typeface="+mn-cs"/>
                  </a:rPr>
                  <a:t>Society </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US" sz="1100" i="0" u="none" strike="noStrike" kern="1200" cap="none" spc="0" normalizeH="0" baseline="0" noProof="0" dirty="0">
                    <a:ln>
                      <a:noFill/>
                    </a:ln>
                    <a:solidFill>
                      <a:schemeClr val="accent6"/>
                    </a:solidFill>
                    <a:effectLst/>
                    <a:uLnTx/>
                    <a:uFillTx/>
                    <a:latin typeface="Arial" charset="0"/>
                    <a:ea typeface="+mn-ea"/>
                    <a:cs typeface="+mn-cs"/>
                  </a:rPr>
                  <a:t>Civil Security for </a:t>
                </a:r>
                <a:r>
                  <a:rPr kumimoji="0" lang="en-US" sz="1100" i="0" u="none" strike="noStrike" kern="1200" cap="none" spc="0" normalizeH="0" baseline="0" noProof="0" dirty="0" smtClean="0">
                    <a:ln>
                      <a:noFill/>
                    </a:ln>
                    <a:solidFill>
                      <a:schemeClr val="accent6"/>
                    </a:solidFill>
                    <a:effectLst/>
                    <a:uLnTx/>
                    <a:uFillTx/>
                    <a:latin typeface="Arial" charset="0"/>
                    <a:ea typeface="+mn-ea"/>
                    <a:cs typeface="+mn-cs"/>
                  </a:rPr>
                  <a:t>Society</a:t>
                </a:r>
                <a:endParaRPr kumimoji="0" lang="en-US" sz="1100" i="0" u="none" strike="noStrike" kern="1200" cap="none" spc="0" normalizeH="0" baseline="0" noProof="0" dirty="0">
                  <a:ln>
                    <a:noFill/>
                  </a:ln>
                  <a:solidFill>
                    <a:schemeClr val="accent6"/>
                  </a:solidFill>
                  <a:effectLst/>
                  <a:uLnTx/>
                  <a:uFillTx/>
                  <a:latin typeface="Arial" charset="0"/>
                  <a:ea typeface="+mn-ea"/>
                  <a:cs typeface="+mn-cs"/>
                </a:endParaRP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US" sz="1100" i="0" u="none" strike="noStrike" kern="1200" cap="none" spc="0" normalizeH="0" baseline="0" noProof="0" dirty="0" smtClean="0">
                    <a:ln>
                      <a:noFill/>
                    </a:ln>
                    <a:solidFill>
                      <a:schemeClr val="accent6"/>
                    </a:solidFill>
                    <a:effectLst/>
                    <a:uLnTx/>
                    <a:uFillTx/>
                    <a:latin typeface="Arial" charset="0"/>
                    <a:ea typeface="+mn-ea"/>
                    <a:cs typeface="+mn-cs"/>
                  </a:rPr>
                  <a:t>Digital, Industry and Space</a:t>
                </a:r>
                <a:endParaRPr kumimoji="0" lang="en-US" sz="1100" i="0" u="none" strike="noStrike" kern="1200" cap="none" spc="0" normalizeH="0" baseline="0" noProof="0" dirty="0">
                  <a:ln>
                    <a:noFill/>
                  </a:ln>
                  <a:solidFill>
                    <a:schemeClr val="accent6"/>
                  </a:solidFill>
                  <a:effectLst/>
                  <a:uLnTx/>
                  <a:uFillTx/>
                  <a:latin typeface="Arial" charset="0"/>
                  <a:ea typeface="+mn-ea"/>
                  <a:cs typeface="+mn-cs"/>
                </a:endParaRP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US" sz="1100" i="0" u="none" strike="noStrike" kern="1200" cap="none" spc="0" normalizeH="0" baseline="0" noProof="0" dirty="0">
                    <a:ln>
                      <a:noFill/>
                    </a:ln>
                    <a:solidFill>
                      <a:schemeClr val="accent6"/>
                    </a:solidFill>
                    <a:effectLst/>
                    <a:uLnTx/>
                    <a:uFillTx/>
                    <a:latin typeface="Arial" charset="0"/>
                    <a:ea typeface="+mn-ea"/>
                    <a:cs typeface="+mn-cs"/>
                  </a:rPr>
                  <a:t>Climate, Energy and Mobility</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US" sz="1100" i="0" u="none" strike="noStrike" kern="1200" cap="none" spc="0" normalizeH="0" baseline="0" noProof="0" dirty="0" smtClean="0">
                    <a:ln>
                      <a:noFill/>
                    </a:ln>
                    <a:solidFill>
                      <a:schemeClr val="accent6"/>
                    </a:solidFill>
                    <a:effectLst/>
                    <a:uLnTx/>
                    <a:uFillTx/>
                    <a:latin typeface="Arial" charset="0"/>
                    <a:ea typeface="+mn-ea"/>
                    <a:cs typeface="+mn-cs"/>
                  </a:rPr>
                  <a:t>Food</a:t>
                </a:r>
                <a:r>
                  <a:rPr kumimoji="0" lang="en-US" sz="1100" i="0" u="none" strike="noStrike" kern="1200" cap="none" spc="0" normalizeH="0" baseline="0" noProof="0" dirty="0">
                    <a:ln>
                      <a:noFill/>
                    </a:ln>
                    <a:solidFill>
                      <a:schemeClr val="accent6"/>
                    </a:solidFill>
                    <a:effectLst/>
                    <a:uLnTx/>
                    <a:uFillTx/>
                    <a:latin typeface="Arial" charset="0"/>
                    <a:ea typeface="+mn-ea"/>
                    <a:cs typeface="+mn-cs"/>
                  </a:rPr>
                  <a:t>, </a:t>
                </a:r>
                <a:r>
                  <a:rPr kumimoji="0" lang="en-US" sz="1100" i="0" u="none" strike="noStrike" kern="1200" cap="none" spc="0" normalizeH="0" baseline="0" noProof="0" dirty="0" err="1" smtClean="0">
                    <a:ln>
                      <a:noFill/>
                    </a:ln>
                    <a:solidFill>
                      <a:schemeClr val="accent6"/>
                    </a:solidFill>
                    <a:effectLst/>
                    <a:uLnTx/>
                    <a:uFillTx/>
                    <a:latin typeface="Arial" charset="0"/>
                    <a:ea typeface="+mn-ea"/>
                    <a:cs typeface="+mn-cs"/>
                  </a:rPr>
                  <a:t>Bioeconomy</a:t>
                </a:r>
                <a:r>
                  <a:rPr kumimoji="0" lang="en-US" sz="1100" i="0" u="none" strike="noStrike" kern="1200" cap="none" spc="0" normalizeH="0" baseline="0" noProof="0" dirty="0" smtClean="0">
                    <a:ln>
                      <a:noFill/>
                    </a:ln>
                    <a:solidFill>
                      <a:schemeClr val="accent6"/>
                    </a:solidFill>
                    <a:effectLst/>
                    <a:uLnTx/>
                    <a:uFillTx/>
                    <a:latin typeface="Arial" charset="0"/>
                    <a:ea typeface="+mn-ea"/>
                    <a:cs typeface="+mn-cs"/>
                  </a:rPr>
                  <a:t>, </a:t>
                </a:r>
                <a:r>
                  <a:rPr kumimoji="0" lang="en-US" sz="1100" i="0" u="none" strike="noStrike" kern="1200" cap="none" spc="0" normalizeH="0" baseline="0" noProof="0" dirty="0">
                    <a:ln>
                      <a:noFill/>
                    </a:ln>
                    <a:solidFill>
                      <a:schemeClr val="accent6"/>
                    </a:solidFill>
                    <a:effectLst/>
                    <a:uLnTx/>
                    <a:uFillTx/>
                    <a:latin typeface="Arial" charset="0"/>
                    <a:ea typeface="+mn-ea"/>
                    <a:cs typeface="+mn-cs"/>
                  </a:rPr>
                  <a:t>Natural Resources, Agriculture and </a:t>
                </a:r>
                <a:r>
                  <a:rPr kumimoji="0" lang="en-US" sz="1100" i="0" u="none" strike="noStrike" kern="1200" cap="none" spc="0" normalizeH="0" baseline="0" noProof="0" dirty="0" smtClean="0">
                    <a:ln>
                      <a:noFill/>
                    </a:ln>
                    <a:solidFill>
                      <a:schemeClr val="accent6"/>
                    </a:solidFill>
                    <a:effectLst/>
                    <a:uLnTx/>
                    <a:uFillTx/>
                    <a:latin typeface="Arial" charset="0"/>
                    <a:ea typeface="+mn-ea"/>
                    <a:cs typeface="+mn-cs"/>
                  </a:rPr>
                  <a:t>Environment</a:t>
                </a:r>
                <a:endParaRPr kumimoji="0" lang="en-US" sz="1100" i="0" u="none" strike="noStrike" kern="1200" cap="none" spc="0" normalizeH="0" baseline="0" noProof="0" dirty="0">
                  <a:ln>
                    <a:noFill/>
                  </a:ln>
                  <a:solidFill>
                    <a:schemeClr val="accent6"/>
                  </a:solidFill>
                  <a:effectLst/>
                  <a:uLnTx/>
                  <a:uFillTx/>
                  <a:latin typeface="Arial" charset="0"/>
                  <a:ea typeface="+mn-ea"/>
                  <a:cs typeface="+mn-cs"/>
                </a:endParaRPr>
              </a:p>
            </p:txBody>
          </p:sp>
          <p:sp>
            <p:nvSpPr>
              <p:cNvPr id="42" name="TextBox 41"/>
              <p:cNvSpPr txBox="1"/>
              <p:nvPr/>
            </p:nvSpPr>
            <p:spPr>
              <a:xfrm>
                <a:off x="3595099" y="4724778"/>
                <a:ext cx="2479197" cy="194497"/>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rPr>
                  <a:t>Joint </a:t>
                </a: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Research Centre</a:t>
                </a:r>
              </a:p>
            </p:txBody>
          </p:sp>
          <p:sp>
            <p:nvSpPr>
              <p:cNvPr id="43" name="TextBox 42"/>
              <p:cNvSpPr txBox="1"/>
              <p:nvPr/>
            </p:nvSpPr>
            <p:spPr>
              <a:xfrm rot="16200000">
                <a:off x="3299037" y="3911961"/>
                <a:ext cx="889536"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Clusters</a:t>
                </a:r>
              </a:p>
            </p:txBody>
          </p:sp>
        </p:grpSp>
      </p:grpSp>
      <p:pic>
        <p:nvPicPr>
          <p:cNvPr id="62" name="Picture 61"/>
          <p:cNvPicPr>
            <a:picLocks noChangeAspect="1"/>
          </p:cNvPicPr>
          <p:nvPr/>
        </p:nvPicPr>
        <p:blipFill>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26532" y="1620379"/>
            <a:ext cx="433100" cy="433100"/>
          </a:xfrm>
          <a:prstGeom prst="rect">
            <a:avLst/>
          </a:prstGeom>
        </p:spPr>
      </p:pic>
      <p:pic>
        <p:nvPicPr>
          <p:cNvPr id="63" name="Picture 62"/>
          <p:cNvPicPr>
            <a:picLocks noChangeAspect="1"/>
          </p:cNvPicPr>
          <p:nvPr/>
        </p:nvPicPr>
        <p:blipFill>
          <a:blip r:embed="rId5">
            <a:clrChange>
              <a:clrFrom>
                <a:srgbClr val="FFFFFF"/>
              </a:clrFrom>
              <a:clrTo>
                <a:srgbClr val="FFFFFF">
                  <a:alpha val="0"/>
                </a:srgbClr>
              </a:clrTo>
            </a:clrChange>
            <a:biLevel thresh="50000"/>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Lst>
          </a:blip>
          <a:stretch>
            <a:fillRect/>
          </a:stretch>
        </p:blipFill>
        <p:spPr>
          <a:xfrm>
            <a:off x="6363225" y="1620379"/>
            <a:ext cx="441023" cy="441023"/>
          </a:xfrm>
          <a:prstGeom prst="rect">
            <a:avLst/>
          </a:prstGeom>
        </p:spPr>
      </p:pic>
      <p:pic>
        <p:nvPicPr>
          <p:cNvPr id="64" name="Picture 4" descr="C:\Users\ravetju\AppData\Local\Temp\1\eart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1620379"/>
            <a:ext cx="442902" cy="44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66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7017" y="581720"/>
            <a:ext cx="8102672" cy="720081"/>
          </a:xfrm>
          <a:prstGeom prst="rect">
            <a:avLst/>
          </a:prstGeom>
        </p:spPr>
        <p:txBody>
          <a:bodyPr/>
          <a:lstStyle/>
          <a:p>
            <a:r>
              <a:rPr lang="en-GB" dirty="0" smtClean="0">
                <a:solidFill>
                  <a:schemeClr val="accent6"/>
                </a:solidFill>
                <a:latin typeface="Arial" panose="020B0604020202020204" pitchFamily="34" charset="0"/>
                <a:cs typeface="Arial" panose="020B0604020202020204" pitchFamily="34" charset="0"/>
              </a:rPr>
              <a:t>   Commission proposal for </a:t>
            </a:r>
            <a:r>
              <a:rPr lang="en-GB" dirty="0">
                <a:solidFill>
                  <a:schemeClr val="accent6"/>
                </a:solidFill>
                <a:latin typeface="Arial" panose="020B0604020202020204" pitchFamily="34" charset="0"/>
                <a:cs typeface="Arial" panose="020B0604020202020204" pitchFamily="34" charset="0"/>
              </a:rPr>
              <a:t>b</a:t>
            </a:r>
            <a:r>
              <a:rPr lang="en-GB" dirty="0" smtClean="0">
                <a:solidFill>
                  <a:schemeClr val="accent6"/>
                </a:solidFill>
                <a:latin typeface="Arial" panose="020B0604020202020204" pitchFamily="34" charset="0"/>
                <a:cs typeface="Arial" panose="020B0604020202020204" pitchFamily="34" charset="0"/>
              </a:rPr>
              <a:t>udget: €100 billion* </a:t>
            </a:r>
            <a:r>
              <a:rPr lang="en-GB" dirty="0">
                <a:solidFill>
                  <a:schemeClr val="accent6"/>
                </a:solidFill>
                <a:latin typeface="Arial" panose="020B0604020202020204" pitchFamily="34" charset="0"/>
                <a:cs typeface="Arial" panose="020B0604020202020204" pitchFamily="34" charset="0"/>
              </a:rPr>
              <a:t>(2021-2027)</a:t>
            </a:r>
          </a:p>
        </p:txBody>
      </p:sp>
      <p:sp>
        <p:nvSpPr>
          <p:cNvPr id="3" name="Content Placeholder 2"/>
          <p:cNvSpPr>
            <a:spLocks noGrp="1"/>
          </p:cNvSpPr>
          <p:nvPr>
            <p:ph idx="4294967295"/>
          </p:nvPr>
        </p:nvSpPr>
        <p:spPr>
          <a:xfrm>
            <a:off x="611560" y="1988840"/>
            <a:ext cx="3960440" cy="3921820"/>
          </a:xfrm>
          <a:prstGeom prst="rect">
            <a:avLst/>
          </a:prstGeom>
        </p:spPr>
        <p:txBody>
          <a:bodyPr/>
          <a:lstStyle/>
          <a:p>
            <a:pPr marL="0" indent="0">
              <a:buNone/>
            </a:pPr>
            <a:endParaRPr lang="en-GB" i="0" dirty="0">
              <a:solidFill>
                <a:schemeClr val="accent2">
                  <a:lumMod val="50000"/>
                </a:schemeClr>
              </a:solidFill>
              <a:latin typeface="Arial" panose="020B0604020202020204" pitchFamily="34" charset="0"/>
              <a:cs typeface="Arial" panose="020B0604020202020204" pitchFamily="34" charset="0"/>
            </a:endParaRPr>
          </a:p>
          <a:p>
            <a:endParaRPr lang="en-GB" i="0"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1999165612"/>
              </p:ext>
            </p:extLst>
          </p:nvPr>
        </p:nvGraphicFramePr>
        <p:xfrm>
          <a:off x="611560" y="1036960"/>
          <a:ext cx="8243804" cy="46962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07676" y="5618272"/>
            <a:ext cx="6561743" cy="584775"/>
          </a:xfrm>
          <a:prstGeom prst="rect">
            <a:avLst/>
          </a:prstGeom>
          <a:noFill/>
        </p:spPr>
        <p:txBody>
          <a:bodyPr wrap="square" rtlCol="0">
            <a:spAutoFit/>
          </a:bodyPr>
          <a:lstStyle/>
          <a:p>
            <a:pPr marL="357188" indent="-174625"/>
            <a:r>
              <a:rPr lang="en-GB" sz="1600" dirty="0" smtClean="0">
                <a:solidFill>
                  <a:srgbClr val="878685">
                    <a:lumMod val="50000"/>
                  </a:srgbClr>
                </a:solidFill>
              </a:rPr>
              <a:t>* </a:t>
            </a:r>
            <a:r>
              <a:rPr lang="en-GB" sz="1600" b="0" dirty="0" smtClean="0">
                <a:solidFill>
                  <a:srgbClr val="878685">
                    <a:lumMod val="50000"/>
                  </a:srgbClr>
                </a:solidFill>
              </a:rPr>
              <a:t>This </a:t>
            </a:r>
            <a:r>
              <a:rPr lang="en-GB" sz="1600" b="0" dirty="0">
                <a:solidFill>
                  <a:srgbClr val="878685">
                    <a:lumMod val="50000"/>
                  </a:srgbClr>
                </a:solidFill>
              </a:rPr>
              <a:t>envelope includes EUR </a:t>
            </a:r>
            <a:r>
              <a:rPr lang="en-GB" sz="1600" b="0" dirty="0" smtClean="0">
                <a:solidFill>
                  <a:srgbClr val="878685">
                    <a:lumMod val="50000"/>
                  </a:srgbClr>
                </a:solidFill>
              </a:rPr>
              <a:t>3.5 billion </a:t>
            </a:r>
            <a:r>
              <a:rPr lang="en-GB" sz="1600" b="0" dirty="0">
                <a:solidFill>
                  <a:srgbClr val="878685">
                    <a:lumMod val="50000"/>
                  </a:srgbClr>
                </a:solidFill>
              </a:rPr>
              <a:t>allocated under the </a:t>
            </a:r>
            <a:r>
              <a:rPr lang="en-GB" sz="1600" b="0" dirty="0" err="1">
                <a:solidFill>
                  <a:srgbClr val="878685">
                    <a:lumMod val="50000"/>
                  </a:srgbClr>
                </a:solidFill>
              </a:rPr>
              <a:t>InvestEU</a:t>
            </a:r>
            <a:r>
              <a:rPr lang="en-GB" sz="1600" b="0" dirty="0">
                <a:solidFill>
                  <a:srgbClr val="878685">
                    <a:lumMod val="50000"/>
                  </a:srgbClr>
                </a:solidFill>
              </a:rPr>
              <a:t> </a:t>
            </a:r>
            <a:r>
              <a:rPr lang="en-GB" sz="1600" b="0" dirty="0" smtClean="0">
                <a:solidFill>
                  <a:srgbClr val="878685">
                    <a:lumMod val="50000"/>
                  </a:srgbClr>
                </a:solidFill>
              </a:rPr>
              <a:t>Fund. </a:t>
            </a:r>
            <a:endParaRPr lang="en-GB" sz="1600" b="0" dirty="0">
              <a:solidFill>
                <a:srgbClr val="0F5494"/>
              </a:solidFill>
            </a:endParaRPr>
          </a:p>
        </p:txBody>
      </p:sp>
      <p:cxnSp>
        <p:nvCxnSpPr>
          <p:cNvPr id="6" name="Straight Connector 5"/>
          <p:cNvCxnSpPr/>
          <p:nvPr/>
        </p:nvCxnSpPr>
        <p:spPr bwMode="auto">
          <a:xfrm>
            <a:off x="3344548" y="1899242"/>
            <a:ext cx="144000" cy="0"/>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8" name="Elbow Connector 7"/>
          <p:cNvCxnSpPr/>
          <p:nvPr/>
        </p:nvCxnSpPr>
        <p:spPr bwMode="auto">
          <a:xfrm rot="5400000" flipH="1" flipV="1">
            <a:off x="575556" y="2240868"/>
            <a:ext cx="360040" cy="12700"/>
          </a:xfrm>
          <a:prstGeom prst="bentConnector3">
            <a:avLst/>
          </a:prstGeom>
          <a:noFill/>
          <a:ln w="9525" cap="flat" cmpd="sng" algn="ctr">
            <a:noFill/>
            <a:prstDash val="solid"/>
            <a:round/>
            <a:headEnd type="none" w="med" len="med"/>
            <a:tailEnd type="none" w="med" len="med"/>
          </a:ln>
          <a:effectLst/>
        </p:spPr>
      </p:cxnSp>
      <p:cxnSp>
        <p:nvCxnSpPr>
          <p:cNvPr id="11" name="Straight Connector 10"/>
          <p:cNvCxnSpPr/>
          <p:nvPr/>
        </p:nvCxnSpPr>
        <p:spPr bwMode="auto">
          <a:xfrm>
            <a:off x="3344548" y="1899242"/>
            <a:ext cx="0" cy="216024"/>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14" name="Straight Connector 13"/>
          <p:cNvCxnSpPr/>
          <p:nvPr/>
        </p:nvCxnSpPr>
        <p:spPr bwMode="auto">
          <a:xfrm>
            <a:off x="2956623" y="1899242"/>
            <a:ext cx="144000" cy="0"/>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15" name="Straight Connector 14"/>
          <p:cNvCxnSpPr/>
          <p:nvPr/>
        </p:nvCxnSpPr>
        <p:spPr bwMode="auto">
          <a:xfrm>
            <a:off x="3100623" y="1899242"/>
            <a:ext cx="0" cy="246131"/>
          </a:xfrm>
          <a:prstGeom prst="line">
            <a:avLst/>
          </a:prstGeom>
          <a:noFill/>
          <a:ln w="19050" cap="flat" cmpd="sng" algn="ctr">
            <a:solidFill>
              <a:schemeClr val="bg2">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2543764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5962" y="3130481"/>
            <a:ext cx="2512076"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800" dirty="0" smtClean="0">
                <a:solidFill>
                  <a:srgbClr val="0E4194"/>
                </a:solidFill>
              </a:rPr>
              <a:t>M</a:t>
            </a:r>
            <a:r>
              <a:rPr kumimoji="0" lang="en-GB" sz="2800" b="1" i="0" u="none" strike="noStrike" kern="1200" cap="none" spc="0" normalizeH="0" baseline="0" noProof="0" dirty="0" err="1" smtClean="0">
                <a:ln>
                  <a:noFill/>
                </a:ln>
                <a:solidFill>
                  <a:srgbClr val="0E4194"/>
                </a:solidFill>
                <a:effectLst/>
                <a:uLnTx/>
                <a:uFillTx/>
                <a:latin typeface="Verdana" pitchFamily="34" charset="0"/>
                <a:ea typeface="+mn-ea"/>
                <a:cs typeface="+mn-cs"/>
              </a:rPr>
              <a:t>ission</a:t>
            </a:r>
            <a:r>
              <a:rPr kumimoji="0" lang="en-GB" sz="2800" b="1" i="0" u="none" strike="noStrike" kern="1200" cap="none" spc="0" normalizeH="0" baseline="0" noProof="0" dirty="0" smtClean="0">
                <a:ln>
                  <a:noFill/>
                </a:ln>
                <a:solidFill>
                  <a:srgbClr val="0E4194"/>
                </a:solidFill>
                <a:effectLst/>
                <a:uLnTx/>
                <a:uFillTx/>
                <a:latin typeface="Verdana" pitchFamily="34" charset="0"/>
                <a:ea typeface="+mn-ea"/>
                <a:cs typeface="+mn-cs"/>
              </a:rPr>
              <a:t> areas</a:t>
            </a:r>
            <a:endParaRPr kumimoji="0" lang="en-GB" sz="2800" b="1" i="0" u="none" strike="noStrike" kern="1200" cap="none" spc="0" normalizeH="0" baseline="0" noProof="0" dirty="0">
              <a:ln>
                <a:noFill/>
              </a:ln>
              <a:solidFill>
                <a:srgbClr val="FFD624"/>
              </a:solidFill>
              <a:effectLst/>
              <a:uLnTx/>
              <a:uFillTx/>
              <a:latin typeface="Verdana" pitchFamily="34" charset="0"/>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240" y="2565281"/>
            <a:ext cx="1440000" cy="1440000"/>
          </a:xfrm>
          <a:prstGeom prst="rect">
            <a:avLst/>
          </a:prstGeom>
        </p:spPr>
      </p:pic>
      <p:sp>
        <p:nvSpPr>
          <p:cNvPr id="5" name="ZoneTexte 3">
            <a:extLst>
              <a:ext uri="{FF2B5EF4-FFF2-40B4-BE49-F238E27FC236}">
                <a16:creationId xmlns:a16="http://schemas.microsoft.com/office/drawing/2014/main" id="{69455E74-2D0E-461A-A7F6-05519A7E8767}"/>
              </a:ext>
            </a:extLst>
          </p:cNvPr>
          <p:cNvSpPr txBox="1"/>
          <p:nvPr/>
        </p:nvSpPr>
        <p:spPr>
          <a:xfrm>
            <a:off x="3089983" y="3577622"/>
            <a:ext cx="2239142" cy="1128001"/>
          </a:xfrm>
          <a:prstGeom prst="rect">
            <a:avLst/>
          </a:prstGeom>
          <a:noFill/>
        </p:spPr>
        <p:txBody>
          <a:bodyPr wrap="square" rtlCol="0">
            <a:spAutoFit/>
          </a:bodyPr>
          <a:lstStyle/>
          <a:p>
            <a:pPr marL="457200" marR="0" lvl="1" indent="0" algn="l" defTabSz="914400" rtl="0" eaLnBrk="1" fontAlgn="base" latinLnBrk="0" hangingPunct="1">
              <a:lnSpc>
                <a:spcPct val="180000"/>
              </a:lnSpc>
              <a:spcBef>
                <a:spcPts val="1200"/>
              </a:spcBef>
              <a:spcAft>
                <a:spcPts val="0"/>
              </a:spcAft>
              <a:buClr>
                <a:srgbClr val="F8A907"/>
              </a:buClr>
              <a:buSzTx/>
              <a:buFontTx/>
              <a:buNone/>
              <a:tabLst/>
              <a:defRPr/>
            </a:pPr>
            <a:endParaRPr kumimoji="0" lang="en-US" sz="1800" b="0" i="0" u="none" strike="noStrike" kern="1200" cap="none" spc="0" normalizeH="0" baseline="0" noProof="0" dirty="0">
              <a:ln>
                <a:noFill/>
              </a:ln>
              <a:solidFill>
                <a:srgbClr val="878685">
                  <a:lumMod val="50000"/>
                </a:srgbClr>
              </a:solidFill>
              <a:effectLst/>
              <a:uLnTx/>
              <a:uFillTx/>
              <a:latin typeface="Arial"/>
              <a:ea typeface="+mn-ea"/>
              <a:cs typeface="+mn-cs"/>
            </a:endParaRPr>
          </a:p>
          <a:p>
            <a:pPr marL="457200" marR="0" lvl="1" indent="0" algn="l" defTabSz="914400" rtl="0" eaLnBrk="1" fontAlgn="base" latinLnBrk="0" hangingPunct="1">
              <a:lnSpc>
                <a:spcPct val="180000"/>
              </a:lnSpc>
              <a:spcBef>
                <a:spcPts val="300"/>
              </a:spcBef>
              <a:spcAft>
                <a:spcPts val="0"/>
              </a:spcAft>
              <a:buClr>
                <a:srgbClr val="F8A907"/>
              </a:buClr>
              <a:buSzTx/>
              <a:buFontTx/>
              <a:buNone/>
              <a:tabLst/>
              <a:defRPr/>
            </a:pPr>
            <a:r>
              <a:rPr kumimoji="0" lang="en-US" sz="1800" b="0" i="0" u="none" strike="noStrike" kern="1200" cap="none" spc="0" normalizeH="0" baseline="0" noProof="0" dirty="0" smtClean="0">
                <a:ln>
                  <a:noFill/>
                </a:ln>
                <a:solidFill>
                  <a:srgbClr val="878685">
                    <a:lumMod val="50000"/>
                  </a:srgbClr>
                </a:solidFill>
                <a:effectLst/>
                <a:uLnTx/>
                <a:uFillTx/>
                <a:latin typeface="Arial"/>
                <a:ea typeface="+mn-ea"/>
                <a:cs typeface="+mn-cs"/>
              </a:rPr>
              <a:t> </a:t>
            </a:r>
            <a:endParaRPr kumimoji="0" lang="en-US" sz="1800" b="0" i="0" u="none" strike="noStrike" kern="1200" cap="none" spc="0" normalizeH="0" baseline="0" noProof="0" dirty="0">
              <a:ln>
                <a:noFill/>
              </a:ln>
              <a:solidFill>
                <a:srgbClr val="878685">
                  <a:lumMod val="50000"/>
                </a:srgbClr>
              </a:solidFill>
              <a:effectLst/>
              <a:uLnTx/>
              <a:uFillTx/>
              <a:latin typeface="Arial"/>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766" y="1266771"/>
            <a:ext cx="1440000" cy="1440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138" y="2565281"/>
            <a:ext cx="1440000" cy="1440000"/>
          </a:xfrm>
          <a:prstGeom prst="rect">
            <a:avLst/>
          </a:prstGeom>
        </p:spPr>
      </p:pic>
      <p:sp>
        <p:nvSpPr>
          <p:cNvPr id="10" name="TextBox 9"/>
          <p:cNvSpPr txBox="1"/>
          <p:nvPr/>
        </p:nvSpPr>
        <p:spPr>
          <a:xfrm>
            <a:off x="2853581" y="332656"/>
            <a:ext cx="3312369"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Adaptation to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climate change</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 including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societal transformation</a:t>
            </a:r>
            <a:endParaRPr kumimoji="0" lang="en-GB" sz="1600" b="1" i="0" u="none" strike="noStrike" kern="1200" cap="none" spc="0" normalizeH="0" baseline="0" noProof="0" dirty="0" err="1" smtClean="0">
              <a:ln>
                <a:noFill/>
              </a:ln>
              <a:solidFill>
                <a:srgbClr val="0F5494"/>
              </a:solidFill>
              <a:effectLst/>
              <a:uLnTx/>
              <a:uFillTx/>
              <a:latin typeface="Verdana" pitchFamily="34" charset="0"/>
              <a:ea typeface="+mn-ea"/>
              <a:cs typeface="+mn-cs"/>
            </a:endParaRPr>
          </a:p>
        </p:txBody>
      </p:sp>
      <p:sp>
        <p:nvSpPr>
          <p:cNvPr id="11" name="TextBox 10"/>
          <p:cNvSpPr txBox="1"/>
          <p:nvPr/>
        </p:nvSpPr>
        <p:spPr>
          <a:xfrm>
            <a:off x="7308304" y="3130481"/>
            <a:ext cx="110547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Cancer</a:t>
            </a:r>
            <a:endParaRPr kumimoji="0" lang="en-GB" sz="1600" b="1" i="0" u="none" strike="noStrike" kern="1200" cap="none" spc="0" normalizeH="0" baseline="0" noProof="0" dirty="0" err="1" smtClean="0">
              <a:ln>
                <a:noFill/>
              </a:ln>
              <a:solidFill>
                <a:srgbClr val="0F5494"/>
              </a:solidFill>
              <a:effectLst/>
              <a:uLnTx/>
              <a:uFillTx/>
              <a:latin typeface="Verdana" pitchFamily="34" charset="0"/>
              <a:ea typeface="+mn-ea"/>
              <a:cs typeface="+mn-cs"/>
            </a:endParaRPr>
          </a:p>
        </p:txBody>
      </p:sp>
      <p:sp>
        <p:nvSpPr>
          <p:cNvPr id="12" name="TextBox 11"/>
          <p:cNvSpPr txBox="1"/>
          <p:nvPr/>
        </p:nvSpPr>
        <p:spPr>
          <a:xfrm>
            <a:off x="313047" y="2514928"/>
            <a:ext cx="1466027" cy="156966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Healthy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oceans</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seas</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coastal </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and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inland waters </a:t>
            </a:r>
            <a:endParaRPr kumimoji="0" lang="en-GB" sz="1600" b="1" i="0" u="none" strike="noStrike" kern="1200" cap="none" spc="0" normalizeH="0" baseline="0" noProof="0" dirty="0" err="1" smtClean="0">
              <a:ln>
                <a:noFill/>
              </a:ln>
              <a:solidFill>
                <a:srgbClr val="0F5494"/>
              </a:solidFill>
              <a:effectLst/>
              <a:uLnTx/>
              <a:uFillTx/>
              <a:latin typeface="Verdana" pitchFamily="34" charset="0"/>
              <a:ea typeface="+mn-ea"/>
              <a:cs typeface="+mn-cs"/>
            </a:endParaRPr>
          </a:p>
        </p:txBody>
      </p:sp>
      <p:sp>
        <p:nvSpPr>
          <p:cNvPr id="13" name="TextBox 12"/>
          <p:cNvSpPr txBox="1"/>
          <p:nvPr/>
        </p:nvSpPr>
        <p:spPr>
          <a:xfrm>
            <a:off x="6495138" y="4822134"/>
            <a:ext cx="1728192" cy="584775"/>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Soil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health </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and f</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ood</a:t>
            </a:r>
            <a:endPar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endParaRPr>
          </a:p>
        </p:txBody>
      </p:sp>
      <p:sp>
        <p:nvSpPr>
          <p:cNvPr id="14" name="TextBox 13"/>
          <p:cNvSpPr txBox="1"/>
          <p:nvPr/>
        </p:nvSpPr>
        <p:spPr>
          <a:xfrm>
            <a:off x="637650" y="4901441"/>
            <a:ext cx="2041579" cy="584775"/>
          </a:xfrm>
          <a:prstGeom prst="rect">
            <a:avLst/>
          </a:prstGeom>
          <a:noFill/>
        </p:spPr>
        <p:txBody>
          <a:bodyPr wrap="square" rtlCol="0">
            <a:spAutoFit/>
          </a:bodyPr>
          <a:lstStyle/>
          <a:p>
            <a:pPr algn="r">
              <a:spcBef>
                <a:spcPts val="300"/>
              </a:spcBef>
              <a:spcAft>
                <a:spcPts val="0"/>
              </a:spcAft>
              <a:buClr>
                <a:srgbClr val="F8A907"/>
              </a:buClr>
              <a:defRPr/>
            </a:pP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Climate-neutral </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and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smart cities </a:t>
            </a:r>
            <a:endPar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557" y="4472666"/>
            <a:ext cx="1440000" cy="1440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1273" y="4472666"/>
            <a:ext cx="1437517" cy="1440000"/>
          </a:xfrm>
          <a:prstGeom prst="rect">
            <a:avLst/>
          </a:prstGeom>
        </p:spPr>
      </p:pic>
    </p:spTree>
    <p:extLst>
      <p:ext uri="{BB962C8B-B14F-4D97-AF65-F5344CB8AC3E}">
        <p14:creationId xmlns:p14="http://schemas.microsoft.com/office/powerpoint/2010/main" val="2754242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5204" y="548680"/>
            <a:ext cx="828092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175"/>
            <a:r>
              <a:rPr lang="en-GB" sz="3200" kern="0" dirty="0">
                <a:solidFill>
                  <a:schemeClr val="accent6"/>
                </a:solidFill>
              </a:rPr>
              <a:t>	  </a:t>
            </a:r>
            <a:r>
              <a:rPr lang="en-GB" kern="0" dirty="0">
                <a:solidFill>
                  <a:schemeClr val="accent6"/>
                </a:solidFill>
              </a:rPr>
              <a:t>New approach to European Partnerships </a:t>
            </a:r>
          </a:p>
        </p:txBody>
      </p:sp>
      <p:grpSp>
        <p:nvGrpSpPr>
          <p:cNvPr id="3" name="Group 2"/>
          <p:cNvGrpSpPr/>
          <p:nvPr/>
        </p:nvGrpSpPr>
        <p:grpSpPr>
          <a:xfrm>
            <a:off x="611560" y="3068960"/>
            <a:ext cx="8136904" cy="2802928"/>
            <a:chOff x="611560" y="3284981"/>
            <a:chExt cx="8136904" cy="2802928"/>
          </a:xfrm>
        </p:grpSpPr>
        <p:sp>
          <p:nvSpPr>
            <p:cNvPr id="5" name="Rectangle 4"/>
            <p:cNvSpPr/>
            <p:nvPr/>
          </p:nvSpPr>
          <p:spPr>
            <a:xfrm>
              <a:off x="611560" y="3284984"/>
              <a:ext cx="8136904" cy="2664296"/>
            </a:xfrm>
            <a:prstGeom prst="rect">
              <a:avLst/>
            </a:prstGeom>
            <a:noFill/>
          </p:spPr>
        </p:sp>
        <p:sp>
          <p:nvSpPr>
            <p:cNvPr id="6" name="Freeform 5"/>
            <p:cNvSpPr/>
            <p:nvPr/>
          </p:nvSpPr>
          <p:spPr>
            <a:xfrm rot="16200000">
              <a:off x="597264" y="3305524"/>
              <a:ext cx="2734848" cy="2693761"/>
            </a:xfrm>
            <a:custGeom>
              <a:avLst/>
              <a:gdLst>
                <a:gd name="connsiteX0" fmla="*/ 0 w 2693760"/>
                <a:gd name="connsiteY0" fmla="*/ 133200 h 2664002"/>
                <a:gd name="connsiteX1" fmla="*/ 133200 w 2693760"/>
                <a:gd name="connsiteY1" fmla="*/ 0 h 2664002"/>
                <a:gd name="connsiteX2" fmla="*/ 2560560 w 2693760"/>
                <a:gd name="connsiteY2" fmla="*/ 0 h 2664002"/>
                <a:gd name="connsiteX3" fmla="*/ 2693760 w 2693760"/>
                <a:gd name="connsiteY3" fmla="*/ 133200 h 2664002"/>
                <a:gd name="connsiteX4" fmla="*/ 2693760 w 2693760"/>
                <a:gd name="connsiteY4" fmla="*/ 2530802 h 2664002"/>
                <a:gd name="connsiteX5" fmla="*/ 2560560 w 2693760"/>
                <a:gd name="connsiteY5" fmla="*/ 2664002 h 2664002"/>
                <a:gd name="connsiteX6" fmla="*/ 133200 w 2693760"/>
                <a:gd name="connsiteY6" fmla="*/ 2664002 h 2664002"/>
                <a:gd name="connsiteX7" fmla="*/ 0 w 2693760"/>
                <a:gd name="connsiteY7" fmla="*/ 2530802 h 2664002"/>
                <a:gd name="connsiteX8" fmla="*/ 0 w 2693760"/>
                <a:gd name="connsiteY8" fmla="*/ 133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760" h="2664002">
                  <a:moveTo>
                    <a:pt x="2559072" y="0"/>
                  </a:moveTo>
                  <a:cubicBezTo>
                    <a:pt x="2633457" y="0"/>
                    <a:pt x="2693759" y="58978"/>
                    <a:pt x="2693759" y="131729"/>
                  </a:cubicBezTo>
                  <a:lnTo>
                    <a:pt x="2693759" y="2532273"/>
                  </a:lnTo>
                  <a:cubicBezTo>
                    <a:pt x="2693759" y="2605024"/>
                    <a:pt x="2633457" y="2664002"/>
                    <a:pt x="2559072" y="2664002"/>
                  </a:cubicBezTo>
                  <a:lnTo>
                    <a:pt x="134688" y="2664002"/>
                  </a:lnTo>
                  <a:cubicBezTo>
                    <a:pt x="60303" y="2664002"/>
                    <a:pt x="1" y="2605024"/>
                    <a:pt x="1" y="2532273"/>
                  </a:cubicBezTo>
                  <a:lnTo>
                    <a:pt x="1" y="131729"/>
                  </a:lnTo>
                  <a:cubicBezTo>
                    <a:pt x="1" y="58978"/>
                    <a:pt x="60303" y="0"/>
                    <a:pt x="134688" y="0"/>
                  </a:cubicBezTo>
                  <a:lnTo>
                    <a:pt x="2559072" y="0"/>
                  </a:ln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9518" tIns="108000" rIns="144002" bIns="2155008" numCol="1" spcCol="1270" anchor="t" anchorCtr="0">
              <a:noAutofit/>
            </a:bodyPr>
            <a:lstStyle/>
            <a:p>
              <a:pPr lvl="0" algn="r" defTabSz="889000">
                <a:lnSpc>
                  <a:spcPct val="90000"/>
                </a:lnSpc>
                <a:spcBef>
                  <a:spcPct val="0"/>
                </a:spcBef>
                <a:spcAft>
                  <a:spcPct val="35000"/>
                </a:spcAft>
              </a:pPr>
              <a:endParaRPr lang="en-GB" sz="2000" b="1" kern="1200" dirty="0">
                <a:solidFill>
                  <a:schemeClr val="tx1"/>
                </a:solidFill>
              </a:endParaRPr>
            </a:p>
          </p:txBody>
        </p:sp>
        <p:sp>
          <p:nvSpPr>
            <p:cNvPr id="11" name="Freeform 10"/>
            <p:cNvSpPr/>
            <p:nvPr/>
          </p:nvSpPr>
          <p:spPr>
            <a:xfrm>
              <a:off x="899592" y="3356993"/>
              <a:ext cx="2263820" cy="2664002"/>
            </a:xfrm>
            <a:custGeom>
              <a:avLst/>
              <a:gdLst>
                <a:gd name="connsiteX0" fmla="*/ 0 w 2006851"/>
                <a:gd name="connsiteY0" fmla="*/ 0 h 2664002"/>
                <a:gd name="connsiteX1" fmla="*/ 2006851 w 2006851"/>
                <a:gd name="connsiteY1" fmla="*/ 0 h 2664002"/>
                <a:gd name="connsiteX2" fmla="*/ 2006851 w 2006851"/>
                <a:gd name="connsiteY2" fmla="*/ 2664002 h 2664002"/>
                <a:gd name="connsiteX3" fmla="*/ 0 w 2006851"/>
                <a:gd name="connsiteY3" fmla="*/ 2664002 h 2664002"/>
                <a:gd name="connsiteX4" fmla="*/ 0 w 2006851"/>
                <a:gd name="connsiteY4" fmla="*/ 0 h 266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51" h="2664002">
                  <a:moveTo>
                    <a:pt x="0" y="0"/>
                  </a:moveTo>
                  <a:lnTo>
                    <a:pt x="2006851" y="0"/>
                  </a:lnTo>
                  <a:lnTo>
                    <a:pt x="2006851" y="2664002"/>
                  </a:lnTo>
                  <a:lnTo>
                    <a:pt x="0" y="2664002"/>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108000" rIns="0" bIns="0" numCol="1" spcCol="1270" anchor="t" anchorCtr="0">
              <a:noAutofit/>
            </a:bodyPr>
            <a:lstStyle/>
            <a:p>
              <a:pPr lvl="0" algn="l" defTabSz="800100">
                <a:lnSpc>
                  <a:spcPct val="90000"/>
                </a:lnSpc>
                <a:spcBef>
                  <a:spcPct val="0"/>
                </a:spcBef>
                <a:spcAft>
                  <a:spcPct val="35000"/>
                </a:spcAft>
              </a:pPr>
              <a:r>
                <a:rPr lang="de-DE" sz="1800" b="1" kern="1200" dirty="0">
                  <a:solidFill>
                    <a:schemeClr val="tx1"/>
                  </a:solidFill>
                </a:rPr>
                <a:t>Co-</a:t>
              </a:r>
              <a:r>
                <a:rPr lang="de-DE" sz="1800" b="1" kern="1200" dirty="0" err="1">
                  <a:solidFill>
                    <a:schemeClr val="tx1"/>
                  </a:solidFill>
                </a:rPr>
                <a:t>programmed</a:t>
              </a:r>
              <a:endParaRPr lang="de-DE" sz="1800" b="1" kern="1200" dirty="0">
                <a:solidFill>
                  <a:schemeClr val="tx1"/>
                </a:solidFill>
              </a:endParaRPr>
            </a:p>
            <a:p>
              <a:pPr lvl="0" algn="l" defTabSz="800100">
                <a:lnSpc>
                  <a:spcPct val="90000"/>
                </a:lnSpc>
                <a:spcBef>
                  <a:spcPct val="0"/>
                </a:spcBef>
                <a:spcAft>
                  <a:spcPct val="35000"/>
                </a:spcAft>
              </a:pPr>
              <a:r>
                <a:rPr lang="en-US" sz="1800" b="0" i="0" kern="1200" dirty="0">
                  <a:solidFill>
                    <a:schemeClr val="bg1"/>
                  </a:solidFill>
                  <a:sym typeface="Wingdings" panose="05000000000000000000" pitchFamily="2" charset="2"/>
                </a:rPr>
                <a:t>Based on Memoranda of Understanding / contractual arrangements; implemented independently by the partners and by  Horizon Europe</a:t>
              </a:r>
              <a:endParaRPr lang="en-GB" sz="1800" b="0" kern="1200" dirty="0">
                <a:solidFill>
                  <a:schemeClr val="bg1"/>
                </a:solidFill>
              </a:endParaRPr>
            </a:p>
          </p:txBody>
        </p:sp>
        <p:sp>
          <p:nvSpPr>
            <p:cNvPr id="12" name="Freeform 11"/>
            <p:cNvSpPr/>
            <p:nvPr/>
          </p:nvSpPr>
          <p:spPr>
            <a:xfrm rot="16200000">
              <a:off x="3380781" y="3305527"/>
              <a:ext cx="2734848" cy="2693761"/>
            </a:xfrm>
            <a:custGeom>
              <a:avLst/>
              <a:gdLst>
                <a:gd name="connsiteX0" fmla="*/ 0 w 2693760"/>
                <a:gd name="connsiteY0" fmla="*/ 133215 h 2664295"/>
                <a:gd name="connsiteX1" fmla="*/ 133215 w 2693760"/>
                <a:gd name="connsiteY1" fmla="*/ 0 h 2664295"/>
                <a:gd name="connsiteX2" fmla="*/ 2560545 w 2693760"/>
                <a:gd name="connsiteY2" fmla="*/ 0 h 2664295"/>
                <a:gd name="connsiteX3" fmla="*/ 2693760 w 2693760"/>
                <a:gd name="connsiteY3" fmla="*/ 133215 h 2664295"/>
                <a:gd name="connsiteX4" fmla="*/ 2693760 w 2693760"/>
                <a:gd name="connsiteY4" fmla="*/ 2531080 h 2664295"/>
                <a:gd name="connsiteX5" fmla="*/ 2560545 w 2693760"/>
                <a:gd name="connsiteY5" fmla="*/ 2664295 h 2664295"/>
                <a:gd name="connsiteX6" fmla="*/ 133215 w 2693760"/>
                <a:gd name="connsiteY6" fmla="*/ 2664295 h 2664295"/>
                <a:gd name="connsiteX7" fmla="*/ 0 w 2693760"/>
                <a:gd name="connsiteY7" fmla="*/ 2531080 h 2664295"/>
                <a:gd name="connsiteX8" fmla="*/ 0 w 2693760"/>
                <a:gd name="connsiteY8" fmla="*/ 133215 h 266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760" h="2664295">
                  <a:moveTo>
                    <a:pt x="2559071" y="0"/>
                  </a:moveTo>
                  <a:cubicBezTo>
                    <a:pt x="2633458" y="0"/>
                    <a:pt x="2693759" y="58990"/>
                    <a:pt x="2693759" y="131758"/>
                  </a:cubicBezTo>
                  <a:lnTo>
                    <a:pt x="2693759" y="2532537"/>
                  </a:lnTo>
                  <a:cubicBezTo>
                    <a:pt x="2693759" y="2605305"/>
                    <a:pt x="2633458" y="2664295"/>
                    <a:pt x="2559071" y="2664295"/>
                  </a:cubicBezTo>
                  <a:lnTo>
                    <a:pt x="134689" y="2664295"/>
                  </a:lnTo>
                  <a:cubicBezTo>
                    <a:pt x="60302" y="2664295"/>
                    <a:pt x="1" y="2605305"/>
                    <a:pt x="1" y="2532537"/>
                  </a:cubicBezTo>
                  <a:lnTo>
                    <a:pt x="1" y="131758"/>
                  </a:lnTo>
                  <a:cubicBezTo>
                    <a:pt x="1" y="58990"/>
                    <a:pt x="60302" y="0"/>
                    <a:pt x="134689" y="0"/>
                  </a:cubicBezTo>
                  <a:lnTo>
                    <a:pt x="2559071" y="0"/>
                  </a:ln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9573" tIns="108000" rIns="144000" bIns="2155008" numCol="1" spcCol="1270" anchor="t" anchorCtr="0">
              <a:noAutofit/>
            </a:bodyPr>
            <a:lstStyle/>
            <a:p>
              <a:pPr lvl="0" algn="r" defTabSz="889000">
                <a:lnSpc>
                  <a:spcPct val="90000"/>
                </a:lnSpc>
                <a:spcBef>
                  <a:spcPct val="0"/>
                </a:spcBef>
                <a:spcAft>
                  <a:spcPct val="35000"/>
                </a:spcAft>
              </a:pPr>
              <a:endParaRPr lang="en-GB" sz="2000" b="1" kern="1200" dirty="0">
                <a:solidFill>
                  <a:schemeClr val="tx1"/>
                </a:solidFill>
              </a:endParaRPr>
            </a:p>
          </p:txBody>
        </p:sp>
        <p:sp>
          <p:nvSpPr>
            <p:cNvPr id="13" name="Pie 12"/>
            <p:cNvSpPr/>
            <p:nvPr/>
          </p:nvSpPr>
          <p:spPr>
            <a:xfrm>
              <a:off x="3219018" y="5463007"/>
              <a:ext cx="391548" cy="404064"/>
            </a:xfrm>
            <a:prstGeom prst="pi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672711" y="3356993"/>
              <a:ext cx="2336361" cy="2730916"/>
            </a:xfrm>
            <a:custGeom>
              <a:avLst/>
              <a:gdLst>
                <a:gd name="connsiteX0" fmla="*/ 0 w 2006851"/>
                <a:gd name="connsiteY0" fmla="*/ 0 h 2664295"/>
                <a:gd name="connsiteX1" fmla="*/ 2006851 w 2006851"/>
                <a:gd name="connsiteY1" fmla="*/ 0 h 2664295"/>
                <a:gd name="connsiteX2" fmla="*/ 2006851 w 2006851"/>
                <a:gd name="connsiteY2" fmla="*/ 2664295 h 2664295"/>
                <a:gd name="connsiteX3" fmla="*/ 0 w 2006851"/>
                <a:gd name="connsiteY3" fmla="*/ 2664295 h 2664295"/>
                <a:gd name="connsiteX4" fmla="*/ 0 w 2006851"/>
                <a:gd name="connsiteY4" fmla="*/ 0 h 266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51" h="2664295">
                  <a:moveTo>
                    <a:pt x="0" y="0"/>
                  </a:moveTo>
                  <a:lnTo>
                    <a:pt x="2006851" y="0"/>
                  </a:lnTo>
                  <a:lnTo>
                    <a:pt x="2006851" y="2664295"/>
                  </a:lnTo>
                  <a:lnTo>
                    <a:pt x="0" y="2664295"/>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108000" rIns="0" bIns="0" numCol="1" spcCol="1270" anchor="t" anchorCtr="0">
              <a:noAutofit/>
            </a:bodyPr>
            <a:lstStyle/>
            <a:p>
              <a:pPr lvl="0" algn="l" defTabSz="800100">
                <a:lnSpc>
                  <a:spcPct val="90000"/>
                </a:lnSpc>
                <a:spcBef>
                  <a:spcPct val="0"/>
                </a:spcBef>
                <a:spcAft>
                  <a:spcPct val="35000"/>
                </a:spcAft>
              </a:pPr>
              <a:r>
                <a:rPr lang="de-DE" sz="1800" b="1" kern="1200" dirty="0">
                  <a:solidFill>
                    <a:schemeClr val="tx1"/>
                  </a:solidFill>
                </a:rPr>
                <a:t>Co-</a:t>
              </a:r>
              <a:r>
                <a:rPr lang="de-DE" sz="1800" b="1" kern="1200" dirty="0" err="1">
                  <a:solidFill>
                    <a:schemeClr val="tx1"/>
                  </a:solidFill>
                </a:rPr>
                <a:t>funded</a:t>
              </a:r>
              <a:endParaRPr lang="de-DE" sz="1800" b="1" kern="1200" dirty="0">
                <a:solidFill>
                  <a:schemeClr val="tx1"/>
                </a:solidFill>
              </a:endParaRPr>
            </a:p>
            <a:p>
              <a:pPr lvl="0" algn="l" defTabSz="800100">
                <a:lnSpc>
                  <a:spcPct val="90000"/>
                </a:lnSpc>
                <a:spcBef>
                  <a:spcPct val="0"/>
                </a:spcBef>
                <a:spcAft>
                  <a:spcPct val="35000"/>
                </a:spcAft>
              </a:pPr>
              <a:r>
                <a:rPr lang="en-US" sz="1800" b="0" i="0" kern="1200" dirty="0">
                  <a:solidFill>
                    <a:schemeClr val="bg1"/>
                  </a:solidFill>
                  <a:sym typeface="Wingdings" panose="05000000000000000000" pitchFamily="2" charset="2"/>
                </a:rPr>
                <a:t>Based on a joint </a:t>
              </a:r>
              <a:r>
                <a:rPr lang="en-US" sz="1800" b="0" i="0" kern="1200" dirty="0" err="1">
                  <a:solidFill>
                    <a:schemeClr val="bg1"/>
                  </a:solidFill>
                  <a:sym typeface="Wingdings" panose="05000000000000000000" pitchFamily="2" charset="2"/>
                </a:rPr>
                <a:t>programme</a:t>
              </a:r>
              <a:r>
                <a:rPr lang="en-US" sz="1800" b="0" i="0" kern="1200" dirty="0">
                  <a:solidFill>
                    <a:schemeClr val="bg1"/>
                  </a:solidFill>
                  <a:sym typeface="Wingdings" panose="05000000000000000000" pitchFamily="2" charset="2"/>
                </a:rPr>
                <a:t> agreed and implemented by partners; commitment of partners for financial and in-kind contributions</a:t>
              </a:r>
              <a:endParaRPr lang="en-GB" sz="1800" b="0" kern="1200" dirty="0">
                <a:solidFill>
                  <a:schemeClr val="bg1"/>
                </a:solidFill>
              </a:endParaRPr>
            </a:p>
          </p:txBody>
        </p:sp>
        <p:sp>
          <p:nvSpPr>
            <p:cNvPr id="15" name="Freeform 14"/>
            <p:cNvSpPr/>
            <p:nvPr/>
          </p:nvSpPr>
          <p:spPr>
            <a:xfrm rot="16200000">
              <a:off x="6102350" y="3373720"/>
              <a:ext cx="2734850" cy="2557376"/>
            </a:xfrm>
            <a:custGeom>
              <a:avLst/>
              <a:gdLst>
                <a:gd name="connsiteX0" fmla="*/ 0 w 2557375"/>
                <a:gd name="connsiteY0" fmla="*/ 127869 h 2664295"/>
                <a:gd name="connsiteX1" fmla="*/ 127869 w 2557375"/>
                <a:gd name="connsiteY1" fmla="*/ 0 h 2664295"/>
                <a:gd name="connsiteX2" fmla="*/ 2429506 w 2557375"/>
                <a:gd name="connsiteY2" fmla="*/ 0 h 2664295"/>
                <a:gd name="connsiteX3" fmla="*/ 2557375 w 2557375"/>
                <a:gd name="connsiteY3" fmla="*/ 127869 h 2664295"/>
                <a:gd name="connsiteX4" fmla="*/ 2557375 w 2557375"/>
                <a:gd name="connsiteY4" fmla="*/ 2536426 h 2664295"/>
                <a:gd name="connsiteX5" fmla="*/ 2429506 w 2557375"/>
                <a:gd name="connsiteY5" fmla="*/ 2664295 h 2664295"/>
                <a:gd name="connsiteX6" fmla="*/ 127869 w 2557375"/>
                <a:gd name="connsiteY6" fmla="*/ 2664295 h 2664295"/>
                <a:gd name="connsiteX7" fmla="*/ 0 w 2557375"/>
                <a:gd name="connsiteY7" fmla="*/ 2536426 h 2664295"/>
                <a:gd name="connsiteX8" fmla="*/ 0 w 2557375"/>
                <a:gd name="connsiteY8" fmla="*/ 127869 h 266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375" h="2664295">
                  <a:moveTo>
                    <a:pt x="2434637" y="1"/>
                  </a:moveTo>
                  <a:cubicBezTo>
                    <a:pt x="2502423" y="1"/>
                    <a:pt x="2557375" y="59643"/>
                    <a:pt x="2557375" y="133215"/>
                  </a:cubicBezTo>
                  <a:lnTo>
                    <a:pt x="2557375" y="2531080"/>
                  </a:lnTo>
                  <a:cubicBezTo>
                    <a:pt x="2557375" y="2604652"/>
                    <a:pt x="2502423" y="2664294"/>
                    <a:pt x="2434637" y="2664294"/>
                  </a:cubicBezTo>
                  <a:lnTo>
                    <a:pt x="122738" y="2664294"/>
                  </a:lnTo>
                  <a:cubicBezTo>
                    <a:pt x="54952" y="2664294"/>
                    <a:pt x="0" y="2604652"/>
                    <a:pt x="0" y="2531080"/>
                  </a:cubicBezTo>
                  <a:lnTo>
                    <a:pt x="0" y="133215"/>
                  </a:lnTo>
                  <a:cubicBezTo>
                    <a:pt x="0" y="59643"/>
                    <a:pt x="54952" y="1"/>
                    <a:pt x="122738" y="1"/>
                  </a:cubicBezTo>
                  <a:lnTo>
                    <a:pt x="2434637" y="1"/>
                  </a:ln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9573" tIns="108001" rIns="144000" bIns="2045899" numCol="1" spcCol="1270" anchor="t" anchorCtr="0">
              <a:noAutofit/>
            </a:bodyPr>
            <a:lstStyle/>
            <a:p>
              <a:pPr lvl="0" algn="r" defTabSz="889000">
                <a:lnSpc>
                  <a:spcPct val="90000"/>
                </a:lnSpc>
                <a:spcBef>
                  <a:spcPct val="0"/>
                </a:spcBef>
                <a:spcAft>
                  <a:spcPct val="35000"/>
                </a:spcAft>
              </a:pPr>
              <a:endParaRPr lang="en-GB" sz="2000" b="1" kern="1200" noProof="0" dirty="0">
                <a:solidFill>
                  <a:schemeClr val="tx1"/>
                </a:solidFill>
              </a:endParaRPr>
            </a:p>
          </p:txBody>
        </p:sp>
        <p:sp>
          <p:nvSpPr>
            <p:cNvPr id="16" name="Pie 15"/>
            <p:cNvSpPr/>
            <p:nvPr/>
          </p:nvSpPr>
          <p:spPr>
            <a:xfrm>
              <a:off x="6007060" y="5463007"/>
              <a:ext cx="391548" cy="404064"/>
            </a:xfrm>
            <a:prstGeom prst="pi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6460754" y="3356993"/>
              <a:ext cx="2219087" cy="2730916"/>
            </a:xfrm>
            <a:custGeom>
              <a:avLst/>
              <a:gdLst>
                <a:gd name="connsiteX0" fmla="*/ 0 w 1905244"/>
                <a:gd name="connsiteY0" fmla="*/ 0 h 2664295"/>
                <a:gd name="connsiteX1" fmla="*/ 1905244 w 1905244"/>
                <a:gd name="connsiteY1" fmla="*/ 0 h 2664295"/>
                <a:gd name="connsiteX2" fmla="*/ 1905244 w 1905244"/>
                <a:gd name="connsiteY2" fmla="*/ 2664295 h 2664295"/>
                <a:gd name="connsiteX3" fmla="*/ 0 w 1905244"/>
                <a:gd name="connsiteY3" fmla="*/ 2664295 h 2664295"/>
                <a:gd name="connsiteX4" fmla="*/ 0 w 1905244"/>
                <a:gd name="connsiteY4" fmla="*/ 0 h 266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44" h="2664295">
                  <a:moveTo>
                    <a:pt x="0" y="0"/>
                  </a:moveTo>
                  <a:lnTo>
                    <a:pt x="1905244" y="0"/>
                  </a:lnTo>
                  <a:lnTo>
                    <a:pt x="1905244" y="2664295"/>
                  </a:lnTo>
                  <a:lnTo>
                    <a:pt x="0" y="2664295"/>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GB" sz="1800" b="1" kern="1200" noProof="0" dirty="0">
                  <a:solidFill>
                    <a:schemeClr val="tx1"/>
                  </a:solidFill>
                </a:rPr>
                <a:t>Institutionalised</a:t>
              </a:r>
            </a:p>
            <a:p>
              <a:pPr lvl="0" algn="l" defTabSz="755650">
                <a:lnSpc>
                  <a:spcPct val="90000"/>
                </a:lnSpc>
                <a:spcBef>
                  <a:spcPct val="0"/>
                </a:spcBef>
                <a:spcAft>
                  <a:spcPct val="35000"/>
                </a:spcAft>
              </a:pPr>
              <a:r>
                <a:rPr lang="en-US" sz="1800" b="0" i="0" kern="1200" spc="-50" dirty="0">
                  <a:solidFill>
                    <a:schemeClr val="bg1"/>
                  </a:solidFill>
                  <a:sym typeface="Wingdings" panose="05000000000000000000" pitchFamily="2" charset="2"/>
                </a:rPr>
                <a:t>Based on  long-term dimension and need for high integration; partnerships based on Articles 185 / 187 of TFEU and the EIT-Regulation supported by Horizon Europe</a:t>
              </a:r>
              <a:endParaRPr lang="en-GB" sz="1800" b="0" kern="1200" spc="-50" dirty="0">
                <a:solidFill>
                  <a:schemeClr val="bg1"/>
                </a:solidFill>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07" y="430105"/>
            <a:ext cx="7191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10F91231-EF57-4556-BFB8-981CC8689652}"/>
              </a:ext>
            </a:extLst>
          </p:cNvPr>
          <p:cNvSpPr/>
          <p:nvPr/>
        </p:nvSpPr>
        <p:spPr>
          <a:xfrm>
            <a:off x="611188" y="1340767"/>
            <a:ext cx="8137276" cy="1624105"/>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4000" tIns="144000" rIns="144000" rtlCol="0" anchor="t"/>
          <a:lstStyle/>
          <a:p>
            <a:pPr defTabSz="457200" fontAlgn="auto">
              <a:spcBef>
                <a:spcPts val="0"/>
              </a:spcBef>
              <a:spcAft>
                <a:spcPts val="0"/>
              </a:spcAft>
            </a:pPr>
            <a:r>
              <a:rPr lang="en-GB" sz="1800" b="0" dirty="0">
                <a:solidFill>
                  <a:schemeClr val="accent2">
                    <a:lumMod val="50000"/>
                  </a:schemeClr>
                </a:solidFill>
                <a:sym typeface="Wingdings" panose="05000000000000000000" pitchFamily="2" charset="2"/>
              </a:rPr>
              <a:t>New generation of objective-driven and more ambitious partnerships in support of agreed EU policy objectives </a:t>
            </a:r>
            <a:endParaRPr lang="en-US" sz="1800" b="0" dirty="0">
              <a:solidFill>
                <a:srgbClr val="404A52"/>
              </a:solidFill>
            </a:endParaRPr>
          </a:p>
          <a:p>
            <a:pPr defTabSz="457200" fontAlgn="auto">
              <a:spcBef>
                <a:spcPts val="0"/>
              </a:spcBef>
              <a:spcAft>
                <a:spcPts val="0"/>
              </a:spcAft>
            </a:pPr>
            <a:endParaRPr lang="en-GB" sz="1800" b="0" dirty="0">
              <a:solidFill>
                <a:srgbClr val="404A52"/>
              </a:solidFill>
            </a:endParaRPr>
          </a:p>
        </p:txBody>
      </p:sp>
      <p:grpSp>
        <p:nvGrpSpPr>
          <p:cNvPr id="8" name="Group 10">
            <a:extLst>
              <a:ext uri="{FF2B5EF4-FFF2-40B4-BE49-F238E27FC236}">
                <a16:creationId xmlns:a16="http://schemas.microsoft.com/office/drawing/2014/main" id="{964FAAA9-1E64-490D-88BA-3C5BACE38B4E}"/>
              </a:ext>
            </a:extLst>
          </p:cNvPr>
          <p:cNvGrpSpPr/>
          <p:nvPr/>
        </p:nvGrpSpPr>
        <p:grpSpPr>
          <a:xfrm>
            <a:off x="782771" y="2154061"/>
            <a:ext cx="7983367" cy="842891"/>
            <a:chOff x="795112" y="1342250"/>
            <a:chExt cx="7887599" cy="914716"/>
          </a:xfrm>
        </p:grpSpPr>
        <p:sp>
          <p:nvSpPr>
            <p:cNvPr id="9" name="Pentagon 11">
              <a:extLst>
                <a:ext uri="{FF2B5EF4-FFF2-40B4-BE49-F238E27FC236}">
                  <a16:creationId xmlns:a16="http://schemas.microsoft.com/office/drawing/2014/main" id="{364070A1-E072-4C6F-8750-69FA24685CC9}"/>
                </a:ext>
              </a:extLst>
            </p:cNvPr>
            <p:cNvSpPr/>
            <p:nvPr/>
          </p:nvSpPr>
          <p:spPr bwMode="auto">
            <a:xfrm>
              <a:off x="795112" y="1342250"/>
              <a:ext cx="2608058" cy="758428"/>
            </a:xfrm>
            <a:prstGeom prst="homePlate">
              <a:avLst/>
            </a:prstGeom>
            <a:solidFill>
              <a:schemeClr val="tx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a:solidFill>
                    <a:schemeClr val="bg1"/>
                  </a:solidFill>
                  <a:latin typeface="+mn-lt"/>
                  <a:ea typeface="Verdana" panose="020B0604030504040204" pitchFamily="34" charset="0"/>
                  <a:cs typeface="Verdana" panose="020B0604030504040204" pitchFamily="34" charset="0"/>
                </a:rPr>
                <a:t>Key features</a:t>
              </a:r>
            </a:p>
          </p:txBody>
        </p:sp>
        <p:sp>
          <p:nvSpPr>
            <p:cNvPr id="10" name="Title 1">
              <a:extLst>
                <a:ext uri="{FF2B5EF4-FFF2-40B4-BE49-F238E27FC236}">
                  <a16:creationId xmlns:a16="http://schemas.microsoft.com/office/drawing/2014/main" id="{AA8CEFE3-62CB-443C-AC49-9D1054156939}"/>
                </a:ext>
              </a:extLst>
            </p:cNvPr>
            <p:cNvSpPr txBox="1">
              <a:spLocks/>
            </p:cNvSpPr>
            <p:nvPr/>
          </p:nvSpPr>
          <p:spPr bwMode="auto">
            <a:xfrm>
              <a:off x="3572087" y="1420395"/>
              <a:ext cx="5110624" cy="83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612000" lvl="1" indent="-273050" fontAlgn="t">
                <a:spcBef>
                  <a:spcPts val="0"/>
                </a:spcBef>
                <a:spcAft>
                  <a:spcPts val="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Simple architecture and toolbox</a:t>
              </a:r>
            </a:p>
            <a:p>
              <a:pPr marL="612000" lvl="1" indent="-273050" fontAlgn="t">
                <a:spcBef>
                  <a:spcPts val="0"/>
                </a:spcBef>
                <a:spcAft>
                  <a:spcPts val="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Coherent life-cycle approach</a:t>
              </a:r>
            </a:p>
            <a:p>
              <a:pPr marL="612000" lvl="1" indent="-273050" fontAlgn="t">
                <a:spcBef>
                  <a:spcPts val="0"/>
                </a:spcBef>
                <a:spcAft>
                  <a:spcPts val="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Strategic orientation</a:t>
              </a:r>
            </a:p>
            <a:p>
              <a:pPr>
                <a:spcAft>
                  <a:spcPts val="1200"/>
                </a:spcAft>
                <a:buClr>
                  <a:schemeClr val="tx1"/>
                </a:buClr>
              </a:pPr>
              <a:r>
                <a:rPr lang="en-GB" sz="1600" dirty="0">
                  <a:solidFill>
                    <a:schemeClr val="accent2">
                      <a:lumMod val="50000"/>
                    </a:schemeClr>
                  </a:solidFill>
                  <a:latin typeface="Arial" panose="020B0604020202020204" pitchFamily="34" charset="0"/>
                  <a:cs typeface="Arial" panose="020B0604020202020204" pitchFamily="34" charset="0"/>
                </a:rPr>
                <a:t> </a:t>
              </a:r>
              <a:endParaRPr lang="en-GB" sz="1600" kern="0" dirty="0">
                <a:solidFill>
                  <a:schemeClr val="accent2">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09593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3264" y="2639909"/>
            <a:ext cx="7562094" cy="3741419"/>
            <a:chOff x="513264" y="2564904"/>
            <a:chExt cx="7562094" cy="3741419"/>
          </a:xfrm>
        </p:grpSpPr>
        <p:sp>
          <p:nvSpPr>
            <p:cNvPr id="4" name="Oval 3"/>
            <p:cNvSpPr/>
            <p:nvPr/>
          </p:nvSpPr>
          <p:spPr>
            <a:xfrm>
              <a:off x="513264"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2" name="Oval 11"/>
            <p:cNvSpPr/>
            <p:nvPr/>
          </p:nvSpPr>
          <p:spPr>
            <a:xfrm>
              <a:off x="2304999"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Oval 12"/>
            <p:cNvSpPr/>
            <p:nvPr/>
          </p:nvSpPr>
          <p:spPr>
            <a:xfrm>
              <a:off x="4110058"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4" name="Oval 13"/>
            <p:cNvSpPr/>
            <p:nvPr/>
          </p:nvSpPr>
          <p:spPr>
            <a:xfrm>
              <a:off x="5915118"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5" name="Oval 14"/>
            <p:cNvSpPr/>
            <p:nvPr/>
          </p:nvSpPr>
          <p:spPr>
            <a:xfrm>
              <a:off x="1420416" y="4146083"/>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6" name="Oval 15"/>
            <p:cNvSpPr/>
            <p:nvPr/>
          </p:nvSpPr>
          <p:spPr>
            <a:xfrm>
              <a:off x="3180110" y="4142932"/>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2" name="Title 1"/>
          <p:cNvSpPr>
            <a:spLocks noGrp="1"/>
          </p:cNvSpPr>
          <p:nvPr>
            <p:ph type="title" idx="4294967295"/>
          </p:nvPr>
        </p:nvSpPr>
        <p:spPr>
          <a:xfrm>
            <a:off x="485115" y="252648"/>
            <a:ext cx="8532812" cy="720081"/>
          </a:xfrm>
          <a:prstGeom prst="rect">
            <a:avLst/>
          </a:prstGeom>
        </p:spPr>
        <p:txBody>
          <a:bodyPr/>
          <a:lstStyle/>
          <a:p>
            <a:pPr marL="0" indent="0"/>
            <a:r>
              <a:rPr lang="en-GB" sz="2000" dirty="0" smtClean="0">
                <a:solidFill>
                  <a:schemeClr val="accent6"/>
                </a:solidFill>
                <a:latin typeface="Arial" panose="020B0604020202020204" pitchFamily="34" charset="0"/>
                <a:cs typeface="Arial" panose="020B0604020202020204" pitchFamily="34" charset="0"/>
              </a:rPr>
              <a:t>Pillar 2 - Clusters</a:t>
            </a:r>
            <a:r>
              <a:rPr lang="en-GB" sz="2800" dirty="0" smtClean="0">
                <a:solidFill>
                  <a:schemeClr val="accent6"/>
                </a:solidFill>
                <a:latin typeface="Arial" panose="020B0604020202020204" pitchFamily="34" charset="0"/>
                <a:cs typeface="Arial" panose="020B0604020202020204" pitchFamily="34" charset="0"/>
              </a:rPr>
              <a:t/>
            </a:r>
            <a:br>
              <a:rPr lang="en-GB" sz="2800" dirty="0" smtClean="0">
                <a:solidFill>
                  <a:schemeClr val="accent6"/>
                </a:solidFill>
                <a:latin typeface="Arial" panose="020B0604020202020204" pitchFamily="34" charset="0"/>
                <a:cs typeface="Arial" panose="020B0604020202020204" pitchFamily="34" charset="0"/>
              </a:rPr>
            </a:br>
            <a:r>
              <a:rPr lang="en-GB" sz="2800" dirty="0" smtClean="0">
                <a:solidFill>
                  <a:schemeClr val="accent6"/>
                </a:solidFill>
                <a:latin typeface="Arial" panose="020B0604020202020204" pitchFamily="34" charset="0"/>
                <a:cs typeface="Arial" panose="020B0604020202020204" pitchFamily="34" charset="0"/>
              </a:rPr>
              <a:t>Global </a:t>
            </a:r>
            <a:r>
              <a:rPr lang="en-GB" sz="2800" dirty="0">
                <a:solidFill>
                  <a:schemeClr val="accent6"/>
                </a:solidFill>
                <a:latin typeface="Arial" panose="020B0604020202020204" pitchFamily="34" charset="0"/>
                <a:cs typeface="Arial" panose="020B0604020202020204" pitchFamily="34" charset="0"/>
              </a:rPr>
              <a:t>Challenges </a:t>
            </a:r>
            <a:r>
              <a:rPr lang="en-GB" sz="2800" dirty="0" smtClean="0">
                <a:solidFill>
                  <a:schemeClr val="accent6"/>
                </a:solidFill>
                <a:latin typeface="Arial" panose="020B0604020202020204" pitchFamily="34" charset="0"/>
                <a:cs typeface="Arial" panose="020B0604020202020204" pitchFamily="34" charset="0"/>
              </a:rPr>
              <a:t>&amp; European Industrial </a:t>
            </a:r>
            <a:r>
              <a:rPr lang="en-GB" sz="2800" dirty="0">
                <a:solidFill>
                  <a:schemeClr val="accent6"/>
                </a:solidFill>
                <a:latin typeface="Arial" panose="020B0604020202020204" pitchFamily="34" charset="0"/>
                <a:cs typeface="Arial" panose="020B0604020202020204" pitchFamily="34" charset="0"/>
              </a:rPr>
              <a:t>Competitiveness: </a:t>
            </a:r>
            <a:r>
              <a:rPr lang="en-GB" sz="2400" b="0" dirty="0">
                <a:solidFill>
                  <a:schemeClr val="accent3"/>
                </a:solidFill>
                <a:latin typeface="Arial" panose="020B0604020202020204" pitchFamily="34" charset="0"/>
                <a:cs typeface="Arial" panose="020B0604020202020204" pitchFamily="34" charset="0"/>
              </a:rPr>
              <a:t>b</a:t>
            </a:r>
            <a:r>
              <a:rPr lang="en-GB" sz="2400" b="0" dirty="0" smtClean="0">
                <a:solidFill>
                  <a:schemeClr val="accent3"/>
                </a:solidFill>
                <a:latin typeface="Arial" panose="020B0604020202020204" pitchFamily="34" charset="0"/>
                <a:cs typeface="Arial" panose="020B0604020202020204" pitchFamily="34" charset="0"/>
              </a:rPr>
              <a:t>oosting key technologies and solutions </a:t>
            </a:r>
            <a:r>
              <a:rPr lang="en-GB" sz="2400" b="0" dirty="0">
                <a:solidFill>
                  <a:schemeClr val="accent3"/>
                </a:solidFill>
                <a:latin typeface="Arial" panose="020B0604020202020204" pitchFamily="34" charset="0"/>
                <a:cs typeface="Arial" panose="020B0604020202020204" pitchFamily="34" charset="0"/>
              </a:rPr>
              <a:t>underpinning </a:t>
            </a:r>
            <a:r>
              <a:rPr lang="en-GB" sz="2400" b="0" dirty="0" smtClean="0">
                <a:solidFill>
                  <a:schemeClr val="accent3"/>
                </a:solidFill>
                <a:latin typeface="Arial" panose="020B0604020202020204" pitchFamily="34" charset="0"/>
                <a:cs typeface="Arial" panose="020B0604020202020204" pitchFamily="34" charset="0"/>
              </a:rPr>
              <a:t>EU</a:t>
            </a:r>
            <a:r>
              <a:rPr lang="en-GB" sz="2400" b="0" dirty="0">
                <a:solidFill>
                  <a:schemeClr val="accent3"/>
                </a:solidFill>
                <a:latin typeface="Arial" panose="020B0604020202020204" pitchFamily="34" charset="0"/>
                <a:cs typeface="Arial" panose="020B0604020202020204" pitchFamily="34" charset="0"/>
              </a:rPr>
              <a:t> policies &amp; Sustainable Development </a:t>
            </a:r>
            <a:r>
              <a:rPr lang="en-GB" sz="2400" b="0" dirty="0" smtClean="0">
                <a:solidFill>
                  <a:schemeClr val="accent3"/>
                </a:solidFill>
                <a:latin typeface="Arial" panose="020B0604020202020204" pitchFamily="34" charset="0"/>
                <a:cs typeface="Arial" panose="020B0604020202020204" pitchFamily="34" charset="0"/>
              </a:rPr>
              <a:t>Goals </a:t>
            </a:r>
            <a:br>
              <a:rPr lang="en-GB" sz="2400" b="0" dirty="0" smtClean="0">
                <a:solidFill>
                  <a:schemeClr val="accent3"/>
                </a:solidFill>
                <a:latin typeface="Arial" panose="020B0604020202020204" pitchFamily="34" charset="0"/>
                <a:cs typeface="Arial" panose="020B0604020202020204" pitchFamily="34" charset="0"/>
              </a:rPr>
            </a:br>
            <a:r>
              <a:rPr lang="en-GB" sz="1800" kern="1200" dirty="0" smtClean="0">
                <a:solidFill>
                  <a:schemeClr val="accent6"/>
                </a:solidFill>
                <a:latin typeface="Arial" panose="020B0604020202020204" pitchFamily="34" charset="0"/>
                <a:ea typeface="+mn-ea"/>
                <a:cs typeface="Arial" panose="020B0604020202020204" pitchFamily="34" charset="0"/>
              </a:rPr>
              <a:t>Commission proposal for budget: </a:t>
            </a:r>
            <a:r>
              <a:rPr lang="en-GB" sz="1800" kern="1200" dirty="0">
                <a:solidFill>
                  <a:schemeClr val="accent6"/>
                </a:solidFill>
                <a:latin typeface="Arial" panose="020B0604020202020204" pitchFamily="34" charset="0"/>
                <a:ea typeface="+mn-ea"/>
                <a:cs typeface="Arial" panose="020B0604020202020204" pitchFamily="34" charset="0"/>
              </a:rPr>
              <a:t>€ 52.7 </a:t>
            </a:r>
            <a:r>
              <a:rPr lang="en-GB" sz="1800" kern="1200" dirty="0" smtClean="0">
                <a:solidFill>
                  <a:schemeClr val="accent6"/>
                </a:solidFill>
                <a:latin typeface="Arial" panose="020B0604020202020204" pitchFamily="34" charset="0"/>
                <a:ea typeface="+mn-ea"/>
                <a:cs typeface="Arial" panose="020B0604020202020204" pitchFamily="34" charset="0"/>
              </a:rPr>
              <a:t>billion</a:t>
            </a:r>
            <a:endParaRPr lang="en-GB" sz="2400" dirty="0">
              <a:solidFill>
                <a:schemeClr val="accent2">
                  <a:lumMod val="50000"/>
                </a:schemeClr>
              </a:solidFill>
              <a:latin typeface="Arial" panose="020B0604020202020204" pitchFamily="34" charset="0"/>
              <a:cs typeface="Arial" panose="020B0604020202020204" pitchFamily="34" charset="0"/>
            </a:endParaRPr>
          </a:p>
        </p:txBody>
      </p:sp>
      <p:sp>
        <p:nvSpPr>
          <p:cNvPr id="3" name="Oval 2"/>
          <p:cNvSpPr/>
          <p:nvPr/>
        </p:nvSpPr>
        <p:spPr>
          <a:xfrm>
            <a:off x="684340" y="2821637"/>
            <a:ext cx="1797322" cy="1797322"/>
          </a:xfrm>
          <a:prstGeom prst="ellipse">
            <a:avLst/>
          </a:prstGeom>
          <a:solidFill>
            <a:schemeClr val="accent4"/>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Digital, Industry &amp; Space</a:t>
            </a:r>
            <a:endParaRPr lang="en-GB" sz="1600" dirty="0"/>
          </a:p>
        </p:txBody>
      </p:sp>
      <p:sp>
        <p:nvSpPr>
          <p:cNvPr id="6" name="Oval 5"/>
          <p:cNvSpPr/>
          <p:nvPr/>
        </p:nvSpPr>
        <p:spPr>
          <a:xfrm>
            <a:off x="1584880" y="4399396"/>
            <a:ext cx="1797322" cy="1797322"/>
          </a:xfrm>
          <a:prstGeom prst="ellipse">
            <a:avLst/>
          </a:prstGeom>
          <a:solidFill>
            <a:schemeClr val="tx2"/>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Culture, Creativity and Inclusive Societies</a:t>
            </a:r>
            <a:endParaRPr lang="en-GB" sz="1600" dirty="0"/>
          </a:p>
        </p:txBody>
      </p:sp>
      <p:sp>
        <p:nvSpPr>
          <p:cNvPr id="7" name="Oval 6"/>
          <p:cNvSpPr/>
          <p:nvPr/>
        </p:nvSpPr>
        <p:spPr>
          <a:xfrm>
            <a:off x="2491560" y="2821637"/>
            <a:ext cx="1797322" cy="1797322"/>
          </a:xfrm>
          <a:prstGeom prst="ellipse">
            <a:avLst/>
          </a:prstGeom>
          <a:solidFill>
            <a:srgbClr val="3166CF"/>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Civil Security for Society</a:t>
            </a:r>
            <a:endParaRPr lang="en-GB" sz="1600" dirty="0"/>
          </a:p>
        </p:txBody>
      </p:sp>
      <p:sp>
        <p:nvSpPr>
          <p:cNvPr id="8" name="Oval 7"/>
          <p:cNvSpPr/>
          <p:nvPr/>
        </p:nvSpPr>
        <p:spPr>
          <a:xfrm>
            <a:off x="4298780" y="2821637"/>
            <a:ext cx="1797322" cy="1797322"/>
          </a:xfrm>
          <a:prstGeom prst="ellipse">
            <a:avLst/>
          </a:prstGeom>
          <a:solidFill>
            <a:schemeClr val="tx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Health</a:t>
            </a:r>
            <a:endParaRPr lang="en-GB" sz="1600" dirty="0"/>
          </a:p>
        </p:txBody>
      </p:sp>
      <p:sp>
        <p:nvSpPr>
          <p:cNvPr id="10" name="Oval 9"/>
          <p:cNvSpPr/>
          <p:nvPr/>
        </p:nvSpPr>
        <p:spPr>
          <a:xfrm>
            <a:off x="6106000" y="2821637"/>
            <a:ext cx="1797322" cy="1797322"/>
          </a:xfrm>
          <a:prstGeom prst="ellipse">
            <a:avLst/>
          </a:prstGeom>
          <a:solidFill>
            <a:schemeClr val="accent4"/>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300" dirty="0" smtClean="0"/>
              <a:t>Food, </a:t>
            </a:r>
            <a:r>
              <a:rPr lang="en-GB" sz="1300" dirty="0" err="1" smtClean="0"/>
              <a:t>Bioeconomy</a:t>
            </a:r>
            <a:r>
              <a:rPr lang="en-GB" sz="1300" dirty="0" smtClean="0"/>
              <a:t>, Natural Resources, </a:t>
            </a:r>
            <a:r>
              <a:rPr lang="en-GB" sz="1400" dirty="0" smtClean="0"/>
              <a:t>Agriculture</a:t>
            </a:r>
            <a:r>
              <a:rPr lang="en-GB" sz="1300" dirty="0" smtClean="0"/>
              <a:t> &amp; Environment</a:t>
            </a:r>
            <a:endParaRPr lang="en-GB" sz="1300" dirty="0"/>
          </a:p>
        </p:txBody>
      </p:sp>
      <p:sp>
        <p:nvSpPr>
          <p:cNvPr id="11" name="Oval 10"/>
          <p:cNvSpPr/>
          <p:nvPr/>
        </p:nvSpPr>
        <p:spPr>
          <a:xfrm>
            <a:off x="3372638" y="4399396"/>
            <a:ext cx="1797322" cy="1797322"/>
          </a:xfrm>
          <a:prstGeom prst="ellipse">
            <a:avLst/>
          </a:prstGeom>
          <a:solidFill>
            <a:schemeClr val="accent6"/>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solidFill>
                  <a:srgbClr val="FFFF00"/>
                </a:solidFill>
              </a:rPr>
              <a:t>Climate, Energy and Mobility</a:t>
            </a:r>
            <a:endParaRPr lang="en-GB" sz="1600" dirty="0">
              <a:solidFill>
                <a:srgbClr val="FFFF00"/>
              </a:solidFill>
            </a:endParaRPr>
          </a:p>
        </p:txBody>
      </p:sp>
    </p:spTree>
    <p:extLst>
      <p:ext uri="{BB962C8B-B14F-4D97-AF65-F5344CB8AC3E}">
        <p14:creationId xmlns:p14="http://schemas.microsoft.com/office/powerpoint/2010/main" val="304154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21296" y="3645024"/>
            <a:ext cx="8622704" cy="2444908"/>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endParaRPr lang="en-GB" sz="2400" kern="0" dirty="0">
              <a:solidFill>
                <a:srgbClr val="0E4194"/>
              </a:solidFill>
              <a:latin typeface="Arial" panose="020B0604020202020204" pitchFamily="34" charset="0"/>
              <a:cs typeface="Arial" panose="020B0604020202020204" pitchFamily="34" charset="0"/>
            </a:endParaRPr>
          </a:p>
          <a:p>
            <a:pPr marL="358775" marR="0" lvl="0" indent="-358775"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Main Features</a:t>
            </a:r>
            <a:endParaRPr kumimoji="0" lang="en-GB" sz="30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tabLst/>
              <a:defRPr/>
            </a:pPr>
            <a:r>
              <a:rPr kumimoji="0" lang="en-GB" sz="18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Early involvement and extensive exchanges with Member States</a:t>
            </a:r>
          </a:p>
          <a:p>
            <a:pPr marL="0" lvl="2" indent="0">
              <a:defRPr/>
            </a:pPr>
            <a:r>
              <a:rPr kumimoji="0" lang="en-GB" sz="18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Extensive exchanges with the European Parliament</a:t>
            </a:r>
          </a:p>
          <a:p>
            <a:pPr marL="0" lvl="2" indent="0">
              <a:defRPr/>
            </a:pPr>
            <a:r>
              <a:rPr kumimoji="0" lang="en-GB" sz="18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Consultations with stakeholders and public at large</a:t>
            </a:r>
          </a:p>
          <a:p>
            <a:pPr marL="0" lvl="2" indent="0">
              <a:defRPr/>
            </a:pPr>
            <a:endParaRPr lang="en-GB" sz="1800" kern="0" dirty="0">
              <a:solidFill>
                <a:srgbClr val="0E4194"/>
              </a:solidFill>
              <a:latin typeface="Arial" panose="020B0604020202020204" pitchFamily="34" charset="0"/>
              <a:ea typeface="+mj-ea"/>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306430660"/>
              </p:ext>
            </p:extLst>
          </p:nvPr>
        </p:nvGraphicFramePr>
        <p:xfrm>
          <a:off x="332877" y="1412776"/>
          <a:ext cx="8559603"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p:cNvSpPr txBox="1">
            <a:spLocks/>
          </p:cNvSpPr>
          <p:nvPr/>
        </p:nvSpPr>
        <p:spPr>
          <a:xfrm>
            <a:off x="179512" y="548680"/>
            <a:ext cx="8497537" cy="864096"/>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   Strategic plan gives direction to the </a:t>
            </a:r>
            <a:br>
              <a:rPr kumimoji="0" lang="en-GB" sz="30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br>
            <a:r>
              <a:rPr kumimoji="0" lang="en-GB" sz="30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work programme</a:t>
            </a:r>
            <a:endParaRPr kumimoji="0" lang="en-GB" sz="3000" b="1" i="0" u="sng" strike="noStrike" kern="0" cap="none" spc="0" normalizeH="0" baseline="0" noProof="0" dirty="0">
              <a:ln>
                <a:noFill/>
              </a:ln>
              <a:solidFill>
                <a:srgbClr val="F8A907"/>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73384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777" y="566967"/>
            <a:ext cx="8928992" cy="1034496"/>
          </a:xfrm>
          <a:prstGeom prst="rect">
            <a:avLst/>
          </a:prstGeom>
        </p:spPr>
        <p:txBody>
          <a:bodyPr/>
          <a:lstStyle/>
          <a:p>
            <a:r>
              <a:rPr lang="en-GB" dirty="0" smtClean="0">
                <a:solidFill>
                  <a:schemeClr val="accent6"/>
                </a:solidFill>
                <a:latin typeface="Arial" panose="020B0604020202020204" pitchFamily="34" charset="0"/>
                <a:cs typeface="Arial" panose="020B0604020202020204" pitchFamily="34" charset="0"/>
              </a:rPr>
              <a:t>   Steps towards the first Horizon Europe work programme</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u="sng" dirty="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2812016" y="5347954"/>
            <a:ext cx="5648416" cy="338554"/>
          </a:xfrm>
          <a:prstGeom prst="rect">
            <a:avLst/>
          </a:prstGeom>
          <a:noFill/>
        </p:spPr>
        <p:txBody>
          <a:bodyPr wrap="square" rtlCol="0">
            <a:spAutoFit/>
          </a:bodyPr>
          <a:lstStyle/>
          <a:p>
            <a:pPr lvl="0">
              <a:spcBef>
                <a:spcPts val="1800"/>
              </a:spcBef>
              <a:spcAft>
                <a:spcPts val="1200"/>
              </a:spcAft>
              <a:defRPr/>
            </a:pPr>
            <a:r>
              <a:rPr lang="en-GB" sz="1600" b="0" dirty="0" smtClean="0">
                <a:solidFill>
                  <a:schemeClr val="accent2">
                    <a:lumMod val="50000"/>
                  </a:schemeClr>
                </a:solidFill>
                <a:latin typeface="+mj-lt"/>
              </a:rPr>
              <a:t>Start of Horizon Europe</a:t>
            </a:r>
            <a:endParaRPr lang="en-GB" sz="1600" b="0" dirty="0" smtClean="0">
              <a:solidFill>
                <a:srgbClr val="0F5494"/>
              </a:solidFill>
              <a:latin typeface="+mj-lt"/>
            </a:endParaRPr>
          </a:p>
        </p:txBody>
      </p:sp>
      <p:sp>
        <p:nvSpPr>
          <p:cNvPr id="16" name="Rounded Rectangle 15"/>
          <p:cNvSpPr/>
          <p:nvPr/>
        </p:nvSpPr>
        <p:spPr>
          <a:xfrm>
            <a:off x="1002584" y="1706223"/>
            <a:ext cx="1457313" cy="1010436"/>
          </a:xfrm>
          <a:prstGeom prst="roundRect">
            <a:avLst/>
          </a:prstGeom>
          <a:solidFill>
            <a:schemeClr val="accent4">
              <a:lumMod val="7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bg1"/>
                </a:solidFill>
              </a:rPr>
              <a:t>Summer </a:t>
            </a:r>
          </a:p>
          <a:p>
            <a:pPr algn="ctr"/>
            <a:r>
              <a:rPr lang="en-GB" sz="1600" dirty="0" smtClean="0">
                <a:solidFill>
                  <a:schemeClr val="bg1"/>
                </a:solidFill>
              </a:rPr>
              <a:t>2019 </a:t>
            </a:r>
            <a:endParaRPr lang="en-GB" sz="1600" dirty="0">
              <a:solidFill>
                <a:schemeClr val="bg1"/>
              </a:solidFill>
            </a:endParaRPr>
          </a:p>
        </p:txBody>
      </p:sp>
      <p:sp>
        <p:nvSpPr>
          <p:cNvPr id="22" name="Rounded Rectangle 21"/>
          <p:cNvSpPr/>
          <p:nvPr/>
        </p:nvSpPr>
        <p:spPr>
          <a:xfrm>
            <a:off x="1002584" y="3949854"/>
            <a:ext cx="1457312" cy="991314"/>
          </a:xfrm>
          <a:prstGeom prst="roundRect">
            <a:avLst/>
          </a:prstGeom>
          <a:solidFill>
            <a:schemeClr val="accent4">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bg1"/>
                </a:solidFill>
              </a:rPr>
              <a:t>2020</a:t>
            </a:r>
            <a:endParaRPr lang="en-GB" sz="1600" dirty="0">
              <a:solidFill>
                <a:schemeClr val="bg1"/>
              </a:solidFill>
            </a:endParaRPr>
          </a:p>
        </p:txBody>
      </p:sp>
      <p:sp>
        <p:nvSpPr>
          <p:cNvPr id="20" name="Rounded Rectangle 19"/>
          <p:cNvSpPr/>
          <p:nvPr/>
        </p:nvSpPr>
        <p:spPr>
          <a:xfrm>
            <a:off x="1002584" y="2817817"/>
            <a:ext cx="1435728" cy="1030880"/>
          </a:xfrm>
          <a:prstGeom prst="roundRect">
            <a:avLst/>
          </a:prstGeom>
          <a:solidFill>
            <a:schemeClr val="accent4">
              <a:lumMod val="7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bg1"/>
                </a:solidFill>
              </a:rPr>
              <a:t>Autumn-winter 2019/2020</a:t>
            </a:r>
            <a:endParaRPr lang="en-GB" sz="1600" dirty="0">
              <a:solidFill>
                <a:schemeClr val="bg1"/>
              </a:solidFill>
            </a:endParaRPr>
          </a:p>
        </p:txBody>
      </p:sp>
      <p:sp>
        <p:nvSpPr>
          <p:cNvPr id="23" name="TextBox 22"/>
          <p:cNvSpPr txBox="1"/>
          <p:nvPr/>
        </p:nvSpPr>
        <p:spPr>
          <a:xfrm>
            <a:off x="2785336" y="2846094"/>
            <a:ext cx="5969983" cy="1077218"/>
          </a:xfrm>
          <a:prstGeom prst="rect">
            <a:avLst/>
          </a:prstGeom>
          <a:noFill/>
        </p:spPr>
        <p:txBody>
          <a:bodyPr wrap="square" rtlCol="0">
            <a:spAutoFit/>
          </a:bodyPr>
          <a:lstStyle/>
          <a:p>
            <a:pPr lvl="0">
              <a:spcBef>
                <a:spcPts val="0"/>
              </a:spcBef>
              <a:spcAft>
                <a:spcPts val="0"/>
              </a:spcAft>
              <a:defRPr/>
            </a:pPr>
            <a:r>
              <a:rPr lang="en-GB" sz="1600" b="0" dirty="0" smtClean="0">
                <a:solidFill>
                  <a:schemeClr val="accent2">
                    <a:lumMod val="50000"/>
                  </a:schemeClr>
                </a:solidFill>
                <a:latin typeface="+mj-lt"/>
              </a:rPr>
              <a:t>Co-creation at Research &amp; Innovation Days 24 – 26 September.                                     </a:t>
            </a:r>
            <a:r>
              <a:rPr lang="en-US" sz="1600" b="0" dirty="0" smtClean="0">
                <a:solidFill>
                  <a:schemeClr val="accent2">
                    <a:lumMod val="50000"/>
                  </a:schemeClr>
                </a:solidFill>
                <a:latin typeface="+mj-lt"/>
              </a:rPr>
              <a:t>Extensive </a:t>
            </a:r>
            <a:r>
              <a:rPr lang="en-US" sz="1600" b="0" dirty="0">
                <a:solidFill>
                  <a:schemeClr val="accent2">
                    <a:lumMod val="50000"/>
                  </a:schemeClr>
                </a:solidFill>
                <a:latin typeface="+mj-lt"/>
              </a:rPr>
              <a:t>exchanges with the </a:t>
            </a:r>
            <a:r>
              <a:rPr lang="en-US" sz="1600" b="0" dirty="0" smtClean="0">
                <a:solidFill>
                  <a:schemeClr val="accent2">
                    <a:lumMod val="50000"/>
                  </a:schemeClr>
                </a:solidFill>
                <a:latin typeface="+mj-lt"/>
              </a:rPr>
              <a:t>new European Parliament. </a:t>
            </a:r>
          </a:p>
          <a:p>
            <a:pPr lvl="0">
              <a:spcBef>
                <a:spcPts val="0"/>
              </a:spcBef>
              <a:spcAft>
                <a:spcPts val="0"/>
              </a:spcAft>
              <a:defRPr/>
            </a:pPr>
            <a:r>
              <a:rPr lang="en-GB" sz="1600" b="0" dirty="0" smtClean="0">
                <a:solidFill>
                  <a:schemeClr val="accent2">
                    <a:lumMod val="50000"/>
                  </a:schemeClr>
                </a:solidFill>
                <a:latin typeface="+mj-lt"/>
              </a:rPr>
              <a:t>Establishment </a:t>
            </a:r>
            <a:r>
              <a:rPr lang="en-GB" sz="1600" b="0" dirty="0">
                <a:solidFill>
                  <a:schemeClr val="accent2">
                    <a:lumMod val="50000"/>
                  </a:schemeClr>
                </a:solidFill>
                <a:latin typeface="+mj-lt"/>
              </a:rPr>
              <a:t>of new Commission - </a:t>
            </a:r>
            <a:r>
              <a:rPr lang="en-GB" sz="1600" b="0" dirty="0" smtClean="0">
                <a:solidFill>
                  <a:schemeClr val="accent2">
                    <a:lumMod val="50000"/>
                  </a:schemeClr>
                </a:solidFill>
                <a:latin typeface="+mj-lt"/>
              </a:rPr>
              <a:t>envisaged </a:t>
            </a:r>
            <a:r>
              <a:rPr lang="en-GB" sz="1600" b="0" dirty="0">
                <a:solidFill>
                  <a:schemeClr val="accent2">
                    <a:lumMod val="50000"/>
                  </a:schemeClr>
                </a:solidFill>
                <a:latin typeface="+mj-lt"/>
              </a:rPr>
              <a:t>endorsement </a:t>
            </a:r>
            <a:r>
              <a:rPr lang="en-GB" sz="1600" b="0" dirty="0" smtClean="0">
                <a:solidFill>
                  <a:schemeClr val="accent2">
                    <a:lumMod val="50000"/>
                  </a:schemeClr>
                </a:solidFill>
                <a:latin typeface="+mj-lt"/>
              </a:rPr>
              <a:t/>
            </a:r>
            <a:br>
              <a:rPr lang="en-GB" sz="1600" b="0" dirty="0" smtClean="0">
                <a:solidFill>
                  <a:schemeClr val="accent2">
                    <a:lumMod val="50000"/>
                  </a:schemeClr>
                </a:solidFill>
                <a:latin typeface="+mj-lt"/>
              </a:rPr>
            </a:br>
            <a:r>
              <a:rPr lang="en-GB" sz="1600" b="0" dirty="0" smtClean="0">
                <a:solidFill>
                  <a:schemeClr val="accent2">
                    <a:lumMod val="50000"/>
                  </a:schemeClr>
                </a:solidFill>
                <a:latin typeface="+mj-lt"/>
              </a:rPr>
              <a:t>of </a:t>
            </a:r>
            <a:r>
              <a:rPr lang="en-GB" sz="1600" b="0" dirty="0">
                <a:solidFill>
                  <a:schemeClr val="accent2">
                    <a:lumMod val="50000"/>
                  </a:schemeClr>
                </a:solidFill>
                <a:latin typeface="+mj-lt"/>
              </a:rPr>
              <a:t>Strategic </a:t>
            </a:r>
            <a:r>
              <a:rPr lang="en-GB" sz="1600" b="0" dirty="0" smtClean="0">
                <a:solidFill>
                  <a:schemeClr val="accent2">
                    <a:lumMod val="50000"/>
                  </a:schemeClr>
                </a:solidFill>
                <a:latin typeface="+mj-lt"/>
              </a:rPr>
              <a:t>Plan</a:t>
            </a:r>
            <a:endParaRPr lang="en-GB" sz="1600" b="0" dirty="0" smtClean="0">
              <a:solidFill>
                <a:srgbClr val="0F5494"/>
              </a:solidFill>
              <a:latin typeface="+mj-lt"/>
            </a:endParaRPr>
          </a:p>
        </p:txBody>
      </p:sp>
      <p:sp>
        <p:nvSpPr>
          <p:cNvPr id="25" name="TextBox 24"/>
          <p:cNvSpPr txBox="1"/>
          <p:nvPr/>
        </p:nvSpPr>
        <p:spPr>
          <a:xfrm>
            <a:off x="2795800" y="1860444"/>
            <a:ext cx="5664632" cy="830997"/>
          </a:xfrm>
          <a:prstGeom prst="rect">
            <a:avLst/>
          </a:prstGeom>
          <a:noFill/>
        </p:spPr>
        <p:txBody>
          <a:bodyPr wrap="square" rtlCol="0">
            <a:spAutoFit/>
          </a:bodyPr>
          <a:lstStyle/>
          <a:p>
            <a:pPr lvl="0">
              <a:spcBef>
                <a:spcPts val="1800"/>
              </a:spcBef>
              <a:spcAft>
                <a:spcPts val="1200"/>
              </a:spcAft>
              <a:buClr>
                <a:srgbClr val="FBC400"/>
              </a:buClr>
              <a:defRPr/>
            </a:pPr>
            <a:r>
              <a:rPr lang="en-US" sz="1600" b="0" dirty="0" smtClean="0">
                <a:solidFill>
                  <a:srgbClr val="878685">
                    <a:lumMod val="50000"/>
                  </a:srgbClr>
                </a:solidFill>
                <a:latin typeface="+mj-lt"/>
              </a:rPr>
              <a:t>Early involvement and exchanges with Member States, consultation </a:t>
            </a:r>
            <a:r>
              <a:rPr lang="en-US" sz="1600" b="0" dirty="0">
                <a:solidFill>
                  <a:srgbClr val="878685">
                    <a:lumMod val="50000"/>
                  </a:srgbClr>
                </a:solidFill>
                <a:latin typeface="+mj-lt"/>
              </a:rPr>
              <a:t>with stakeholders and the public at </a:t>
            </a:r>
            <a:r>
              <a:rPr lang="en-US" sz="1600" b="0" dirty="0" smtClean="0">
                <a:solidFill>
                  <a:srgbClr val="878685">
                    <a:lumMod val="50000"/>
                  </a:srgbClr>
                </a:solidFill>
                <a:latin typeface="+mj-lt"/>
              </a:rPr>
              <a:t>large Establishment of Mission Boards</a:t>
            </a:r>
            <a:endParaRPr lang="en-GB" sz="1600" b="0" dirty="0">
              <a:solidFill>
                <a:srgbClr val="878685">
                  <a:lumMod val="50000"/>
                </a:srgbClr>
              </a:solidFill>
              <a:latin typeface="+mj-lt"/>
            </a:endParaRPr>
          </a:p>
        </p:txBody>
      </p:sp>
      <p:cxnSp>
        <p:nvCxnSpPr>
          <p:cNvPr id="4" name="Straight Arrow Connector 3"/>
          <p:cNvCxnSpPr/>
          <p:nvPr/>
        </p:nvCxnSpPr>
        <p:spPr bwMode="auto">
          <a:xfrm>
            <a:off x="219278" y="1954823"/>
            <a:ext cx="0" cy="3562409"/>
          </a:xfrm>
          <a:prstGeom prst="straightConnector1">
            <a:avLst/>
          </a:prstGeom>
          <a:noFill/>
          <a:ln w="9525" cap="flat" cmpd="sng" algn="ctr">
            <a:noFill/>
            <a:prstDash val="solid"/>
            <a:round/>
            <a:headEnd type="none" w="med" len="med"/>
            <a:tailEnd type="triangle"/>
          </a:ln>
          <a:effectLst/>
        </p:spPr>
      </p:cxnSp>
      <p:cxnSp>
        <p:nvCxnSpPr>
          <p:cNvPr id="8" name="Straight Arrow Connector 7"/>
          <p:cNvCxnSpPr>
            <a:endCxn id="22" idx="1"/>
          </p:cNvCxnSpPr>
          <p:nvPr/>
        </p:nvCxnSpPr>
        <p:spPr bwMode="auto">
          <a:xfrm flipV="1">
            <a:off x="806287" y="4445511"/>
            <a:ext cx="196297" cy="269340"/>
          </a:xfrm>
          <a:prstGeom prst="straightConnector1">
            <a:avLst/>
          </a:prstGeom>
          <a:noFill/>
          <a:ln w="9525" cap="flat" cmpd="sng" algn="ctr">
            <a:noFill/>
            <a:prstDash val="solid"/>
            <a:round/>
            <a:headEnd type="none" w="med" len="med"/>
            <a:tailEnd type="triangle"/>
          </a:ln>
          <a:effectLst/>
        </p:spPr>
      </p:cxnSp>
      <p:sp>
        <p:nvSpPr>
          <p:cNvPr id="39" name="Down Arrow 38"/>
          <p:cNvSpPr/>
          <p:nvPr/>
        </p:nvSpPr>
        <p:spPr>
          <a:xfrm>
            <a:off x="536944" y="1702757"/>
            <a:ext cx="342208" cy="4494193"/>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21" name="Rounded Rectangle 20"/>
          <p:cNvSpPr/>
          <p:nvPr/>
        </p:nvSpPr>
        <p:spPr>
          <a:xfrm>
            <a:off x="1002584" y="5073508"/>
            <a:ext cx="1486013" cy="947780"/>
          </a:xfrm>
          <a:prstGeom prst="roundRect">
            <a:avLst/>
          </a:prstGeom>
          <a:solidFill>
            <a:schemeClr val="accent4">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bg1"/>
                </a:solidFill>
              </a:rPr>
              <a:t>2021</a:t>
            </a:r>
            <a:endParaRPr lang="en-GB" sz="1600" dirty="0">
              <a:solidFill>
                <a:schemeClr val="bg1"/>
              </a:solidFill>
            </a:endParaRPr>
          </a:p>
        </p:txBody>
      </p:sp>
      <p:sp>
        <p:nvSpPr>
          <p:cNvPr id="28" name="TextBox 27"/>
          <p:cNvSpPr txBox="1"/>
          <p:nvPr/>
        </p:nvSpPr>
        <p:spPr>
          <a:xfrm>
            <a:off x="2757522" y="4153123"/>
            <a:ext cx="5702910" cy="584775"/>
          </a:xfrm>
          <a:prstGeom prst="rect">
            <a:avLst/>
          </a:prstGeom>
          <a:noFill/>
        </p:spPr>
        <p:txBody>
          <a:bodyPr wrap="square" rtlCol="0">
            <a:spAutoFit/>
          </a:bodyPr>
          <a:lstStyle/>
          <a:p>
            <a:pPr lvl="0">
              <a:spcBef>
                <a:spcPts val="1800"/>
              </a:spcBef>
              <a:spcAft>
                <a:spcPts val="1200"/>
              </a:spcAft>
              <a:defRPr/>
            </a:pPr>
            <a:r>
              <a:rPr lang="en-GB" sz="1600" b="0" dirty="0" smtClean="0">
                <a:solidFill>
                  <a:schemeClr val="accent2">
                    <a:lumMod val="50000"/>
                  </a:schemeClr>
                </a:solidFill>
                <a:latin typeface="+mj-lt"/>
              </a:rPr>
              <a:t>Drafting of first Horizon Europe Work Programme on the basis of the Strategic Plan </a:t>
            </a:r>
            <a:endParaRPr lang="en-GB" sz="1600" b="0" dirty="0" smtClean="0">
              <a:solidFill>
                <a:srgbClr val="0F5494"/>
              </a:solidFill>
              <a:latin typeface="+mj-lt"/>
            </a:endParaRPr>
          </a:p>
        </p:txBody>
      </p:sp>
    </p:spTree>
    <p:extLst>
      <p:ext uri="{BB962C8B-B14F-4D97-AF65-F5344CB8AC3E}">
        <p14:creationId xmlns:p14="http://schemas.microsoft.com/office/powerpoint/2010/main" val="1006416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F8A907"/>
      </a:dk1>
      <a:lt1>
        <a:srgbClr val="FFFFFF"/>
      </a:lt1>
      <a:dk2>
        <a:srgbClr val="F8A907"/>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Custom 2">
      <a:dk1>
        <a:srgbClr val="F8A907"/>
      </a:dk1>
      <a:lt1>
        <a:srgbClr val="FFFFFF"/>
      </a:lt1>
      <a:dk2>
        <a:srgbClr val="F8A907"/>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A2020 - otsikkodia">
  <a:themeElements>
    <a:clrScheme name="Custom 42">
      <a:dk1>
        <a:srgbClr val="000000"/>
      </a:dk1>
      <a:lt1>
        <a:srgbClr val="FFFFFF"/>
      </a:lt1>
      <a:dk2>
        <a:srgbClr val="E73088"/>
      </a:dk2>
      <a:lt2>
        <a:srgbClr val="EBEBEB"/>
      </a:lt2>
      <a:accent1>
        <a:srgbClr val="E73088"/>
      </a:accent1>
      <a:accent2>
        <a:srgbClr val="888C88"/>
      </a:accent2>
      <a:accent3>
        <a:srgbClr val="A3C741"/>
      </a:accent3>
      <a:accent4>
        <a:srgbClr val="41B6E6"/>
      </a:accent4>
      <a:accent5>
        <a:srgbClr val="FFA300"/>
      </a:accent5>
      <a:accent6>
        <a:srgbClr val="EBEBEB"/>
      </a:accent6>
      <a:hlink>
        <a:srgbClr val="41B6E6"/>
      </a:hlink>
      <a:folHlink>
        <a:srgbClr val="41B6E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RA2020 - perussivu">
  <a:themeElements>
    <a:clrScheme name="TRA2020">
      <a:dk1>
        <a:srgbClr val="000000"/>
      </a:dk1>
      <a:lt1>
        <a:srgbClr val="FFFFFF"/>
      </a:lt1>
      <a:dk2>
        <a:srgbClr val="E73088"/>
      </a:dk2>
      <a:lt2>
        <a:srgbClr val="EBEBEB"/>
      </a:lt2>
      <a:accent1>
        <a:srgbClr val="E73088"/>
      </a:accent1>
      <a:accent2>
        <a:srgbClr val="888C88"/>
      </a:accent2>
      <a:accent3>
        <a:srgbClr val="A3C741"/>
      </a:accent3>
      <a:accent4>
        <a:srgbClr val="41B6E6"/>
      </a:accent4>
      <a:accent5>
        <a:srgbClr val="FFA300"/>
      </a:accent5>
      <a:accent6>
        <a:srgbClr val="EBEBEB"/>
      </a:accent6>
      <a:hlink>
        <a:srgbClr val="41B6E6"/>
      </a:hlink>
      <a:folHlink>
        <a:srgbClr val="41B6E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297DFCFA838F449E04F66C48FA3D1D" ma:contentTypeVersion="1" ma:contentTypeDescription="Create a new document." ma:contentTypeScope="" ma:versionID="72ab51b346772fd3855b3b201c70de5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C22A47-4E0E-4419-9C8A-B597C685A442}">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9F4DBE5-BEFA-4F2E-A021-3943920AB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604692-0D68-48B9-A1B0-837637AF8D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3313</TotalTime>
  <Words>758</Words>
  <Application>Microsoft Office PowerPoint</Application>
  <PresentationFormat>On-screen Show (4:3)</PresentationFormat>
  <Paragraphs>133</Paragraphs>
  <Slides>13</Slides>
  <Notes>11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MS PGothic</vt:lpstr>
      <vt:lpstr>Arial</vt:lpstr>
      <vt:lpstr>Calibri</vt:lpstr>
      <vt:lpstr>EC Square Sans Pro Light</vt:lpstr>
      <vt:lpstr>Times New Roman</vt:lpstr>
      <vt:lpstr>Verdana</vt:lpstr>
      <vt:lpstr>Wingdings</vt:lpstr>
      <vt:lpstr>Blank</vt:lpstr>
      <vt:lpstr>2_Blank</vt:lpstr>
      <vt:lpstr>TRA2020 - otsikkodia</vt:lpstr>
      <vt:lpstr>TRA2020 - perussivu</vt:lpstr>
      <vt:lpstr> Update on Horizon Europe   </vt:lpstr>
      <vt:lpstr>PowerPoint Presentation</vt:lpstr>
      <vt:lpstr>PowerPoint Presentation</vt:lpstr>
      <vt:lpstr>   Commission proposal for budget: €100 billion* (2021-2027)</vt:lpstr>
      <vt:lpstr>PowerPoint Presentation</vt:lpstr>
      <vt:lpstr>PowerPoint Presentation</vt:lpstr>
      <vt:lpstr>Pillar 2 - Clusters Global Challenges &amp; European Industrial Competitiveness: boosting key technologies and solutions underpinning EU policies &amp; Sustainable Development Goals  Commission proposal for budget: € 52.7 billion</vt:lpstr>
      <vt:lpstr>PowerPoint Presentation</vt:lpstr>
      <vt:lpstr>   Steps towards the first Horizon Europe work programme </vt:lpstr>
      <vt:lpstr>PowerPoint Presentation</vt:lpstr>
      <vt:lpstr>PowerPoint Presentation</vt:lpstr>
      <vt:lpstr>Transport Research Arena (TRA) 2020  </vt:lpstr>
      <vt:lpstr>Open Calls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Horizon Europe presentation</dc:title>
  <dc:creator>JOHN Yvonne (COMM-EXT)</dc:creator>
  <cp:lastModifiedBy>MERCIER-HANDISYDE Patrick (RTD)</cp:lastModifiedBy>
  <cp:revision>480</cp:revision>
  <cp:lastPrinted>2019-06-20T13:47:21Z</cp:lastPrinted>
  <dcterms:created xsi:type="dcterms:W3CDTF">2018-03-19T13:44:15Z</dcterms:created>
  <dcterms:modified xsi:type="dcterms:W3CDTF">2019-06-21T14:47:44Z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0x010100DC297DFCFA838F449E04F66C48FA3D1D</vt:lpwstr>
  </property>
</Properties>
</file>