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1" r:id="rId4"/>
    <p:sldMasterId id="2147483682" r:id="rId5"/>
  </p:sldMasterIdLst>
  <p:notesMasterIdLst>
    <p:notesMasterId r:id="rId16"/>
  </p:notesMasterIdLst>
  <p:sldIdLst>
    <p:sldId id="256" r:id="rId6"/>
    <p:sldId id="275" r:id="rId7"/>
    <p:sldId id="278" r:id="rId8"/>
    <p:sldId id="280" r:id="rId9"/>
    <p:sldId id="279" r:id="rId10"/>
    <p:sldId id="282" r:id="rId11"/>
    <p:sldId id="260" r:id="rId12"/>
    <p:sldId id="276" r:id="rId13"/>
    <p:sldId id="277" r:id="rId14"/>
    <p:sldId id="281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723"/>
    <a:srgbClr val="DA6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61A0CF6-5935-4062-B853-9917707D06A7}">
  <a:tblStyle styleId="{C61A0CF6-5935-4062-B853-9917707D06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76" autoAdjust="0"/>
    <p:restoredTop sz="94629"/>
  </p:normalViewPr>
  <p:slideViewPr>
    <p:cSldViewPr snapToGrid="0" snapToObjects="1">
      <p:cViewPr varScale="1">
        <p:scale>
          <a:sx n="145" d="100"/>
          <a:sy n="145" d="100"/>
        </p:scale>
        <p:origin x="9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8831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 dirty="0"/>
              <a:t>Punk </a:t>
            </a:r>
            <a:r>
              <a:rPr lang="cs-CZ" dirty="0" err="1"/>
              <a:t>self-drivingu</a:t>
            </a:r>
            <a:endParaRPr dirty="0"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714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4957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5697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4406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645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2077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2182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0844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3333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 dirty="0"/>
              <a:t>Punk </a:t>
            </a:r>
            <a:r>
              <a:rPr lang="cs-CZ" dirty="0" err="1"/>
              <a:t>self-drivingu</a:t>
            </a:r>
            <a:endParaRPr dirty="0"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526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77800" marR="0" lvl="0" indent="-254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381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5238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6000"/>
            </a:lvl1pPr>
            <a:lvl2pPr lvl="1" rtl="0">
              <a:spcBef>
                <a:spcPts val="0"/>
              </a:spcBef>
              <a:buSzPct val="100000"/>
              <a:defRPr sz="6000"/>
            </a:lvl2pPr>
            <a:lvl3pPr lvl="2" rtl="0">
              <a:spcBef>
                <a:spcPts val="0"/>
              </a:spcBef>
              <a:buSzPct val="100000"/>
              <a:defRPr sz="6000"/>
            </a:lvl3pPr>
            <a:lvl4pPr lvl="3" rtl="0">
              <a:spcBef>
                <a:spcPts val="0"/>
              </a:spcBef>
              <a:buSzPct val="100000"/>
              <a:defRPr sz="6000"/>
            </a:lvl4pPr>
            <a:lvl5pPr lvl="4" rtl="0">
              <a:spcBef>
                <a:spcPts val="0"/>
              </a:spcBef>
              <a:buSzPct val="100000"/>
              <a:defRPr sz="6000"/>
            </a:lvl5pPr>
            <a:lvl6pPr lvl="5" rtl="0">
              <a:spcBef>
                <a:spcPts val="0"/>
              </a:spcBef>
              <a:buSzPct val="100000"/>
              <a:defRPr sz="6000"/>
            </a:lvl6pPr>
            <a:lvl7pPr lvl="6" rtl="0">
              <a:spcBef>
                <a:spcPts val="0"/>
              </a:spcBef>
              <a:buSzPct val="100000"/>
              <a:defRPr sz="6000"/>
            </a:lvl7pPr>
            <a:lvl8pPr lvl="7" rtl="0">
              <a:spcBef>
                <a:spcPts val="0"/>
              </a:spcBef>
              <a:buSzPct val="100000"/>
              <a:defRPr sz="6000"/>
            </a:lvl8pPr>
            <a:lvl9pPr lvl="8" rtl="0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rgbClr val="D9692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GB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ct val="78571"/>
              <a:buNone/>
              <a:defRPr sz="1400"/>
            </a:lvl2pPr>
            <a:lvl3pPr lvl="2" indent="0" rtl="0">
              <a:spcBef>
                <a:spcPts val="0"/>
              </a:spcBef>
              <a:buSzPct val="78571"/>
              <a:buNone/>
              <a:defRPr sz="1400"/>
            </a:lvl3pPr>
            <a:lvl4pPr lvl="3" indent="0" rtl="0">
              <a:spcBef>
                <a:spcPts val="0"/>
              </a:spcBef>
              <a:buSzPct val="78571"/>
              <a:buNone/>
              <a:defRPr sz="1400"/>
            </a:lvl4pPr>
            <a:lvl5pPr lvl="4" indent="0" rtl="0">
              <a:spcBef>
                <a:spcPts val="0"/>
              </a:spcBef>
              <a:buSzPct val="78571"/>
              <a:buNone/>
              <a:defRPr sz="1400"/>
            </a:lvl5pPr>
            <a:lvl6pPr lvl="5" indent="0" rtl="0">
              <a:spcBef>
                <a:spcPts val="0"/>
              </a:spcBef>
              <a:buSzPct val="78571"/>
              <a:buNone/>
              <a:defRPr sz="1400"/>
            </a:lvl6pPr>
            <a:lvl7pPr lvl="6" indent="0" rtl="0">
              <a:spcBef>
                <a:spcPts val="0"/>
              </a:spcBef>
              <a:buSzPct val="78571"/>
              <a:buNone/>
              <a:defRPr sz="1400"/>
            </a:lvl7pPr>
            <a:lvl8pPr lvl="7" indent="0" rtl="0">
              <a:spcBef>
                <a:spcPts val="0"/>
              </a:spcBef>
              <a:buSzPct val="78571"/>
              <a:buNone/>
              <a:defRPr sz="1400"/>
            </a:lvl8pPr>
            <a:lvl9pPr lvl="8" indent="0" rtl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SzPct val="122222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SzPct val="122222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68" r:id="rId9"/>
    <p:sldLayoutId id="214748366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67037" y="150874"/>
            <a:ext cx="726900" cy="4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0BA65AAC-3CA6-41B9-8CE4-8407DF4FB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976" y="4613915"/>
            <a:ext cx="1297950" cy="36082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87828E32-65F2-46F9-988F-3F36D4EE2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0994" y="4602738"/>
            <a:ext cx="987554" cy="41452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550BBAEC-2D4E-4D22-82BE-EE22B1F95B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7354" y="4554931"/>
            <a:ext cx="1622232" cy="46233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3F4AD9EC-3A5B-4738-8E33-DE841110E102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84" y="150874"/>
            <a:ext cx="2085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77389F11-013A-4A9E-9C08-21755F7D0E1C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565" y="76549"/>
            <a:ext cx="1152525" cy="628650"/>
          </a:xfrm>
          <a:prstGeom prst="rect">
            <a:avLst/>
          </a:prstGeom>
          <a:noFill/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EE4B10FA-A721-4F28-BE4A-10E09F8102E8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196" y="46099"/>
            <a:ext cx="790575" cy="857250"/>
          </a:xfrm>
          <a:prstGeom prst="rect">
            <a:avLst/>
          </a:prstGeom>
          <a:noFill/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6A72C7D3-096D-4A04-8B7D-5AFAC91B7B4D}"/>
              </a:ext>
            </a:extLst>
          </p:cNvPr>
          <p:cNvSpPr/>
          <p:nvPr/>
        </p:nvSpPr>
        <p:spPr>
          <a:xfrm>
            <a:off x="584791" y="1571996"/>
            <a:ext cx="7921256" cy="123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Technologické trendy v silniční dopravě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Autonomní vozidla</a:t>
            </a:r>
          </a:p>
        </p:txBody>
      </p:sp>
      <p:sp>
        <p:nvSpPr>
          <p:cNvPr id="14" name="Shape 229">
            <a:extLst>
              <a:ext uri="{FF2B5EF4-FFF2-40B4-BE49-F238E27FC236}">
                <a16:creationId xmlns:a16="http://schemas.microsoft.com/office/drawing/2014/main" xmlns="" id="{F9B9A349-8FC4-4548-8B65-74A40C6D2237}"/>
              </a:ext>
            </a:extLst>
          </p:cNvPr>
          <p:cNvSpPr txBox="1"/>
          <p:nvPr/>
        </p:nvSpPr>
        <p:spPr>
          <a:xfrm>
            <a:off x="268507" y="4282456"/>
            <a:ext cx="3582583" cy="8550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cs-CZ" dirty="0"/>
              <a:t>Ing. Tomáš Ondráček, PhD. (</a:t>
            </a:r>
            <a:r>
              <a:rPr lang="cs-CZ" dirty="0" err="1"/>
              <a:t>Artin</a:t>
            </a:r>
            <a:r>
              <a:rPr lang="cs-CZ" dirty="0"/>
              <a:t>)</a:t>
            </a:r>
          </a:p>
          <a:p>
            <a:r>
              <a:rPr lang="cs-CZ" dirty="0"/>
              <a:t>Ing. Jan Najvárek, PhD. (</a:t>
            </a:r>
            <a:r>
              <a:rPr lang="cs-CZ" dirty="0" err="1"/>
              <a:t>Artin</a:t>
            </a:r>
            <a:r>
              <a:rPr lang="cs-CZ" dirty="0"/>
              <a:t>)</a:t>
            </a:r>
          </a:p>
          <a:p>
            <a:r>
              <a:rPr lang="cs-CZ" dirty="0"/>
              <a:t>doc. Ing. Petr Blaha, Ph.D. (CEITEK)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dirty="0"/>
              <a:t>Roboauto – prezentace </a:t>
            </a:r>
            <a:r>
              <a:rPr lang="cs-CZ" dirty="0" err="1"/>
              <a:t>teleoperace</a:t>
            </a:r>
            <a:endParaRPr lang="en-GB" dirty="0"/>
          </a:p>
        </p:txBody>
      </p:sp>
      <p:sp>
        <p:nvSpPr>
          <p:cNvPr id="229" name="Shape 229"/>
          <p:cNvSpPr txBox="1"/>
          <p:nvPr/>
        </p:nvSpPr>
        <p:spPr>
          <a:xfrm>
            <a:off x="191974" y="729163"/>
            <a:ext cx="3695870" cy="4329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cs-CZ" sz="2000" dirty="0" err="1"/>
              <a:t>Teleoperace</a:t>
            </a:r>
            <a:r>
              <a:rPr lang="cs-CZ" sz="2000" dirty="0"/>
              <a:t> </a:t>
            </a:r>
            <a:br>
              <a:rPr lang="cs-CZ" sz="2000" dirty="0"/>
            </a:br>
            <a:r>
              <a:rPr lang="cs-CZ" sz="2000" dirty="0"/>
              <a:t>BRNO - OLOMOUC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200" dirty="0"/>
              <a:t>Prezentace prototypu (ověření konceptu)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200" dirty="0"/>
              <a:t>Spojení přes mobilní síť 3G/4G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200" dirty="0"/>
              <a:t>Systém vozidla založen na NVIDIA DRIVE PX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200" dirty="0"/>
          </a:p>
          <a:p>
            <a:pPr algn="ctr">
              <a:spcAft>
                <a:spcPts val="1200"/>
              </a:spcAft>
            </a:pPr>
            <a:r>
              <a:rPr lang="cs-CZ" sz="1600" dirty="0"/>
              <a:t>Venkovní plocha DŘEVOTRUST</a:t>
            </a:r>
          </a:p>
          <a:p>
            <a:pPr algn="ctr">
              <a:spcAft>
                <a:spcPts val="1200"/>
              </a:spcAft>
            </a:pPr>
            <a:r>
              <a:rPr lang="cs-CZ" sz="1600" dirty="0"/>
              <a:t>14:00 – 16:00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F94AD519-3A0E-44D1-9155-670B1EC42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844" y="2964189"/>
            <a:ext cx="5170636" cy="193367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67CAC6C3-667F-474F-BA65-E47A15266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495" y="901198"/>
            <a:ext cx="3060985" cy="178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12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dirty="0"/>
              <a:t>Současný stav</a:t>
            </a:r>
            <a:endParaRPr lang="en-GB" dirty="0"/>
          </a:p>
        </p:txBody>
      </p:sp>
      <p:sp>
        <p:nvSpPr>
          <p:cNvPr id="229" name="Shape 229"/>
          <p:cNvSpPr txBox="1"/>
          <p:nvPr/>
        </p:nvSpPr>
        <p:spPr>
          <a:xfrm>
            <a:off x="191974" y="814225"/>
            <a:ext cx="8828568" cy="2428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Asistenční systémy </a:t>
            </a:r>
            <a:r>
              <a:rPr lang="cs-CZ" sz="1200" dirty="0"/>
              <a:t>(Automobilky, Tesla)</a:t>
            </a:r>
            <a:r>
              <a:rPr lang="cs-CZ" sz="1800" dirty="0"/>
              <a:t>  </a:t>
            </a:r>
            <a:endParaRPr lang="cs-CZ" sz="12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Autonomní vozidla </a:t>
            </a:r>
            <a:r>
              <a:rPr lang="cs-CZ" sz="1200" dirty="0"/>
              <a:t>(Google, </a:t>
            </a:r>
            <a:r>
              <a:rPr lang="cs-CZ" sz="1200" dirty="0" err="1"/>
              <a:t>Voyage</a:t>
            </a:r>
            <a:r>
              <a:rPr lang="cs-CZ" sz="1200" dirty="0"/>
              <a:t>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Automatizace mobility </a:t>
            </a:r>
            <a:r>
              <a:rPr lang="cs-CZ" sz="1200" dirty="0"/>
              <a:t>(Uber, </a:t>
            </a:r>
            <a:r>
              <a:rPr lang="cs-CZ" sz="1200" dirty="0" err="1"/>
              <a:t>Liftago</a:t>
            </a:r>
            <a:r>
              <a:rPr lang="cs-CZ" sz="1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HMI </a:t>
            </a:r>
            <a:r>
              <a:rPr lang="cs-CZ" sz="1200" dirty="0"/>
              <a:t>(centrální displej, základní hlasová komunikace)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8016C2A0-DC76-4897-A5FD-A3272D7E7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215" y="722127"/>
            <a:ext cx="4274811" cy="242893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8B0DCB2F-6D12-48E6-BB9E-18E4FEF5ABE8}"/>
              </a:ext>
            </a:extLst>
          </p:cNvPr>
          <p:cNvSpPr txBox="1"/>
          <p:nvPr/>
        </p:nvSpPr>
        <p:spPr>
          <a:xfrm>
            <a:off x="4677215" y="3736873"/>
            <a:ext cx="3847528" cy="17620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 err="1"/>
              <a:t>Carsharing</a:t>
            </a:r>
            <a:r>
              <a:rPr lang="cs-CZ" sz="1800" dirty="0"/>
              <a:t>	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Elektromobilita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Legislativa a autonomní řízení</a:t>
            </a:r>
          </a:p>
          <a:p>
            <a:pPr>
              <a:spcAft>
                <a:spcPts val="1200"/>
              </a:spcAft>
            </a:pPr>
            <a:r>
              <a:rPr lang="cs-CZ" sz="1050" dirty="0"/>
              <a:t>	(Vídeňská úmluva, </a:t>
            </a:r>
            <a:r>
              <a:rPr lang="cs-CZ" sz="1050" dirty="0" err="1"/>
              <a:t>eIMPACT</a:t>
            </a:r>
            <a:r>
              <a:rPr lang="cs-CZ" sz="1050" dirty="0"/>
              <a:t>, A9, D1, USA-7)</a:t>
            </a:r>
          </a:p>
          <a:p>
            <a:endParaRPr lang="cs-CZ" dirty="0"/>
          </a:p>
        </p:txBody>
      </p:sp>
      <p:pic>
        <p:nvPicPr>
          <p:cNvPr id="1026" name="Picture 2" descr="VÃ½sledek obrÃ¡zku pro tesla display">
            <a:extLst>
              <a:ext uri="{FF2B5EF4-FFF2-40B4-BE49-F238E27FC236}">
                <a16:creationId xmlns:a16="http://schemas.microsoft.com/office/drawing/2014/main" xmlns="" id="{7B9C5928-5B43-4FD0-A64E-5F44F4576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94" y="3046052"/>
            <a:ext cx="2643031" cy="176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C738E39B-C301-4673-B0EA-AF38C8025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4445" y="3217178"/>
            <a:ext cx="1877316" cy="125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15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dirty="0"/>
              <a:t>Jaká je budoucnost?</a:t>
            </a:r>
            <a:endParaRPr lang="en-GB" dirty="0"/>
          </a:p>
        </p:txBody>
      </p:sp>
      <p:pic>
        <p:nvPicPr>
          <p:cNvPr id="14" name="Obrázek 13" descr="BI Graphics_Autonomous cars">
            <a:extLst>
              <a:ext uri="{FF2B5EF4-FFF2-40B4-BE49-F238E27FC236}">
                <a16:creationId xmlns:a16="http://schemas.microsoft.com/office/drawing/2014/main" xmlns="" id="{4B3B7D10-A9F4-4CC8-BF4F-11B1E42EC4D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012" y="917314"/>
            <a:ext cx="6340217" cy="3924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9629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dirty="0"/>
              <a:t>Blízká budoucnost</a:t>
            </a:r>
            <a:endParaRPr lang="en-GB" dirty="0"/>
          </a:p>
        </p:txBody>
      </p:sp>
      <p:sp>
        <p:nvSpPr>
          <p:cNvPr id="229" name="Shape 229"/>
          <p:cNvSpPr txBox="1"/>
          <p:nvPr/>
        </p:nvSpPr>
        <p:spPr>
          <a:xfrm>
            <a:off x="191974" y="814225"/>
            <a:ext cx="8828568" cy="376840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Pokročilé HMI </a:t>
            </a:r>
            <a:br>
              <a:rPr lang="cs-CZ" sz="1800" dirty="0"/>
            </a:br>
            <a:r>
              <a:rPr lang="cs-CZ" sz="1200" dirty="0"/>
              <a:t>(</a:t>
            </a:r>
            <a:r>
              <a:rPr lang="cs-CZ" sz="1200" dirty="0" err="1"/>
              <a:t>augmented</a:t>
            </a:r>
            <a:r>
              <a:rPr lang="cs-CZ" sz="1200" dirty="0"/>
              <a:t> reality, hlasová komunikace)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Pokročilé asistenční systémy</a:t>
            </a:r>
            <a:br>
              <a:rPr lang="cs-CZ" sz="1800" dirty="0"/>
            </a:br>
            <a:r>
              <a:rPr lang="cs-CZ" sz="1200" dirty="0"/>
              <a:t>(asistent jízdy po dálnici, v koloně …)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Automatizace MHD </a:t>
            </a:r>
            <a:br>
              <a:rPr lang="cs-CZ" sz="1800" dirty="0"/>
            </a:br>
            <a:r>
              <a:rPr lang="cs-CZ" sz="1200" dirty="0"/>
              <a:t>(robo minibusy, linky, rychlost, koridory …)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 err="1"/>
              <a:t>Teleoperace</a:t>
            </a:r>
            <a:r>
              <a:rPr lang="cs-CZ" sz="1800" dirty="0"/>
              <a:t> </a:t>
            </a:r>
            <a:br>
              <a:rPr lang="cs-CZ" sz="1800" dirty="0"/>
            </a:br>
            <a:r>
              <a:rPr lang="cs-CZ" sz="1200" dirty="0"/>
              <a:t>(doplněk autonomie, </a:t>
            </a:r>
            <a:r>
              <a:rPr lang="cs-CZ" sz="1200" dirty="0" err="1"/>
              <a:t>spec</a:t>
            </a:r>
            <a:r>
              <a:rPr lang="cs-CZ" sz="1200" dirty="0"/>
              <a:t>. podmínky)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Autonomní parkování </a:t>
            </a:r>
            <a:br>
              <a:rPr lang="cs-CZ" sz="1800" dirty="0"/>
            </a:br>
            <a:r>
              <a:rPr lang="cs-CZ" sz="1200" dirty="0"/>
              <a:t>(domácí i ve městech)	</a:t>
            </a:r>
            <a:br>
              <a:rPr lang="cs-CZ" sz="1200" dirty="0"/>
            </a:br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Automatizace nákl. dopravy</a:t>
            </a:r>
            <a:br>
              <a:rPr lang="cs-CZ" sz="1800" dirty="0"/>
            </a:br>
            <a:r>
              <a:rPr lang="cs-CZ" sz="1200" dirty="0"/>
              <a:t>(dlouhé trasy, dálnice, terminály …)	</a:t>
            </a:r>
            <a:br>
              <a:rPr lang="cs-CZ" sz="1200" dirty="0"/>
            </a:br>
            <a:endParaRPr lang="cs-CZ" sz="12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 err="1"/>
              <a:t>Carsharing</a:t>
            </a:r>
            <a:r>
              <a:rPr lang="cs-CZ" sz="1800" dirty="0"/>
              <a:t>	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3E10A719-17A0-48F6-A941-E224E23A4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128" y="863220"/>
            <a:ext cx="5473243" cy="162667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5B81CAE1-B349-4640-B9ED-395DC2B3E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8128" y="3427054"/>
            <a:ext cx="2881158" cy="161589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0EE67287-23C1-4193-A956-60E9E9B71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358" y="3437765"/>
            <a:ext cx="2434014" cy="161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27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942D36F5-0301-4BA7-860B-28360B59A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760" y="725486"/>
            <a:ext cx="3858716" cy="227959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F23EF25F-98F0-471B-B837-E594C570C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5367" y="1651824"/>
            <a:ext cx="2073553" cy="2590969"/>
          </a:xfrm>
          <a:prstGeom prst="rect">
            <a:avLst/>
          </a:prstGeom>
        </p:spPr>
      </p:pic>
      <p:sp>
        <p:nvSpPr>
          <p:cNvPr id="229" name="Shape 229"/>
          <p:cNvSpPr txBox="1"/>
          <p:nvPr/>
        </p:nvSpPr>
        <p:spPr>
          <a:xfrm>
            <a:off x="191974" y="814225"/>
            <a:ext cx="8828568" cy="376840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Plně automatizované řízení vozidel </a:t>
            </a:r>
            <a:br>
              <a:rPr lang="cs-CZ" sz="1800" dirty="0"/>
            </a:br>
            <a:r>
              <a:rPr lang="cs-CZ" sz="1200" dirty="0"/>
              <a:t>(převažující Level 4 + </a:t>
            </a:r>
            <a:r>
              <a:rPr lang="cs-CZ" sz="1200" dirty="0" err="1"/>
              <a:t>teleoperace</a:t>
            </a:r>
            <a:r>
              <a:rPr lang="cs-CZ" sz="1200" dirty="0"/>
              <a:t>, infrastruktura,</a:t>
            </a:r>
            <a:br>
              <a:rPr lang="cs-CZ" sz="1200" dirty="0"/>
            </a:br>
            <a:r>
              <a:rPr lang="cs-CZ" sz="1200" dirty="0"/>
              <a:t>mobilita pro hendikepované)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Mobilita jako služba </a:t>
            </a:r>
            <a:r>
              <a:rPr lang="cs-CZ" sz="1800" dirty="0" err="1"/>
              <a:t>MaaS</a:t>
            </a:r>
            <a:r>
              <a:rPr lang="cs-CZ" sz="1800" dirty="0"/>
              <a:t> </a:t>
            </a:r>
            <a:br>
              <a:rPr lang="cs-CZ" sz="1800" dirty="0"/>
            </a:br>
            <a:r>
              <a:rPr lang="cs-CZ" sz="1200" dirty="0"/>
              <a:t>(operátoři mobility, kombinace různých </a:t>
            </a:r>
            <a:r>
              <a:rPr lang="cs-CZ" sz="1200" dirty="0" err="1"/>
              <a:t>dopr</a:t>
            </a:r>
            <a:r>
              <a:rPr lang="cs-CZ" sz="1200" dirty="0"/>
              <a:t>. prostředků)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Dosažení levelu 5? </a:t>
            </a:r>
            <a:br>
              <a:rPr lang="cs-CZ" sz="1800" dirty="0"/>
            </a:br>
            <a:r>
              <a:rPr lang="cs-CZ" sz="1200" dirty="0"/>
              <a:t>(co je opravdu level 5 a potřebujeme ho?</a:t>
            </a:r>
            <a:br>
              <a:rPr lang="cs-CZ" sz="1200" dirty="0"/>
            </a:br>
            <a:r>
              <a:rPr lang="cs-CZ" sz="1200" dirty="0"/>
              <a:t>zvládnutí VŠECH situací, </a:t>
            </a:r>
            <a:r>
              <a:rPr lang="cs-CZ" sz="1200" dirty="0" err="1"/>
              <a:t>teleoperace</a:t>
            </a:r>
            <a:r>
              <a:rPr lang="cs-CZ" sz="1200" dirty="0"/>
              <a:t>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CDA5FC0C-0B00-4EE6-A97A-1C78B1A667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4831" y="3599687"/>
            <a:ext cx="2594089" cy="1459175"/>
          </a:xfrm>
          <a:prstGeom prst="rect">
            <a:avLst/>
          </a:prstGeom>
        </p:spPr>
      </p:pic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dirty="0"/>
              <a:t>Vzdálenější budoucnost</a:t>
            </a:r>
            <a:endParaRPr lang="en-GB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D6D2958F-C7BA-4BFA-9C5D-0D2D83344E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7744" y="3171513"/>
            <a:ext cx="2845040" cy="189550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3F0A051A-B7A6-455D-88DC-CA26CD83D2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6350" y="3171513"/>
            <a:ext cx="2655187" cy="189550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4FA264D-98FC-44EA-8F46-4103C0FC45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183" y="3171512"/>
            <a:ext cx="3369794" cy="189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1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dirty="0"/>
              <a:t>Perspektivní technologie</a:t>
            </a:r>
            <a:endParaRPr lang="en-GB" dirty="0"/>
          </a:p>
        </p:txBody>
      </p:sp>
      <p:sp>
        <p:nvSpPr>
          <p:cNvPr id="229" name="Shape 229"/>
          <p:cNvSpPr txBox="1"/>
          <p:nvPr/>
        </p:nvSpPr>
        <p:spPr>
          <a:xfrm>
            <a:off x="157715" y="715548"/>
            <a:ext cx="4026157" cy="4336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Nové senzorické systémy </a:t>
            </a:r>
            <a:br>
              <a:rPr lang="cs-CZ" sz="1800" dirty="0"/>
            </a:br>
            <a:r>
              <a:rPr lang="cs-CZ" sz="1200" dirty="0"/>
              <a:t>(3D LIDAR – solid </a:t>
            </a:r>
            <a:r>
              <a:rPr lang="cs-CZ" sz="1200" dirty="0" err="1"/>
              <a:t>state</a:t>
            </a:r>
            <a:r>
              <a:rPr lang="cs-CZ" sz="1200" dirty="0"/>
              <a:t>, </a:t>
            </a:r>
            <a:r>
              <a:rPr lang="cs-CZ" sz="1200" dirty="0" err="1"/>
              <a:t>stereokamery</a:t>
            </a:r>
            <a:r>
              <a:rPr lang="cs-CZ" sz="1200" dirty="0"/>
              <a:t>, GNSS)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Umělá inteligence </a:t>
            </a:r>
            <a:br>
              <a:rPr lang="cs-CZ" sz="1800" dirty="0"/>
            </a:br>
            <a:r>
              <a:rPr lang="cs-CZ" sz="1200" dirty="0"/>
              <a:t>(zpracování obrazu + senzorů, ANN,  předvídání, …)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Simulace </a:t>
            </a:r>
            <a:br>
              <a:rPr lang="cs-CZ" sz="1800" dirty="0"/>
            </a:br>
            <a:r>
              <a:rPr lang="cs-CZ" sz="1200" dirty="0"/>
              <a:t>(nutnost pro masivní testování</a:t>
            </a:r>
            <a:r>
              <a:rPr lang="en-US" sz="1200" dirty="0"/>
              <a:t> + </a:t>
            </a:r>
            <a:r>
              <a:rPr lang="en-US" sz="1200" dirty="0" err="1"/>
              <a:t>certifikace</a:t>
            </a:r>
            <a:r>
              <a:rPr lang="cs-CZ" sz="1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Systémy odolné proti selhání </a:t>
            </a:r>
            <a:br>
              <a:rPr lang="cs-CZ" sz="1800" dirty="0"/>
            </a:br>
            <a:r>
              <a:rPr lang="cs-CZ" sz="1200" dirty="0"/>
              <a:t>(bezpečný mód, redundance)	</a:t>
            </a:r>
            <a:br>
              <a:rPr lang="cs-CZ" sz="1200" dirty="0"/>
            </a:br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Datová fúze </a:t>
            </a:r>
            <a:br>
              <a:rPr lang="cs-CZ" sz="1800" dirty="0"/>
            </a:br>
            <a:r>
              <a:rPr lang="cs-CZ" sz="1200" dirty="0"/>
              <a:t>(1 + 1 </a:t>
            </a:r>
            <a:r>
              <a:rPr lang="en-US" sz="1200" dirty="0"/>
              <a:t>&gt; 2</a:t>
            </a:r>
            <a:r>
              <a:rPr lang="cs-CZ" sz="1200" dirty="0"/>
              <a:t>)	</a:t>
            </a:r>
            <a:br>
              <a:rPr lang="cs-CZ" sz="1200" dirty="0"/>
            </a:br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Bezdr</a:t>
            </a:r>
            <a:r>
              <a:rPr lang="cs-CZ" sz="1800" dirty="0" err="1"/>
              <a:t>átová</a:t>
            </a:r>
            <a:r>
              <a:rPr lang="cs-CZ" sz="1800" dirty="0"/>
              <a:t> datová komunikace</a:t>
            </a:r>
            <a:br>
              <a:rPr lang="cs-CZ" sz="1800" dirty="0"/>
            </a:br>
            <a:r>
              <a:rPr lang="cs-CZ" sz="1200" dirty="0"/>
              <a:t>(V2X, </a:t>
            </a:r>
            <a:r>
              <a:rPr lang="cs-CZ" sz="1200" dirty="0" err="1"/>
              <a:t>teleoperace</a:t>
            </a:r>
            <a:r>
              <a:rPr lang="cs-CZ" sz="1200" dirty="0"/>
              <a:t>, …)</a:t>
            </a:r>
            <a:br>
              <a:rPr lang="cs-CZ" sz="1200" dirty="0"/>
            </a:br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Tvorba přesných digitálních map</a:t>
            </a:r>
            <a:r>
              <a:rPr lang="cs-CZ" sz="1200" dirty="0"/>
              <a:t/>
            </a:r>
            <a:br>
              <a:rPr lang="cs-CZ" sz="1200" dirty="0"/>
            </a:br>
            <a:r>
              <a:rPr lang="cs-CZ" sz="1200" dirty="0"/>
              <a:t>(velké objemy dat, aktualizace, …)</a:t>
            </a:r>
            <a:r>
              <a:rPr lang="cs-CZ" sz="1000" dirty="0"/>
              <a:t/>
            </a:r>
            <a:br>
              <a:rPr lang="cs-CZ" sz="1000" dirty="0"/>
            </a:br>
            <a:r>
              <a:rPr lang="cs-CZ" sz="1200" dirty="0"/>
              <a:t/>
            </a:r>
            <a:br>
              <a:rPr lang="cs-CZ" sz="1200" dirty="0"/>
            </a:br>
            <a:endParaRPr lang="cs-CZ" sz="12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317E829C-FCA7-4B92-B84A-4AF8460F5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671" y="731683"/>
            <a:ext cx="1743279" cy="124575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385744AD-F18E-4233-BEA7-06B3DB2FA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755" y="3619325"/>
            <a:ext cx="4756195" cy="143289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4CE9E4BC-1442-479D-953F-11CC10A358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8750" y="740702"/>
            <a:ext cx="1921658" cy="123091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B5CC1ADA-F8AD-40EC-8C71-3064320A464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135" y="2140226"/>
            <a:ext cx="1399755" cy="130911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EC29BE8A-0A9C-4A30-83FF-96D4642545A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48" y="2161265"/>
            <a:ext cx="1399755" cy="128807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367000F6-AE5E-4297-A2EC-F2459DC0DB69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196" y="2129123"/>
            <a:ext cx="1445804" cy="133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59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Výsledek obrázku pro autonomous mobility">
            <a:extLst>
              <a:ext uri="{FF2B5EF4-FFF2-40B4-BE49-F238E27FC236}">
                <a16:creationId xmlns:a16="http://schemas.microsoft.com/office/drawing/2014/main" xmlns="" id="{6A0423C8-82C5-4416-9BEC-43CDDC199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97" y="729160"/>
            <a:ext cx="3362570" cy="147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autonomous mobility">
            <a:extLst>
              <a:ext uri="{FF2B5EF4-FFF2-40B4-BE49-F238E27FC236}">
                <a16:creationId xmlns:a16="http://schemas.microsoft.com/office/drawing/2014/main" xmlns="" id="{1BDCBB45-779E-4AA8-A410-B8D7D1D0B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734" y="1450705"/>
            <a:ext cx="2874335" cy="215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ouvisející obrázek">
            <a:extLst>
              <a:ext uri="{FF2B5EF4-FFF2-40B4-BE49-F238E27FC236}">
                <a16:creationId xmlns:a16="http://schemas.microsoft.com/office/drawing/2014/main" xmlns="" id="{17499648-1D9C-424D-97E5-9ED6A962B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981" y="3181174"/>
            <a:ext cx="3420486" cy="192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dirty="0"/>
              <a:t>Společenské změny</a:t>
            </a:r>
            <a:endParaRPr lang="en-GB" dirty="0"/>
          </a:p>
        </p:txBody>
      </p:sp>
      <p:sp>
        <p:nvSpPr>
          <p:cNvPr id="229" name="Shape 229"/>
          <p:cNvSpPr txBox="1"/>
          <p:nvPr/>
        </p:nvSpPr>
        <p:spPr>
          <a:xfrm>
            <a:off x="191974" y="750426"/>
            <a:ext cx="7697383" cy="439307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Vlastnictví vozu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Plynulost dopravy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Parkování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Nástupní a výstupní plochy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Počet a obnova vozidel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Nové typy vozidel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Pojištění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Pracovní trh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Mobilita pro mladé a hendikepované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Psychologické aspekty autonomního řízení</a:t>
            </a:r>
          </a:p>
        </p:txBody>
      </p:sp>
      <p:pic>
        <p:nvPicPr>
          <p:cNvPr id="1030" name="Picture 6" descr="Výsledek obrázku pro autonomous mobility">
            <a:extLst>
              <a:ext uri="{FF2B5EF4-FFF2-40B4-BE49-F238E27FC236}">
                <a16:creationId xmlns:a16="http://schemas.microsoft.com/office/drawing/2014/main" xmlns="" id="{C803102F-E626-4D22-9022-1C853259F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934" y="2328253"/>
            <a:ext cx="2190336" cy="127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ek obrázku pro autonomous mobility">
            <a:extLst>
              <a:ext uri="{FF2B5EF4-FFF2-40B4-BE49-F238E27FC236}">
                <a16:creationId xmlns:a16="http://schemas.microsoft.com/office/drawing/2014/main" xmlns="" id="{2AE39721-9BF4-4B00-A7F2-17604639D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935" y="750426"/>
            <a:ext cx="2920658" cy="157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Související obrázek">
            <a:extLst>
              <a:ext uri="{FF2B5EF4-FFF2-40B4-BE49-F238E27FC236}">
                <a16:creationId xmlns:a16="http://schemas.microsoft.com/office/drawing/2014/main" xmlns="" id="{358D1003-2131-47DB-B772-F6C3F4024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310" y="2988745"/>
            <a:ext cx="3661540" cy="213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dirty="0"/>
              <a:t>Bariéry rozvoje</a:t>
            </a:r>
            <a:endParaRPr lang="en-GB" dirty="0"/>
          </a:p>
        </p:txBody>
      </p:sp>
      <p:sp>
        <p:nvSpPr>
          <p:cNvPr id="229" name="Shape 229"/>
          <p:cNvSpPr txBox="1"/>
          <p:nvPr/>
        </p:nvSpPr>
        <p:spPr>
          <a:xfrm>
            <a:off x="191974" y="729163"/>
            <a:ext cx="4486352" cy="4329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Technické bariéry</a:t>
            </a:r>
          </a:p>
          <a:p>
            <a:pPr>
              <a:spcAft>
                <a:spcPts val="1200"/>
              </a:spcAft>
            </a:pPr>
            <a:r>
              <a:rPr lang="cs-CZ" sz="1800" dirty="0"/>
              <a:t>	</a:t>
            </a:r>
            <a:r>
              <a:rPr lang="cs-CZ" sz="1200" dirty="0"/>
              <a:t>Řízení L4/5, L3 – předání, infrastruktura, spotřeba</a:t>
            </a:r>
          </a:p>
          <a:p>
            <a:pPr>
              <a:spcAft>
                <a:spcPts val="1200"/>
              </a:spcAft>
            </a:pPr>
            <a:endParaRPr lang="cs-CZ" sz="12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Bariéry v automobilovém segmentu</a:t>
            </a:r>
          </a:p>
          <a:p>
            <a:pPr>
              <a:spcAft>
                <a:spcPts val="1200"/>
              </a:spcAft>
            </a:pPr>
            <a:r>
              <a:rPr lang="cs-CZ" sz="1200" dirty="0"/>
              <a:t>	SW vs. HW, cena, B2C vs. B2B, revoluce</a:t>
            </a:r>
          </a:p>
          <a:p>
            <a:pPr>
              <a:spcAft>
                <a:spcPts val="1200"/>
              </a:spcAft>
            </a:pPr>
            <a:endParaRPr lang="cs-CZ" sz="12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Legislativní bariéry</a:t>
            </a:r>
          </a:p>
          <a:p>
            <a:pPr>
              <a:spcAft>
                <a:spcPts val="1200"/>
              </a:spcAft>
            </a:pPr>
            <a:r>
              <a:rPr lang="cs-CZ" sz="1200" dirty="0"/>
              <a:t>	odpovědnost, etika, dopravní předpisy, regulace</a:t>
            </a:r>
          </a:p>
          <a:p>
            <a:pPr>
              <a:spcAft>
                <a:spcPts val="1200"/>
              </a:spcAft>
            </a:pPr>
            <a:endParaRPr lang="cs-CZ" sz="12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Společenské bariéry</a:t>
            </a:r>
          </a:p>
          <a:p>
            <a:pPr>
              <a:spcAft>
                <a:spcPts val="1200"/>
              </a:spcAft>
            </a:pPr>
            <a:r>
              <a:rPr lang="cs-CZ" sz="1200" dirty="0"/>
              <a:t>	vlastnictví = status, obavy z AI, mobilní zavazadlo</a:t>
            </a:r>
          </a:p>
        </p:txBody>
      </p:sp>
      <p:pic>
        <p:nvPicPr>
          <p:cNvPr id="2050" name="Picture 2" descr="Výsledek obrázku pro autonomous mobility fears">
            <a:extLst>
              <a:ext uri="{FF2B5EF4-FFF2-40B4-BE49-F238E27FC236}">
                <a16:creationId xmlns:a16="http://schemas.microsoft.com/office/drawing/2014/main" xmlns="" id="{8C91DC8B-7820-415D-9340-FEC908DF7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2" y="750010"/>
            <a:ext cx="4083410" cy="214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064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67037" y="150874"/>
            <a:ext cx="726900" cy="4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0BA65AAC-3CA6-41B9-8CE4-8407DF4FB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976" y="4613915"/>
            <a:ext cx="1297950" cy="36082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87828E32-65F2-46F9-988F-3F36D4EE2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0994" y="4602738"/>
            <a:ext cx="987554" cy="41452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550BBAEC-2D4E-4D22-82BE-EE22B1F95B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7354" y="4554931"/>
            <a:ext cx="1622232" cy="46233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3F4AD9EC-3A5B-4738-8E33-DE841110E102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84" y="150874"/>
            <a:ext cx="2085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77389F11-013A-4A9E-9C08-21755F7D0E1C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565" y="76549"/>
            <a:ext cx="1152525" cy="628650"/>
          </a:xfrm>
          <a:prstGeom prst="rect">
            <a:avLst/>
          </a:prstGeom>
          <a:noFill/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EE4B10FA-A721-4F28-BE4A-10E09F8102E8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196" y="46099"/>
            <a:ext cx="790575" cy="857250"/>
          </a:xfrm>
          <a:prstGeom prst="rect">
            <a:avLst/>
          </a:prstGeom>
          <a:noFill/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6A72C7D3-096D-4A04-8B7D-5AFAC91B7B4D}"/>
              </a:ext>
            </a:extLst>
          </p:cNvPr>
          <p:cNvSpPr/>
          <p:nvPr/>
        </p:nvSpPr>
        <p:spPr>
          <a:xfrm>
            <a:off x="609231" y="2106363"/>
            <a:ext cx="7921256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Děkuji za pozornost.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hape 229">
            <a:extLst>
              <a:ext uri="{FF2B5EF4-FFF2-40B4-BE49-F238E27FC236}">
                <a16:creationId xmlns:a16="http://schemas.microsoft.com/office/drawing/2014/main" xmlns="" id="{F9B9A349-8FC4-4548-8B65-74A40C6D2237}"/>
              </a:ext>
            </a:extLst>
          </p:cNvPr>
          <p:cNvSpPr txBox="1"/>
          <p:nvPr/>
        </p:nvSpPr>
        <p:spPr>
          <a:xfrm>
            <a:off x="268507" y="4282456"/>
            <a:ext cx="3582583" cy="8550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cs-CZ" dirty="0"/>
              <a:t>Ing. Tomáš Ondráček, PhD. (</a:t>
            </a:r>
            <a:r>
              <a:rPr lang="cs-CZ" dirty="0" err="1"/>
              <a:t>Artin</a:t>
            </a:r>
            <a:r>
              <a:rPr lang="cs-CZ" dirty="0"/>
              <a:t>)</a:t>
            </a:r>
          </a:p>
          <a:p>
            <a:r>
              <a:rPr lang="cs-CZ" dirty="0"/>
              <a:t>Ing. Jan Najvárek, PhD. (</a:t>
            </a:r>
            <a:r>
              <a:rPr lang="cs-CZ" dirty="0" err="1"/>
              <a:t>Artin</a:t>
            </a:r>
            <a:r>
              <a:rPr lang="cs-CZ" dirty="0"/>
              <a:t>)</a:t>
            </a:r>
          </a:p>
          <a:p>
            <a:r>
              <a:rPr lang="cs-CZ" dirty="0"/>
              <a:t>doc. Ing. Petr Blaha, Ph.D. (CEITEK)</a:t>
            </a:r>
          </a:p>
        </p:txBody>
      </p:sp>
    </p:spTree>
    <p:extLst>
      <p:ext uri="{BB962C8B-B14F-4D97-AF65-F5344CB8AC3E}">
        <p14:creationId xmlns:p14="http://schemas.microsoft.com/office/powerpoint/2010/main" val="1193747619"/>
      </p:ext>
    </p:extLst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74E9705BF95D24E84B8557C8D4B3518" ma:contentTypeVersion="6" ma:contentTypeDescription="Vytvoří nový dokument" ma:contentTypeScope="" ma:versionID="41bdc47744e1b306b590db223444ddc3">
  <xsd:schema xmlns:xsd="http://www.w3.org/2001/XMLSchema" xmlns:xs="http://www.w3.org/2001/XMLSchema" xmlns:p="http://schemas.microsoft.com/office/2006/metadata/properties" xmlns:ns2="0783887a-9662-4d5e-8ba1-b2100f09e563" xmlns:ns3="d8ede096-8630-4b33-a134-db10f5e5d29a" targetNamespace="http://schemas.microsoft.com/office/2006/metadata/properties" ma:root="true" ma:fieldsID="3141a564d272c7e46d59e27905c927ff" ns2:_="" ns3:_="">
    <xsd:import namespace="0783887a-9662-4d5e-8ba1-b2100f09e563"/>
    <xsd:import namespace="d8ede096-8630-4b33-a134-db10f5e5d29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83887a-9662-4d5e-8ba1-b2100f09e56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ede096-8630-4b33-a134-db10f5e5d2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587F2D-9954-4F50-AFFC-58D42FC794CA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8ede096-8630-4b33-a134-db10f5e5d29a"/>
    <ds:schemaRef ds:uri="http://purl.org/dc/terms/"/>
    <ds:schemaRef ds:uri="0783887a-9662-4d5e-8ba1-b2100f09e56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0DEB205-71E9-4F71-83AA-72B8B12A7B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83887a-9662-4d5e-8ba1-b2100f09e563"/>
    <ds:schemaRef ds:uri="d8ede096-8630-4b33-a134-db10f5e5d2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C4BF97-4C02-4A0D-AC66-F43C3481EF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8175</TotalTime>
  <Words>166</Words>
  <Application>Microsoft Office PowerPoint</Application>
  <PresentationFormat>Předvádění na obrazovce (16:9)</PresentationFormat>
  <Paragraphs>76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Roboto</vt:lpstr>
      <vt:lpstr>Times New Roman</vt:lpstr>
      <vt:lpstr>Material</vt:lpstr>
      <vt:lpstr>Motiv Office</vt:lpstr>
      <vt:lpstr>Prezentace aplikace PowerPoint</vt:lpstr>
      <vt:lpstr>Současný stav</vt:lpstr>
      <vt:lpstr>Jaká je budoucnost?</vt:lpstr>
      <vt:lpstr>Blízká budoucnost</vt:lpstr>
      <vt:lpstr>Vzdálenější budoucnost</vt:lpstr>
      <vt:lpstr>Perspektivní technologie</vt:lpstr>
      <vt:lpstr>Společenské změny</vt:lpstr>
      <vt:lpstr>Bariéry rozvoje</vt:lpstr>
      <vt:lpstr>Prezentace aplikace PowerPoint</vt:lpstr>
      <vt:lpstr>Roboauto – prezentace teleoperace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ROBOAUTO</dc:title>
  <dc:creator>Janka Leštinská</dc:creator>
  <cp:lastModifiedBy>Janka Leštinská</cp:lastModifiedBy>
  <cp:revision>77</cp:revision>
  <dcterms:modified xsi:type="dcterms:W3CDTF">2018-11-23T06:27:33Z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0x010100F74E9705BF95D24E84B8557C8D4B3518</vt:lpwstr>
  </property>
</Properties>
</file>