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handoutMasterIdLst>
    <p:handoutMasterId r:id="rId29"/>
  </p:handoutMasterIdLst>
  <p:sldIdLst>
    <p:sldId id="256" r:id="rId2"/>
    <p:sldId id="257" r:id="rId3"/>
    <p:sldId id="259" r:id="rId4"/>
    <p:sldId id="261" r:id="rId5"/>
    <p:sldId id="262" r:id="rId6"/>
    <p:sldId id="264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58" r:id="rId28"/>
  </p:sldIdLst>
  <p:sldSz cx="9144000" cy="6858000" type="screen4x3"/>
  <p:notesSz cx="6858000" cy="9144000"/>
  <p:embeddedFontLst>
    <p:embeddedFont>
      <p:font typeface="Calibri Light" panose="020F0302020204030204" pitchFamily="34" charset="0"/>
      <p:regular r:id="rId30"/>
      <p:italic r:id="rId31"/>
    </p:embeddedFont>
    <p:embeddedFont>
      <p:font typeface="Playfair Display" panose="020B0604020202020204" charset="-18"/>
      <p:regular r:id="rId32"/>
      <p:bold r:id="rId33"/>
      <p:italic r:id="rId34"/>
      <p:boldItalic r:id="rId35"/>
    </p:embeddedFont>
    <p:embeddedFont>
      <p:font typeface="Technika Light" panose="00000300000000000000" charset="-18"/>
      <p:regular r:id="rId36"/>
      <p:italic r:id="rId37"/>
    </p:embeddedFont>
    <p:embeddedFont>
      <p:font typeface="Technika" panose="020B0604020202020204" charset="-18"/>
      <p:regular r:id="rId38"/>
      <p:bold r:id="rId39"/>
      <p:italic r:id="rId40"/>
      <p:bold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10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604" y="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52D7D2-BD0F-444A-AE29-745E51D7CBEA}" type="datetimeFigureOut">
              <a:rPr lang="cs-CZ" smtClean="0"/>
              <a:t>26. 11. 2018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A691F8-7873-457D-9799-D1E29ED902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13016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6E7F-EED5-49EE-A765-BD57E9933602}" type="datetimeFigureOut">
              <a:rPr lang="cs-CZ" smtClean="0"/>
              <a:t>26. 11. 2018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BF675-887C-4FF3-B7FB-FD77ED15BF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361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6E7F-EED5-49EE-A765-BD57E9933602}" type="datetimeFigureOut">
              <a:rPr lang="cs-CZ" smtClean="0"/>
              <a:t>26. 11. 2018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BF675-887C-4FF3-B7FB-FD77ED15BF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5579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6E7F-EED5-49EE-A765-BD57E9933602}" type="datetimeFigureOut">
              <a:rPr lang="cs-CZ" smtClean="0"/>
              <a:t>26. 11. 2018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BF675-887C-4FF3-B7FB-FD77ED15BF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8964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6E7F-EED5-49EE-A765-BD57E9933602}" type="datetimeFigureOut">
              <a:rPr lang="cs-CZ" smtClean="0"/>
              <a:t>26. 11. 2018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BF675-887C-4FF3-B7FB-FD77ED15BF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5921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6E7F-EED5-49EE-A765-BD57E9933602}" type="datetimeFigureOut">
              <a:rPr lang="cs-CZ" smtClean="0"/>
              <a:t>26. 11. 2018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BF675-887C-4FF3-B7FB-FD77ED15BF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1916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6E7F-EED5-49EE-A765-BD57E9933602}" type="datetimeFigureOut">
              <a:rPr lang="cs-CZ" smtClean="0"/>
              <a:t>26. 11. 2018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BF675-887C-4FF3-B7FB-FD77ED15BF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7842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6E7F-EED5-49EE-A765-BD57E9933602}" type="datetimeFigureOut">
              <a:rPr lang="cs-CZ" smtClean="0"/>
              <a:t>26. 11. 2018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BF675-887C-4FF3-B7FB-FD77ED15BF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4248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6E7F-EED5-49EE-A765-BD57E9933602}" type="datetimeFigureOut">
              <a:rPr lang="cs-CZ" smtClean="0"/>
              <a:t>26. 11. 2018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BF675-887C-4FF3-B7FB-FD77ED15BF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8420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6E7F-EED5-49EE-A765-BD57E9933602}" type="datetimeFigureOut">
              <a:rPr lang="cs-CZ" smtClean="0"/>
              <a:t>26. 11. 2018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BF675-887C-4FF3-B7FB-FD77ED15BF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2629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6E7F-EED5-49EE-A765-BD57E9933602}" type="datetimeFigureOut">
              <a:rPr lang="cs-CZ" smtClean="0"/>
              <a:t>26. 11. 2018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BF675-887C-4FF3-B7FB-FD77ED15BF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1240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6E7F-EED5-49EE-A765-BD57E9933602}" type="datetimeFigureOut">
              <a:rPr lang="cs-CZ" smtClean="0"/>
              <a:t>26. 11. 2018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BF675-887C-4FF3-B7FB-FD77ED15BF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9951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16E7F-EED5-49EE-A765-BD57E9933602}" type="datetimeFigureOut">
              <a:rPr lang="cs-CZ" smtClean="0"/>
              <a:t>26. 11. 2018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4BF675-887C-4FF3-B7FB-FD77ED15BF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8788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366655" y="3536129"/>
            <a:ext cx="5345083" cy="1526322"/>
          </a:xfrm>
        </p:spPr>
        <p:txBody>
          <a:bodyPr anchor="t">
            <a:normAutofit/>
          </a:bodyPr>
          <a:lstStyle/>
          <a:p>
            <a:pPr algn="l"/>
            <a:r>
              <a:rPr lang="cs-CZ" sz="4500" dirty="0" smtClean="0">
                <a:solidFill>
                  <a:schemeClr val="bg1"/>
                </a:solidFill>
                <a:latin typeface="Playfair Display" panose="00000500000000000000" pitchFamily="2" charset="-18"/>
              </a:rPr>
              <a:t>Bezpečnost silničního provozu</a:t>
            </a:r>
            <a:endParaRPr lang="cs-CZ" sz="4500" dirty="0">
              <a:solidFill>
                <a:schemeClr val="bg1"/>
              </a:solidFill>
              <a:latin typeface="Playfair Display" panose="00000500000000000000" pitchFamily="2" charset="-18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374968" y="4890416"/>
            <a:ext cx="4995950" cy="1241822"/>
          </a:xfrm>
        </p:spPr>
        <p:txBody>
          <a:bodyPr>
            <a:normAutofit/>
          </a:bodyPr>
          <a:lstStyle/>
          <a:p>
            <a:pPr algn="l"/>
            <a:r>
              <a:rPr lang="cs-CZ" sz="2200" dirty="0" smtClean="0">
                <a:solidFill>
                  <a:schemeClr val="bg1"/>
                </a:solidFill>
                <a:latin typeface="Playfair Display" panose="00000500000000000000" pitchFamily="2" charset="-18"/>
              </a:rPr>
              <a:t>Doc. Ing. Stanislav Novotný, Ph.D.</a:t>
            </a:r>
            <a:endParaRPr lang="cs-CZ" sz="2200" dirty="0">
              <a:solidFill>
                <a:schemeClr val="bg1"/>
              </a:solidFill>
              <a:latin typeface="Playfair Display" panose="00000500000000000000" pitchFamily="2" charset="-18"/>
            </a:endParaRPr>
          </a:p>
        </p:txBody>
      </p:sp>
      <p:pic>
        <p:nvPicPr>
          <p:cNvPr id="5" name="Obrázek 6">
            <a:extLst>
              <a:ext uri="{FF2B5EF4-FFF2-40B4-BE49-F238E27FC236}">
                <a16:creationId xmlns:a16="http://schemas.microsoft.com/office/drawing/2014/main" xmlns="" id="{9AD2E8EE-64FB-4A14-8800-BB0AC9A6C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225" y="1573302"/>
            <a:ext cx="1138238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10">
            <a:extLst>
              <a:ext uri="{FF2B5EF4-FFF2-40B4-BE49-F238E27FC236}">
                <a16:creationId xmlns:a16="http://schemas.microsoft.com/office/drawing/2014/main" xmlns="" id="{0129ACDB-78E9-45D4-B33B-BB521B054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433" y="1573302"/>
            <a:ext cx="6985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:\Users\Janosikova\Desktop\logo-eu-op-pik.png">
            <a:extLst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289" y="1356403"/>
            <a:ext cx="2927424" cy="823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387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Technika Light" panose="00000300000000000000" pitchFamily="2" charset="-18"/>
              </a:rPr>
              <a:t>Témata k řešení</a:t>
            </a:r>
            <a:endParaRPr lang="cs-CZ" dirty="0">
              <a:latin typeface="Technika Light" panose="00000300000000000000" pitchFamily="2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49" y="1825625"/>
            <a:ext cx="8254093" cy="4351338"/>
          </a:xfrm>
        </p:spPr>
        <p:txBody>
          <a:bodyPr>
            <a:normAutofit/>
          </a:bodyPr>
          <a:lstStyle/>
          <a:p>
            <a:pPr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200" dirty="0" smtClean="0">
                <a:latin typeface="Technika" panose="00000500000000000000" pitchFamily="2" charset="-18"/>
              </a:rPr>
              <a:t>Výzkum chování řidiče </a:t>
            </a:r>
            <a:r>
              <a:rPr lang="cs-CZ" sz="1500" dirty="0" smtClean="0">
                <a:latin typeface="Technika" panose="00000500000000000000" pitchFamily="2" charset="-18"/>
              </a:rPr>
              <a:t>(psychologický, fyziologický, behaviorální, psychopatologický…)</a:t>
            </a:r>
          </a:p>
          <a:p>
            <a:pPr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200" dirty="0" smtClean="0">
                <a:latin typeface="Technika" panose="00000500000000000000" pitchFamily="2" charset="-18"/>
              </a:rPr>
              <a:t>Sledování aktuálních problémů, kontrola a prevence</a:t>
            </a:r>
          </a:p>
          <a:p>
            <a:pPr lvl="1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1400" dirty="0" smtClean="0">
                <a:latin typeface="Technika" panose="00000500000000000000" pitchFamily="2" charset="-18"/>
              </a:rPr>
              <a:t>alkohol za volantem</a:t>
            </a:r>
          </a:p>
          <a:p>
            <a:pPr lvl="1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1400" dirty="0" smtClean="0">
                <a:latin typeface="Technika" panose="00000500000000000000" pitchFamily="2" charset="-18"/>
              </a:rPr>
              <a:t>nehody na železničních přejezdech</a:t>
            </a:r>
          </a:p>
          <a:p>
            <a:pPr lvl="1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1400" dirty="0" err="1" smtClean="0">
                <a:latin typeface="Technika" panose="00000500000000000000" pitchFamily="2" charset="-18"/>
              </a:rPr>
              <a:t>cyklodoprava</a:t>
            </a:r>
            <a:endParaRPr lang="cs-CZ" sz="1400" dirty="0" smtClean="0">
              <a:latin typeface="Technika" panose="00000500000000000000" pitchFamily="2" charset="-18"/>
            </a:endParaRPr>
          </a:p>
          <a:p>
            <a:pPr lvl="1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1400" dirty="0">
                <a:latin typeface="Technika" panose="00000500000000000000" pitchFamily="2" charset="-18"/>
              </a:rPr>
              <a:t>v</a:t>
            </a:r>
            <a:r>
              <a:rPr lang="cs-CZ" sz="1400" smtClean="0">
                <a:latin typeface="Technika" panose="00000500000000000000" pitchFamily="2" charset="-18"/>
              </a:rPr>
              <a:t>ýuka </a:t>
            </a:r>
            <a:r>
              <a:rPr lang="cs-CZ" sz="1400" dirty="0">
                <a:latin typeface="Technika" panose="00000500000000000000" pitchFamily="2" charset="-18"/>
              </a:rPr>
              <a:t>a výcvik</a:t>
            </a:r>
          </a:p>
          <a:p>
            <a:pPr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200" dirty="0" smtClean="0">
                <a:latin typeface="Technika" panose="00000500000000000000" pitchFamily="2" charset="-18"/>
              </a:rPr>
              <a:t>Dohled nad infrastrukturou </a:t>
            </a:r>
            <a:r>
              <a:rPr lang="cs-CZ" sz="1500" dirty="0">
                <a:latin typeface="Technika" panose="00000500000000000000" pitchFamily="2" charset="-18"/>
              </a:rPr>
              <a:t>(technický stav, kritická místa z hlediska nehodovosti</a:t>
            </a:r>
            <a:r>
              <a:rPr lang="cs-CZ" sz="1500" dirty="0" smtClean="0">
                <a:latin typeface="Technika" panose="00000500000000000000" pitchFamily="2" charset="-18"/>
              </a:rPr>
              <a:t>)</a:t>
            </a:r>
          </a:p>
          <a:p>
            <a:pPr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200" dirty="0" smtClean="0">
                <a:latin typeface="Technika" panose="00000500000000000000" pitchFamily="2" charset="-18"/>
              </a:rPr>
              <a:t>Dohled </a:t>
            </a:r>
            <a:r>
              <a:rPr lang="cs-CZ" sz="2200" dirty="0">
                <a:latin typeface="Technika" panose="00000500000000000000" pitchFamily="2" charset="-18"/>
              </a:rPr>
              <a:t>nad </a:t>
            </a:r>
            <a:r>
              <a:rPr lang="cs-CZ" sz="2200" dirty="0" smtClean="0">
                <a:latin typeface="Technika" panose="00000500000000000000" pitchFamily="2" charset="-18"/>
              </a:rPr>
              <a:t>technikou vozidel </a:t>
            </a:r>
            <a:r>
              <a:rPr lang="cs-CZ" sz="1500" dirty="0" smtClean="0">
                <a:latin typeface="Technika" panose="00000500000000000000" pitchFamily="2" charset="-18"/>
              </a:rPr>
              <a:t>(pasivní a aktivní bezpečnost, IT bezpečnost – pokud jsou online, OTA aktualizace)</a:t>
            </a:r>
            <a:endParaRPr lang="cs-CZ" sz="1500" dirty="0">
              <a:latin typeface="Technika" panose="00000500000000000000" pitchFamily="2" charset="-18"/>
            </a:endParaRPr>
          </a:p>
          <a:p>
            <a:pPr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200" dirty="0" smtClean="0">
                <a:latin typeface="Technika" panose="00000500000000000000" pitchFamily="2" charset="-18"/>
              </a:rPr>
              <a:t>Vize a aplikování </a:t>
            </a:r>
            <a:r>
              <a:rPr lang="cs-CZ" sz="2200" dirty="0" err="1" smtClean="0">
                <a:latin typeface="Technika" panose="00000500000000000000" pitchFamily="2" charset="-18"/>
              </a:rPr>
              <a:t>best</a:t>
            </a:r>
            <a:r>
              <a:rPr lang="cs-CZ" sz="2200" dirty="0" smtClean="0">
                <a:latin typeface="Technika" panose="00000500000000000000" pitchFamily="2" charset="-18"/>
              </a:rPr>
              <a:t> </a:t>
            </a:r>
            <a:r>
              <a:rPr lang="cs-CZ" sz="2200" dirty="0" err="1" smtClean="0">
                <a:latin typeface="Technika" panose="00000500000000000000" pitchFamily="2" charset="-18"/>
              </a:rPr>
              <a:t>practice</a:t>
            </a:r>
            <a:r>
              <a:rPr lang="cs-CZ" sz="2200" dirty="0" smtClean="0">
                <a:latin typeface="Technika" panose="00000500000000000000" pitchFamily="2" charset="-18"/>
              </a:rPr>
              <a:t> u IT systémů </a:t>
            </a:r>
            <a:r>
              <a:rPr lang="cs-CZ" sz="1500" dirty="0" smtClean="0">
                <a:latin typeface="Technika" panose="00000500000000000000" pitchFamily="2" charset="-18"/>
              </a:rPr>
              <a:t>(aplikace vhodných standardů, otevřenost, dokumentace, prevence </a:t>
            </a:r>
            <a:r>
              <a:rPr lang="cs-CZ" sz="1500" dirty="0" err="1" smtClean="0">
                <a:latin typeface="Technika" panose="00000500000000000000" pitchFamily="2" charset="-18"/>
              </a:rPr>
              <a:t>vendor</a:t>
            </a:r>
            <a:r>
              <a:rPr lang="cs-CZ" sz="1500" dirty="0" smtClean="0">
                <a:latin typeface="Technika" panose="00000500000000000000" pitchFamily="2" charset="-18"/>
              </a:rPr>
              <a:t> </a:t>
            </a:r>
            <a:r>
              <a:rPr lang="cs-CZ" sz="1500" dirty="0" err="1" smtClean="0">
                <a:latin typeface="Technika" panose="00000500000000000000" pitchFamily="2" charset="-18"/>
              </a:rPr>
              <a:t>lock</a:t>
            </a:r>
            <a:r>
              <a:rPr lang="cs-CZ" sz="1500" dirty="0" smtClean="0">
                <a:latin typeface="Technika" panose="00000500000000000000" pitchFamily="2" charset="-18"/>
              </a:rPr>
              <a:t>-in) </a:t>
            </a:r>
            <a:endParaRPr lang="cs-CZ" sz="1500" dirty="0">
              <a:latin typeface="Technika" panose="00000500000000000000" pitchFamily="2" charset="-18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0" y="6201273"/>
            <a:ext cx="302895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1600" dirty="0" smtClean="0">
                <a:solidFill>
                  <a:schemeClr val="bg1"/>
                </a:solidFill>
                <a:latin typeface="Playfair Display" panose="00000500000000000000" pitchFamily="2" charset="-18"/>
              </a:rPr>
              <a:t>Bezpečnost silničního provozu</a:t>
            </a:r>
            <a:endParaRPr lang="cs-CZ" sz="1600" dirty="0">
              <a:solidFill>
                <a:schemeClr val="bg1"/>
              </a:solidFill>
              <a:latin typeface="Playfair Display" panose="00000500000000000000" pitchFamily="2" charset="-18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9AD2E8EE-64FB-4A14-8800-BB0AC9A6C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539" y="6148502"/>
            <a:ext cx="1143052" cy="608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10">
            <a:extLst>
              <a:ext uri="{FF2B5EF4-FFF2-40B4-BE49-F238E27FC236}">
                <a16:creationId xmlns:a16="http://schemas.microsoft.com/office/drawing/2014/main" xmlns="" id="{0129ACDB-78E9-45D4-B33B-BB521B054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845" y="6159796"/>
            <a:ext cx="753542" cy="597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:\Users\Janosikova\Desktop\logo-eu-op-pik.png">
            <a:extLst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6148502"/>
            <a:ext cx="2165335" cy="608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935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5616" y="116631"/>
            <a:ext cx="7816674" cy="420691"/>
          </a:xfrm>
        </p:spPr>
        <p:txBody>
          <a:bodyPr>
            <a:noAutofit/>
          </a:bodyPr>
          <a:lstStyle/>
          <a:p>
            <a:r>
              <a:rPr lang="cs-CZ" sz="3600" dirty="0" smtClean="0"/>
              <a:t>Interaktivní vozidlové simulátory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5475" y="771888"/>
            <a:ext cx="7886700" cy="4351338"/>
          </a:xfrm>
        </p:spPr>
        <p:txBody>
          <a:bodyPr>
            <a:normAutofit lnSpcReduction="10000"/>
          </a:bodyPr>
          <a:lstStyle/>
          <a:p>
            <a:r>
              <a:rPr lang="cs-CZ" sz="2400" dirty="0" smtClean="0"/>
              <a:t>V </a:t>
            </a:r>
            <a:r>
              <a:rPr lang="cs-CZ" sz="2400" b="1" dirty="0"/>
              <a:t>laboratořích FD ČVUT </a:t>
            </a:r>
            <a:r>
              <a:rPr lang="cs-CZ" sz="2400" dirty="0"/>
              <a:t>je řidič zkoumán v různých standardních i zátěžových </a:t>
            </a:r>
            <a:r>
              <a:rPr lang="cs-CZ" sz="2400" dirty="0" smtClean="0"/>
              <a:t>situacích </a:t>
            </a:r>
            <a:endParaRPr lang="cs-CZ" sz="2400" dirty="0"/>
          </a:p>
          <a:p>
            <a:pPr lvl="1"/>
            <a:r>
              <a:rPr lang="cs-CZ" sz="2000" dirty="0"/>
              <a:t>jako je např. únava, rušení či nadměrná zátěž způsobená používáním různých zařízení během jízdy, které odvádí řidičovu pozornost. </a:t>
            </a:r>
            <a:endParaRPr lang="cs-CZ" sz="2000" dirty="0" smtClean="0"/>
          </a:p>
          <a:p>
            <a:endParaRPr lang="cs-CZ" sz="2400" dirty="0" smtClean="0"/>
          </a:p>
          <a:p>
            <a:r>
              <a:rPr lang="cs-CZ" sz="2400" dirty="0" smtClean="0"/>
              <a:t>Pro </a:t>
            </a:r>
            <a:r>
              <a:rPr lang="cs-CZ" sz="2400" dirty="0"/>
              <a:t>tyto výzkumy jsou </a:t>
            </a:r>
            <a:r>
              <a:rPr lang="cs-CZ" sz="2400" b="1" dirty="0"/>
              <a:t>interaktivní vozidlové simulátory </a:t>
            </a:r>
            <a:r>
              <a:rPr lang="cs-CZ" sz="2400" dirty="0"/>
              <a:t>velice efektivním </a:t>
            </a:r>
            <a:r>
              <a:rPr lang="cs-CZ" sz="2400" dirty="0" smtClean="0"/>
              <a:t>nástrojem</a:t>
            </a:r>
          </a:p>
          <a:p>
            <a:pPr lvl="1"/>
            <a:r>
              <a:rPr lang="cs-CZ" sz="2000" dirty="0" smtClean="0"/>
              <a:t>řidič</a:t>
            </a:r>
            <a:r>
              <a:rPr lang="cs-CZ" sz="2000" dirty="0"/>
              <a:t>, obklopen </a:t>
            </a:r>
            <a:r>
              <a:rPr lang="cs-CZ" sz="2000" dirty="0" smtClean="0"/>
              <a:t>prostředím, které</a:t>
            </a:r>
            <a:br>
              <a:rPr lang="cs-CZ" sz="2000" dirty="0" smtClean="0"/>
            </a:br>
            <a:r>
              <a:rPr lang="cs-CZ" sz="2000" dirty="0" smtClean="0"/>
              <a:t>navozuje iluzi </a:t>
            </a:r>
            <a:r>
              <a:rPr lang="cs-CZ" sz="2000" dirty="0"/>
              <a:t>reálného </a:t>
            </a:r>
            <a:r>
              <a:rPr lang="cs-CZ" sz="2000" dirty="0" smtClean="0"/>
              <a:t>světa</a:t>
            </a:r>
          </a:p>
          <a:p>
            <a:pPr lvl="1"/>
            <a:r>
              <a:rPr lang="cs-CZ" sz="2000" dirty="0" smtClean="0"/>
              <a:t>může provádět jakékoliv úkony</a:t>
            </a:r>
            <a:br>
              <a:rPr lang="cs-CZ" sz="2000" dirty="0" smtClean="0"/>
            </a:br>
            <a:r>
              <a:rPr lang="cs-CZ" sz="2000" dirty="0" smtClean="0"/>
              <a:t>a manévry v podmínkách</a:t>
            </a:r>
            <a:br>
              <a:rPr lang="cs-CZ" sz="2000" dirty="0" smtClean="0"/>
            </a:br>
            <a:r>
              <a:rPr lang="cs-CZ" sz="2000" dirty="0" smtClean="0"/>
              <a:t>naprosto bezpečných </a:t>
            </a:r>
            <a:br>
              <a:rPr lang="cs-CZ" sz="2000" dirty="0" smtClean="0"/>
            </a:br>
            <a:r>
              <a:rPr lang="cs-CZ" sz="2000" dirty="0" smtClean="0"/>
              <a:t>pro </a:t>
            </a:r>
            <a:r>
              <a:rPr lang="cs-CZ" sz="2000" dirty="0"/>
              <a:t>něj i jeho okolí. </a:t>
            </a:r>
          </a:p>
          <a:p>
            <a:pPr lvl="1"/>
            <a:endParaRPr lang="cs-CZ" sz="1600" dirty="0"/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4294967295"/>
          </p:nvPr>
        </p:nvSpPr>
        <p:spPr>
          <a:xfrm>
            <a:off x="352797" y="6248398"/>
            <a:ext cx="4216028" cy="474663"/>
          </a:xfrm>
          <a:prstGeom prst="rect">
            <a:avLst/>
          </a:prstGeom>
        </p:spPr>
        <p:txBody>
          <a:bodyPr/>
          <a:lstStyle/>
          <a:p>
            <a:r>
              <a:rPr lang="cs-CZ" dirty="0" smtClean="0"/>
              <a:t>k</a:t>
            </a:r>
            <a:r>
              <a:rPr lang="en-US" dirty="0" smtClean="0"/>
              <a:t>616.fd.cvut.cz</a:t>
            </a:r>
            <a:r>
              <a:rPr lang="cs-CZ" dirty="0" smtClean="0"/>
              <a:t>                           </a:t>
            </a:r>
            <a:r>
              <a:rPr lang="en-US" dirty="0" smtClean="0"/>
              <a:t>www.dsrg.eu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4294967295"/>
          </p:nvPr>
        </p:nvSpPr>
        <p:spPr>
          <a:xfrm>
            <a:off x="4676502" y="6248399"/>
            <a:ext cx="4948647" cy="474663"/>
          </a:xfrm>
          <a:prstGeom prst="rect">
            <a:avLst/>
          </a:prstGeom>
        </p:spPr>
        <p:txBody>
          <a:bodyPr/>
          <a:lstStyle/>
          <a:p>
            <a:r>
              <a:rPr lang="cs-CZ" dirty="0" smtClean="0"/>
              <a:t>Ústav dopravních prostředků                FD</a:t>
            </a:r>
            <a:r>
              <a:rPr lang="en-US" dirty="0" smtClean="0"/>
              <a:t>-</a:t>
            </a:r>
            <a:r>
              <a:rPr lang="cs-CZ" dirty="0" smtClean="0"/>
              <a:t>ČVUT</a:t>
            </a:r>
            <a:endParaRPr lang="cs-CZ" dirty="0"/>
          </a:p>
        </p:txBody>
      </p:sp>
      <p:pic>
        <p:nvPicPr>
          <p:cNvPr id="6" name="Picture 5" descr="P101008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9"/>
          <a:stretch>
            <a:fillRect/>
          </a:stretch>
        </p:blipFill>
        <p:spPr bwMode="auto">
          <a:xfrm>
            <a:off x="5054228" y="3789040"/>
            <a:ext cx="3688309" cy="2075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592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 smtClean="0"/>
              <a:t>Driving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Simulation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Research</a:t>
            </a:r>
            <a:r>
              <a:rPr lang="cs-CZ" altLang="cs-CZ" dirty="0" smtClean="0"/>
              <a:t> Group (DSRG)</a:t>
            </a:r>
          </a:p>
        </p:txBody>
      </p:sp>
      <p:sp>
        <p:nvSpPr>
          <p:cNvPr id="3174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 dirty="0" smtClean="0"/>
              <a:t>vývoj interaktivních vozidlových simulátorů již 10 let – vznik DSRG</a:t>
            </a:r>
          </a:p>
          <a:p>
            <a:r>
              <a:rPr lang="cs-CZ" altLang="cs-CZ" sz="2400" dirty="0" smtClean="0"/>
              <a:t>pracovní skupina výzkumných simulátorů (</a:t>
            </a:r>
            <a:r>
              <a:rPr lang="cs-CZ" altLang="cs-CZ" sz="2400" b="1" dirty="0" smtClean="0"/>
              <a:t>DSRG – </a:t>
            </a:r>
            <a:r>
              <a:rPr lang="cs-CZ" altLang="cs-CZ" sz="2400" b="1" dirty="0" err="1" smtClean="0"/>
              <a:t>Driving</a:t>
            </a:r>
            <a:r>
              <a:rPr lang="cs-CZ" altLang="cs-CZ" sz="2400" b="1" dirty="0" smtClean="0"/>
              <a:t> </a:t>
            </a:r>
            <a:r>
              <a:rPr lang="cs-CZ" altLang="cs-CZ" sz="2400" b="1" dirty="0" err="1" smtClean="0"/>
              <a:t>Simulation</a:t>
            </a:r>
            <a:r>
              <a:rPr lang="cs-CZ" altLang="cs-CZ" sz="2400" b="1" dirty="0" smtClean="0"/>
              <a:t> </a:t>
            </a:r>
            <a:r>
              <a:rPr lang="cs-CZ" altLang="cs-CZ" sz="2400" b="1" dirty="0" err="1" smtClean="0"/>
              <a:t>Research</a:t>
            </a:r>
            <a:r>
              <a:rPr lang="cs-CZ" altLang="cs-CZ" sz="2400" b="1" dirty="0" smtClean="0"/>
              <a:t> Group</a:t>
            </a:r>
            <a:r>
              <a:rPr lang="cs-CZ" altLang="cs-CZ" sz="2400" dirty="0" smtClean="0"/>
              <a:t>) se zabývá především:</a:t>
            </a:r>
          </a:p>
          <a:p>
            <a:pPr lvl="1"/>
            <a:r>
              <a:rPr lang="cs-CZ" altLang="cs-CZ" sz="1800" dirty="0" smtClean="0"/>
              <a:t>vývojem simulátorů po HW i SW stránce</a:t>
            </a:r>
            <a:endParaRPr lang="en-US" altLang="cs-CZ" sz="1800" dirty="0" smtClean="0"/>
          </a:p>
          <a:p>
            <a:pPr lvl="1"/>
            <a:r>
              <a:rPr lang="cs-CZ" altLang="cs-CZ" sz="1800" dirty="0" smtClean="0"/>
              <a:t>tvorbou virtuálních prostředí</a:t>
            </a:r>
          </a:p>
          <a:p>
            <a:pPr lvl="1"/>
            <a:r>
              <a:rPr lang="cs-CZ" altLang="cs-CZ" sz="1800" dirty="0" smtClean="0"/>
              <a:t>návrhem testovacích a tréninkových scénářů</a:t>
            </a:r>
          </a:p>
          <a:p>
            <a:pPr lvl="1"/>
            <a:r>
              <a:rPr lang="cs-CZ" altLang="cs-CZ" sz="1800" dirty="0" smtClean="0"/>
              <a:t>propojením simulátoru s měřící technikou a testovanými přístroji</a:t>
            </a:r>
          </a:p>
          <a:p>
            <a:pPr lvl="1"/>
            <a:r>
              <a:rPr lang="cs-CZ" altLang="cs-CZ" sz="1800" dirty="0" smtClean="0"/>
              <a:t>předzpracování a analýza naměřených dat</a:t>
            </a:r>
          </a:p>
          <a:p>
            <a:endParaRPr lang="cs-CZ" altLang="cs-CZ" sz="2000" dirty="0" smtClean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445" y="4971719"/>
            <a:ext cx="7009584" cy="167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37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Picture 4" descr="IMG_3743"/>
          <p:cNvPicPr>
            <a:picLocks noChangeAspect="1" noChangeArrowheads="1"/>
          </p:cNvPicPr>
          <p:nvPr/>
        </p:nvPicPr>
        <p:blipFill>
          <a:blip r:embed="rId2" cstate="print">
            <a:lum bright="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073" y="4171408"/>
            <a:ext cx="3284984" cy="2220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0" name="Nadpis 1"/>
          <p:cNvSpPr>
            <a:spLocks noGrp="1"/>
          </p:cNvSpPr>
          <p:nvPr>
            <p:ph type="title"/>
          </p:nvPr>
        </p:nvSpPr>
        <p:spPr>
          <a:xfrm>
            <a:off x="625475" y="3674"/>
            <a:ext cx="7886700" cy="1325563"/>
          </a:xfrm>
        </p:spPr>
        <p:txBody>
          <a:bodyPr/>
          <a:lstStyle/>
          <a:p>
            <a:r>
              <a:rPr lang="cs-CZ" altLang="cs-CZ" dirty="0" smtClean="0"/>
              <a:t>Interaktivní vozidlové simulátory</a:t>
            </a:r>
          </a:p>
        </p:txBody>
      </p:sp>
      <p:sp>
        <p:nvSpPr>
          <p:cNvPr id="32771" name="Zástupný symbol pro obsah 2"/>
          <p:cNvSpPr>
            <a:spLocks noGrp="1"/>
          </p:cNvSpPr>
          <p:nvPr>
            <p:ph idx="1"/>
          </p:nvPr>
        </p:nvSpPr>
        <p:spPr>
          <a:xfrm>
            <a:off x="625475" y="1036748"/>
            <a:ext cx="7886700" cy="4351338"/>
          </a:xfrm>
        </p:spPr>
        <p:txBody>
          <a:bodyPr/>
          <a:lstStyle/>
          <a:p>
            <a:r>
              <a:rPr lang="cs-CZ" altLang="cs-CZ" sz="2400" dirty="0" smtClean="0"/>
              <a:t>vozidlové simulátory jsou nezbytným prostředkem pro výzkumnou činnost </a:t>
            </a:r>
          </a:p>
          <a:p>
            <a:pPr lvl="1"/>
            <a:r>
              <a:rPr lang="cs-CZ" altLang="cs-CZ" sz="1800" dirty="0" smtClean="0"/>
              <a:t>experimentální práce v oblasti </a:t>
            </a:r>
            <a:r>
              <a:rPr lang="cs-CZ" altLang="cs-CZ" sz="1800" b="1" dirty="0" smtClean="0"/>
              <a:t>HMI </a:t>
            </a:r>
            <a:r>
              <a:rPr lang="cs-CZ" altLang="cs-CZ" sz="1800" dirty="0" smtClean="0"/>
              <a:t>(</a:t>
            </a:r>
            <a:r>
              <a:rPr lang="en-US" altLang="cs-CZ" sz="1800" dirty="0" smtClean="0"/>
              <a:t>IVIS, </a:t>
            </a:r>
            <a:r>
              <a:rPr lang="cs-CZ" altLang="cs-CZ" sz="1800" dirty="0" smtClean="0"/>
              <a:t>ergonomie</a:t>
            </a:r>
            <a:r>
              <a:rPr lang="en-US" altLang="cs-CZ" sz="1800" dirty="0" smtClean="0"/>
              <a:t>, </a:t>
            </a:r>
            <a:r>
              <a:rPr lang="cs-CZ" altLang="cs-CZ" sz="1800" dirty="0" smtClean="0"/>
              <a:t>pracovní výkon, zdokonalení kokpitu a asistenčních systémů</a:t>
            </a:r>
            <a:r>
              <a:rPr lang="en-US" altLang="cs-CZ" sz="1800" dirty="0" smtClean="0"/>
              <a:t>) </a:t>
            </a:r>
            <a:endParaRPr lang="cs-CZ" altLang="cs-CZ" sz="1800" dirty="0" smtClean="0"/>
          </a:p>
          <a:p>
            <a:pPr lvl="1"/>
            <a:r>
              <a:rPr lang="cs-CZ" altLang="cs-CZ" sz="1800" dirty="0" smtClean="0"/>
              <a:t>zkoumání </a:t>
            </a:r>
            <a:r>
              <a:rPr lang="cs-CZ" altLang="cs-CZ" sz="1800" b="1" dirty="0" smtClean="0"/>
              <a:t>chování řidičů </a:t>
            </a:r>
            <a:r>
              <a:rPr lang="cs-CZ" altLang="cs-CZ" sz="1800" dirty="0" smtClean="0"/>
              <a:t>(únava, ospalost řidiče, pod zátěží)</a:t>
            </a:r>
          </a:p>
          <a:p>
            <a:pPr lvl="1"/>
            <a:r>
              <a:rPr lang="cs-CZ" altLang="cs-CZ" sz="1800" dirty="0" smtClean="0"/>
              <a:t>práce spojené s </a:t>
            </a:r>
            <a:r>
              <a:rPr lang="cs-CZ" altLang="cs-CZ" sz="1800" b="1" dirty="0" smtClean="0"/>
              <a:t>vývojem</a:t>
            </a:r>
            <a:r>
              <a:rPr lang="cs-CZ" altLang="cs-CZ" sz="1800" b="1" dirty="0"/>
              <a:t>, výrobou automobilů </a:t>
            </a:r>
            <a:r>
              <a:rPr lang="cs-CZ" altLang="cs-CZ" sz="1800" dirty="0" smtClean="0"/>
              <a:t>a </a:t>
            </a:r>
            <a:r>
              <a:rPr lang="cs-CZ" altLang="cs-CZ" sz="1800" dirty="0"/>
              <a:t>zajištění jejich spolehlivého a bezpečného provozu</a:t>
            </a:r>
            <a:endParaRPr lang="cs-CZ" altLang="cs-CZ" sz="1800" dirty="0" smtClean="0"/>
          </a:p>
          <a:p>
            <a:pPr lvl="1"/>
            <a:r>
              <a:rPr lang="cs-CZ" altLang="cs-CZ" sz="1800" dirty="0" smtClean="0"/>
              <a:t>nástroj </a:t>
            </a:r>
            <a:r>
              <a:rPr lang="cs-CZ" altLang="cs-CZ" sz="1800" dirty="0"/>
              <a:t>pro </a:t>
            </a:r>
            <a:r>
              <a:rPr lang="cs-CZ" altLang="cs-CZ" sz="1800" b="1" dirty="0"/>
              <a:t>výcvik řidičů </a:t>
            </a:r>
            <a:r>
              <a:rPr lang="cs-CZ" altLang="cs-CZ" sz="1800" dirty="0"/>
              <a:t>běžných a specializovaných </a:t>
            </a:r>
            <a:r>
              <a:rPr lang="cs-CZ" altLang="cs-CZ" sz="1800" dirty="0" smtClean="0"/>
              <a:t>vozidel případně pro trénování řidičů pro zvýšení jejich odolnosti vůči poklesům pozornosti</a:t>
            </a:r>
          </a:p>
          <a:p>
            <a:endParaRPr lang="cs-CZ" altLang="cs-CZ" dirty="0" smtClean="0"/>
          </a:p>
        </p:txBody>
      </p:sp>
      <p:pic>
        <p:nvPicPr>
          <p:cNvPr id="32772" name="Picture 3"/>
          <p:cNvPicPr>
            <a:picLocks noChangeAspect="1" noChangeArrowheads="1"/>
          </p:cNvPicPr>
          <p:nvPr/>
        </p:nvPicPr>
        <p:blipFill rotWithShape="1">
          <a:blip r:embed="rId3" cstate="print">
            <a:lum brigh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9" r="11919"/>
          <a:stretch/>
        </p:blipFill>
        <p:spPr bwMode="auto">
          <a:xfrm>
            <a:off x="262343" y="3878919"/>
            <a:ext cx="3678472" cy="2052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37"/>
          <a:stretch>
            <a:fillRect/>
          </a:stretch>
        </p:blipFill>
        <p:spPr bwMode="auto">
          <a:xfrm>
            <a:off x="6774057" y="5026837"/>
            <a:ext cx="2131606" cy="1487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ástupný symbol pro datum 3"/>
          <p:cNvSpPr>
            <a:spLocks noGrp="1"/>
          </p:cNvSpPr>
          <p:nvPr>
            <p:ph type="dt" sz="half" idx="4294967295"/>
          </p:nvPr>
        </p:nvSpPr>
        <p:spPr>
          <a:xfrm>
            <a:off x="352797" y="6405160"/>
            <a:ext cx="4216028" cy="474663"/>
          </a:xfrm>
          <a:prstGeom prst="rect">
            <a:avLst/>
          </a:prstGeom>
        </p:spPr>
        <p:txBody>
          <a:bodyPr/>
          <a:lstStyle/>
          <a:p>
            <a:r>
              <a:rPr lang="cs-CZ" dirty="0" smtClean="0"/>
              <a:t>k</a:t>
            </a:r>
            <a:r>
              <a:rPr lang="en-US" dirty="0" smtClean="0"/>
              <a:t>616.fd.cvut.cz</a:t>
            </a:r>
            <a:r>
              <a:rPr lang="cs-CZ" dirty="0" smtClean="0"/>
              <a:t>                           </a:t>
            </a:r>
            <a:r>
              <a:rPr lang="en-US" dirty="0" smtClean="0"/>
              <a:t>www.dsrg.eu</a:t>
            </a:r>
            <a:endParaRPr lang="cs-CZ" dirty="0"/>
          </a:p>
        </p:txBody>
      </p:sp>
      <p:sp>
        <p:nvSpPr>
          <p:cNvPr id="11" name="Zástupný symbol pro zápatí 4"/>
          <p:cNvSpPr>
            <a:spLocks noGrp="1"/>
          </p:cNvSpPr>
          <p:nvPr>
            <p:ph type="ftr" sz="quarter" idx="4294967295"/>
          </p:nvPr>
        </p:nvSpPr>
        <p:spPr>
          <a:xfrm>
            <a:off x="4676502" y="6405161"/>
            <a:ext cx="4948647" cy="474663"/>
          </a:xfrm>
          <a:prstGeom prst="rect">
            <a:avLst/>
          </a:prstGeom>
        </p:spPr>
        <p:txBody>
          <a:bodyPr/>
          <a:lstStyle/>
          <a:p>
            <a:r>
              <a:rPr lang="cs-CZ" dirty="0" smtClean="0"/>
              <a:t>Ústav dopravních prostředků                FD</a:t>
            </a:r>
            <a:r>
              <a:rPr lang="en-US" dirty="0" smtClean="0"/>
              <a:t>-</a:t>
            </a:r>
            <a:r>
              <a:rPr lang="cs-CZ" dirty="0" smtClean="0"/>
              <a:t>ČVUT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152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5107" y="-97948"/>
            <a:ext cx="7886700" cy="1325563"/>
          </a:xfrm>
        </p:spPr>
        <p:txBody>
          <a:bodyPr/>
          <a:lstStyle/>
          <a:p>
            <a:r>
              <a:rPr lang="cs-CZ" dirty="0" smtClean="0"/>
              <a:t>Lehké </a:t>
            </a:r>
            <a:r>
              <a:rPr lang="cs-CZ" dirty="0"/>
              <a:t>simulátory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6470" y="867682"/>
            <a:ext cx="7886700" cy="4351338"/>
          </a:xfrm>
        </p:spPr>
        <p:txBody>
          <a:bodyPr/>
          <a:lstStyle/>
          <a:p>
            <a:r>
              <a:rPr lang="cs-CZ" sz="2000" dirty="0"/>
              <a:t>mezikrok mezi kompletní virtuální realitou a použitím celého vozidla u plnohodnotných simulátorů. </a:t>
            </a:r>
          </a:p>
          <a:p>
            <a:pPr lvl="1"/>
            <a:r>
              <a:rPr lang="cs-CZ" sz="2000" dirty="0"/>
              <a:t>kokpit vozidla (či jeho část). </a:t>
            </a:r>
          </a:p>
          <a:p>
            <a:pPr lvl="1"/>
            <a:r>
              <a:rPr lang="cs-CZ" sz="2000" dirty="0"/>
              <a:t>simulační systém je spojen obousměrně s kokpitem </a:t>
            </a:r>
          </a:p>
          <a:p>
            <a:pPr lvl="1"/>
            <a:r>
              <a:rPr lang="cs-CZ" sz="2000" dirty="0"/>
              <a:t>simulátor je možné velice snadno přestavět dle požadavků experimentu či vybavit přídavnými zařízeními. </a:t>
            </a:r>
          </a:p>
          <a:p>
            <a:pPr lvl="1"/>
            <a:r>
              <a:rPr lang="cs-CZ" sz="2000" dirty="0"/>
              <a:t>virtuální scéna se promítá na plátna nebo je zobrazována na velkoplošných LCD umístěných před kokpitem vozidla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9" t="30450" r="778" b="-400"/>
          <a:stretch/>
        </p:blipFill>
        <p:spPr>
          <a:xfrm>
            <a:off x="5068258" y="3645024"/>
            <a:ext cx="3888296" cy="275571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645024"/>
            <a:ext cx="4171111" cy="2747702"/>
          </a:xfrm>
          <a:prstGeom prst="rect">
            <a:avLst/>
          </a:prstGeom>
        </p:spPr>
      </p:pic>
      <p:sp>
        <p:nvSpPr>
          <p:cNvPr id="8" name="Zástupný symbol pro datum 3"/>
          <p:cNvSpPr>
            <a:spLocks noGrp="1"/>
          </p:cNvSpPr>
          <p:nvPr>
            <p:ph type="dt" sz="half" idx="4294967295"/>
          </p:nvPr>
        </p:nvSpPr>
        <p:spPr>
          <a:xfrm>
            <a:off x="204752" y="6400738"/>
            <a:ext cx="4216028" cy="474663"/>
          </a:xfrm>
          <a:prstGeom prst="rect">
            <a:avLst/>
          </a:prstGeom>
        </p:spPr>
        <p:txBody>
          <a:bodyPr/>
          <a:lstStyle/>
          <a:p>
            <a:r>
              <a:rPr lang="cs-CZ" dirty="0" smtClean="0"/>
              <a:t>k</a:t>
            </a:r>
            <a:r>
              <a:rPr lang="en-US" dirty="0" smtClean="0"/>
              <a:t>616.fd.cvut.cz</a:t>
            </a:r>
            <a:r>
              <a:rPr lang="cs-CZ" dirty="0" smtClean="0"/>
              <a:t>                           </a:t>
            </a:r>
            <a:r>
              <a:rPr lang="en-US" dirty="0" smtClean="0"/>
              <a:t>www.dsrg.eu</a:t>
            </a:r>
            <a:endParaRPr lang="cs-CZ" dirty="0"/>
          </a:p>
        </p:txBody>
      </p:sp>
      <p:sp>
        <p:nvSpPr>
          <p:cNvPr id="9" name="Zástupný symbol pro zápatí 4"/>
          <p:cNvSpPr>
            <a:spLocks noGrp="1"/>
          </p:cNvSpPr>
          <p:nvPr>
            <p:ph type="ftr" sz="quarter" idx="4294967295"/>
          </p:nvPr>
        </p:nvSpPr>
        <p:spPr>
          <a:xfrm>
            <a:off x="4528457" y="6400739"/>
            <a:ext cx="4948647" cy="474663"/>
          </a:xfrm>
          <a:prstGeom prst="rect">
            <a:avLst/>
          </a:prstGeom>
        </p:spPr>
        <p:txBody>
          <a:bodyPr/>
          <a:lstStyle/>
          <a:p>
            <a:r>
              <a:rPr lang="cs-CZ" dirty="0" smtClean="0"/>
              <a:t>Ústav </a:t>
            </a:r>
            <a:r>
              <a:rPr lang="cs-CZ" dirty="0" err="1" smtClean="0"/>
              <a:t>docpravních</a:t>
            </a:r>
            <a:r>
              <a:rPr lang="cs-CZ" dirty="0" smtClean="0"/>
              <a:t> prostředků                FD</a:t>
            </a:r>
            <a:r>
              <a:rPr lang="en-US" dirty="0" smtClean="0"/>
              <a:t>-</a:t>
            </a:r>
            <a:r>
              <a:rPr lang="cs-CZ" dirty="0" smtClean="0"/>
              <a:t>ČVUT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2917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2797" y="0"/>
            <a:ext cx="7886700" cy="1325563"/>
          </a:xfrm>
        </p:spPr>
        <p:txBody>
          <a:bodyPr/>
          <a:lstStyle/>
          <a:p>
            <a:pPr lvl="1"/>
            <a:r>
              <a:rPr lang="cs-CZ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Plnohodnotné</a:t>
            </a:r>
            <a:r>
              <a:rPr lang="cs-CZ" sz="2400" dirty="0">
                <a:latin typeface="+mj-lt"/>
                <a:ea typeface="+mj-ea"/>
                <a:cs typeface="+mj-cs"/>
              </a:rPr>
              <a:t> </a:t>
            </a:r>
            <a:r>
              <a:rPr lang="cs-CZ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simulátory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9016" y="1006438"/>
            <a:ext cx="7886700" cy="4351338"/>
          </a:xfrm>
        </p:spPr>
        <p:txBody>
          <a:bodyPr>
            <a:normAutofit/>
          </a:bodyPr>
          <a:lstStyle/>
          <a:p>
            <a:r>
              <a:rPr lang="cs-CZ" sz="2000" dirty="0"/>
              <a:t>tato koncepce je blíže realitě - používá se celé vozidlo </a:t>
            </a:r>
          </a:p>
          <a:p>
            <a:pPr lvl="1"/>
            <a:r>
              <a:rPr lang="cs-CZ" sz="2000" dirty="0"/>
              <a:t>testovaná osoba sedí v kokpitu opravdového vozidla a virtuální scéna se promítá na projekční plátna, která jsou umístěna před a po stranách vozidla. </a:t>
            </a:r>
          </a:p>
          <a:p>
            <a:pPr lvl="1"/>
            <a:r>
              <a:rPr lang="cs-CZ" sz="2000" dirty="0"/>
              <a:t>tyto simulátory bývají často vybaveny i zadní projekcí. </a:t>
            </a:r>
          </a:p>
          <a:p>
            <a:pPr lvl="1"/>
            <a:r>
              <a:rPr lang="cs-CZ" sz="2000" dirty="0"/>
              <a:t>pokud je simulátor dobře vyladěn, tak se řidič cítí jako v opravdovém vozidle</a:t>
            </a:r>
          </a:p>
          <a:p>
            <a:pPr lvl="1"/>
            <a:r>
              <a:rPr lang="cs-CZ" sz="2000" dirty="0"/>
              <a:t>velice těžko přestavitelná a upravitelná pro potřeby specifických experimentů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458" y="3608230"/>
            <a:ext cx="3724289" cy="279321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30" y="3910658"/>
            <a:ext cx="3999612" cy="2188359"/>
          </a:xfrm>
          <a:prstGeom prst="rect">
            <a:avLst/>
          </a:prstGeom>
        </p:spPr>
      </p:pic>
      <p:sp>
        <p:nvSpPr>
          <p:cNvPr id="9" name="Zástupný symbol pro datum 3"/>
          <p:cNvSpPr>
            <a:spLocks noGrp="1"/>
          </p:cNvSpPr>
          <p:nvPr>
            <p:ph type="dt" sz="half" idx="4294967295"/>
          </p:nvPr>
        </p:nvSpPr>
        <p:spPr>
          <a:xfrm>
            <a:off x="352797" y="6352906"/>
            <a:ext cx="4216028" cy="474663"/>
          </a:xfrm>
          <a:prstGeom prst="rect">
            <a:avLst/>
          </a:prstGeom>
        </p:spPr>
        <p:txBody>
          <a:bodyPr/>
          <a:lstStyle/>
          <a:p>
            <a:r>
              <a:rPr lang="cs-CZ" dirty="0" smtClean="0"/>
              <a:t>k</a:t>
            </a:r>
            <a:r>
              <a:rPr lang="en-US" dirty="0" smtClean="0"/>
              <a:t>616.fd.cvut.cz</a:t>
            </a:r>
            <a:r>
              <a:rPr lang="cs-CZ" dirty="0" smtClean="0"/>
              <a:t>                           </a:t>
            </a:r>
            <a:r>
              <a:rPr lang="en-US" dirty="0" smtClean="0"/>
              <a:t>www.dsrg.eu</a:t>
            </a:r>
            <a:endParaRPr lang="cs-CZ" dirty="0"/>
          </a:p>
        </p:txBody>
      </p:sp>
      <p:sp>
        <p:nvSpPr>
          <p:cNvPr id="10" name="Zástupný symbol pro zápatí 4"/>
          <p:cNvSpPr>
            <a:spLocks noGrp="1"/>
          </p:cNvSpPr>
          <p:nvPr>
            <p:ph type="ftr" sz="quarter" idx="4294967295"/>
          </p:nvPr>
        </p:nvSpPr>
        <p:spPr>
          <a:xfrm>
            <a:off x="4676502" y="6352907"/>
            <a:ext cx="4948647" cy="474663"/>
          </a:xfrm>
          <a:prstGeom prst="rect">
            <a:avLst/>
          </a:prstGeom>
        </p:spPr>
        <p:txBody>
          <a:bodyPr/>
          <a:lstStyle/>
          <a:p>
            <a:r>
              <a:rPr lang="cs-CZ" dirty="0" smtClean="0"/>
              <a:t>Ústav dopravních prostředků                FD</a:t>
            </a:r>
            <a:r>
              <a:rPr lang="en-US" dirty="0" smtClean="0"/>
              <a:t>-</a:t>
            </a:r>
            <a:r>
              <a:rPr lang="cs-CZ" dirty="0" smtClean="0"/>
              <a:t>ČVUT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309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Plnohodnotný </a:t>
            </a:r>
            <a:r>
              <a:rPr lang="cs-CZ" altLang="cs-CZ" dirty="0"/>
              <a:t>simulátor  </a:t>
            </a:r>
            <a:r>
              <a:rPr lang="cs-CZ" altLang="cs-CZ" dirty="0" smtClean="0"/>
              <a:t>Škoda Octavia II</a:t>
            </a:r>
          </a:p>
        </p:txBody>
      </p:sp>
      <p:sp>
        <p:nvSpPr>
          <p:cNvPr id="3481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 dirty="0"/>
              <a:t>s</a:t>
            </a:r>
            <a:r>
              <a:rPr lang="cs-CZ" altLang="cs-CZ" sz="2400" dirty="0" smtClean="0"/>
              <a:t>imulátor je vytvořen z celého vozidla Škoda Octavia </a:t>
            </a:r>
          </a:p>
          <a:p>
            <a:r>
              <a:rPr lang="cs-CZ" altLang="cs-CZ" sz="2400" dirty="0" smtClean="0"/>
              <a:t>válcová přední projekce </a:t>
            </a:r>
            <a:br>
              <a:rPr lang="cs-CZ" altLang="cs-CZ" sz="2400" dirty="0" smtClean="0"/>
            </a:br>
            <a:r>
              <a:rPr lang="cs-CZ" altLang="cs-CZ" sz="2400" dirty="0" smtClean="0"/>
              <a:t>s </a:t>
            </a:r>
            <a:r>
              <a:rPr lang="en-US" altLang="cs-CZ" sz="2400" dirty="0" smtClean="0"/>
              <a:t>5 LCD </a:t>
            </a:r>
            <a:r>
              <a:rPr lang="cs-CZ" altLang="cs-CZ" sz="2400" dirty="0" smtClean="0"/>
              <a:t>projektory</a:t>
            </a:r>
            <a:endParaRPr lang="en-US" altLang="cs-CZ" sz="2400" dirty="0" smtClean="0"/>
          </a:p>
          <a:p>
            <a:r>
              <a:rPr lang="cs-CZ" altLang="cs-CZ" sz="2400" dirty="0" smtClean="0"/>
              <a:t>zadní plochá projekce </a:t>
            </a:r>
            <a:br>
              <a:rPr lang="cs-CZ" altLang="cs-CZ" sz="2400" dirty="0" smtClean="0"/>
            </a:br>
            <a:r>
              <a:rPr lang="cs-CZ" altLang="cs-CZ" sz="2400" dirty="0" smtClean="0"/>
              <a:t>s </a:t>
            </a:r>
            <a:r>
              <a:rPr lang="en-US" altLang="cs-CZ" sz="2400" dirty="0" smtClean="0"/>
              <a:t>2 LCD </a:t>
            </a:r>
            <a:r>
              <a:rPr lang="cs-CZ" altLang="cs-CZ" sz="2400" dirty="0" smtClean="0"/>
              <a:t>projektory</a:t>
            </a:r>
            <a:endParaRPr lang="en-US" altLang="cs-CZ" sz="2400" dirty="0" smtClean="0"/>
          </a:p>
          <a:p>
            <a:r>
              <a:rPr lang="cs-CZ" altLang="cs-CZ" sz="2400" dirty="0" smtClean="0"/>
              <a:t>zorné pole řidiče </a:t>
            </a:r>
            <a:br>
              <a:rPr lang="cs-CZ" altLang="cs-CZ" sz="2400" dirty="0" smtClean="0"/>
            </a:br>
            <a:r>
              <a:rPr lang="cs-CZ" altLang="cs-CZ" sz="2400" dirty="0" smtClean="0"/>
              <a:t>je </a:t>
            </a:r>
            <a:r>
              <a:rPr lang="en-US" altLang="cs-CZ" sz="2400" dirty="0" smtClean="0"/>
              <a:t>360 </a:t>
            </a:r>
            <a:r>
              <a:rPr lang="cs-CZ" altLang="cs-CZ" sz="2400" dirty="0" smtClean="0"/>
              <a:t>stupňů</a:t>
            </a:r>
            <a:endParaRPr lang="en-US" altLang="cs-CZ" sz="2400" dirty="0" smtClean="0"/>
          </a:p>
          <a:p>
            <a:endParaRPr lang="cs-CZ" altLang="cs-CZ" dirty="0" smtClean="0"/>
          </a:p>
        </p:txBody>
      </p:sp>
      <p:pic>
        <p:nvPicPr>
          <p:cNvPr id="34821" name="Picture 4" descr="P101005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6"/>
          <a:stretch>
            <a:fillRect/>
          </a:stretch>
        </p:blipFill>
        <p:spPr bwMode="auto">
          <a:xfrm>
            <a:off x="5011006" y="2240739"/>
            <a:ext cx="3587819" cy="2198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2" name="Picture 5" descr="P101008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9"/>
          <a:stretch>
            <a:fillRect/>
          </a:stretch>
        </p:blipFill>
        <p:spPr bwMode="auto">
          <a:xfrm>
            <a:off x="4992729" y="4643881"/>
            <a:ext cx="3606096" cy="2029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Obrázek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77" y="4643882"/>
            <a:ext cx="3873239" cy="20290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997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Plnohodnotný </a:t>
            </a:r>
            <a:r>
              <a:rPr lang="cs-CZ" altLang="cs-CZ" dirty="0"/>
              <a:t>simulátor </a:t>
            </a:r>
            <a:r>
              <a:rPr lang="cs-CZ" altLang="cs-CZ" dirty="0" smtClean="0"/>
              <a:t>Škoda Superb</a:t>
            </a:r>
          </a:p>
        </p:txBody>
      </p:sp>
      <p:sp>
        <p:nvSpPr>
          <p:cNvPr id="3584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 dirty="0" smtClean="0"/>
              <a:t>simulátor je vytvořen z celého vozidla Škoda Superb </a:t>
            </a:r>
          </a:p>
          <a:p>
            <a:r>
              <a:rPr lang="cs-CZ" altLang="cs-CZ" sz="2400" dirty="0" smtClean="0"/>
              <a:t>přední projekce s </a:t>
            </a:r>
            <a:r>
              <a:rPr lang="en-US" altLang="cs-CZ" sz="2400" dirty="0" smtClean="0"/>
              <a:t>5 LCD </a:t>
            </a:r>
            <a:r>
              <a:rPr lang="cs-CZ" altLang="cs-CZ" sz="2400" dirty="0" smtClean="0"/>
              <a:t>projektory</a:t>
            </a:r>
            <a:endParaRPr lang="en-US" altLang="cs-CZ" sz="2400" dirty="0" smtClean="0"/>
          </a:p>
          <a:p>
            <a:r>
              <a:rPr lang="cs-CZ" altLang="cs-CZ" sz="2400" dirty="0" smtClean="0"/>
              <a:t>3 velké </a:t>
            </a:r>
            <a:r>
              <a:rPr lang="en-US" altLang="cs-CZ" sz="2400" dirty="0" smtClean="0"/>
              <a:t>LCD </a:t>
            </a:r>
            <a:r>
              <a:rPr lang="cs-CZ" altLang="cs-CZ" sz="2400" dirty="0" smtClean="0"/>
              <a:t>monitory pro zpětná zrcátka</a:t>
            </a:r>
            <a:endParaRPr lang="en-US" altLang="cs-CZ" sz="2400" dirty="0" smtClean="0"/>
          </a:p>
          <a:p>
            <a:r>
              <a:rPr lang="cs-CZ" altLang="cs-CZ" sz="2400" dirty="0" smtClean="0"/>
              <a:t>zorné pole řidiče je </a:t>
            </a:r>
            <a:r>
              <a:rPr lang="en-US" altLang="cs-CZ" sz="2400" dirty="0" smtClean="0"/>
              <a:t>360 </a:t>
            </a:r>
            <a:r>
              <a:rPr lang="cs-CZ" altLang="cs-CZ" sz="2400" dirty="0" smtClean="0"/>
              <a:t>stupňů</a:t>
            </a:r>
            <a:endParaRPr lang="en-US" altLang="cs-CZ" sz="2400" dirty="0" smtClean="0"/>
          </a:p>
          <a:p>
            <a:r>
              <a:rPr lang="cs-CZ" altLang="cs-CZ" sz="2400" dirty="0" smtClean="0"/>
              <a:t>možnost </a:t>
            </a:r>
            <a:r>
              <a:rPr lang="en-US" altLang="cs-CZ" sz="2400" dirty="0" smtClean="0"/>
              <a:t>3D </a:t>
            </a:r>
            <a:r>
              <a:rPr lang="cs-CZ" altLang="cs-CZ" sz="2400" dirty="0" smtClean="0"/>
              <a:t>projekce</a:t>
            </a:r>
            <a:endParaRPr lang="en-US" altLang="cs-CZ" sz="2400" dirty="0" smtClean="0"/>
          </a:p>
        </p:txBody>
      </p:sp>
      <p:pic>
        <p:nvPicPr>
          <p:cNvPr id="35844" name="Picture 10"/>
          <p:cNvPicPr>
            <a:picLocks noChangeAspect="1" noChangeArrowheads="1"/>
          </p:cNvPicPr>
          <p:nvPr/>
        </p:nvPicPr>
        <p:blipFill>
          <a:blip r:embed="rId2">
            <a:lum brigh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129" y="3640707"/>
            <a:ext cx="4313250" cy="267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32" y="4337269"/>
            <a:ext cx="3539431" cy="197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6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/>
          <p:cNvSpPr>
            <a:spLocks noGrp="1"/>
          </p:cNvSpPr>
          <p:nvPr>
            <p:ph type="title"/>
          </p:nvPr>
        </p:nvSpPr>
        <p:spPr>
          <a:xfrm>
            <a:off x="628650" y="121286"/>
            <a:ext cx="7886700" cy="1325563"/>
          </a:xfrm>
        </p:spPr>
        <p:txBody>
          <a:bodyPr/>
          <a:lstStyle/>
          <a:p>
            <a:r>
              <a:rPr lang="cs-CZ" altLang="cs-CZ" dirty="0" smtClean="0"/>
              <a:t>Lehký </a:t>
            </a:r>
            <a:r>
              <a:rPr lang="cs-CZ" altLang="cs-CZ" dirty="0"/>
              <a:t>simulátor Škoda </a:t>
            </a:r>
            <a:r>
              <a:rPr lang="cs-CZ" altLang="cs-CZ" dirty="0" smtClean="0"/>
              <a:t>Octavia II</a:t>
            </a:r>
          </a:p>
        </p:txBody>
      </p:sp>
      <p:sp>
        <p:nvSpPr>
          <p:cNvPr id="36867" name="Zástupný symbol pro obsah 2"/>
          <p:cNvSpPr>
            <a:spLocks noGrp="1"/>
          </p:cNvSpPr>
          <p:nvPr>
            <p:ph idx="1"/>
          </p:nvPr>
        </p:nvSpPr>
        <p:spPr>
          <a:xfrm>
            <a:off x="628650" y="1120231"/>
            <a:ext cx="7886700" cy="4351338"/>
          </a:xfrm>
        </p:spPr>
        <p:txBody>
          <a:bodyPr/>
          <a:lstStyle/>
          <a:p>
            <a:r>
              <a:rPr lang="cs-CZ" altLang="cs-CZ" sz="2400" dirty="0" smtClean="0"/>
              <a:t>simulátor je vytvořen z kokpitu</a:t>
            </a:r>
            <a:r>
              <a:rPr lang="en-US" altLang="cs-CZ" sz="2400" dirty="0" smtClean="0"/>
              <a:t>,</a:t>
            </a:r>
            <a:r>
              <a:rPr lang="cs-CZ" altLang="cs-CZ" sz="2400" dirty="0" smtClean="0"/>
              <a:t> palubní desky a sedaček vozidla Škoda Octavia </a:t>
            </a:r>
            <a:endParaRPr lang="en-US" altLang="cs-CZ" sz="2400" dirty="0" smtClean="0"/>
          </a:p>
          <a:p>
            <a:r>
              <a:rPr lang="cs-CZ" altLang="cs-CZ" sz="2400" dirty="0" smtClean="0"/>
              <a:t>projekce typu </a:t>
            </a:r>
            <a:r>
              <a:rPr lang="en-US" altLang="cs-CZ" sz="2400" dirty="0" smtClean="0"/>
              <a:t>- "Cave" </a:t>
            </a:r>
            <a:r>
              <a:rPr lang="cs-CZ" altLang="cs-CZ" sz="2400" dirty="0" smtClean="0"/>
              <a:t>s </a:t>
            </a:r>
            <a:r>
              <a:rPr lang="en-US" altLang="cs-CZ" sz="2400" dirty="0" smtClean="0"/>
              <a:t>6-HD LCD </a:t>
            </a:r>
            <a:r>
              <a:rPr lang="en-US" altLang="cs-CZ" sz="2400" dirty="0" err="1" smtClean="0"/>
              <a:t>Proje</a:t>
            </a:r>
            <a:r>
              <a:rPr lang="cs-CZ" altLang="cs-CZ" sz="2400" dirty="0" smtClean="0"/>
              <a:t>k</a:t>
            </a:r>
            <a:r>
              <a:rPr lang="en-US" altLang="cs-CZ" sz="2400" dirty="0" smtClean="0"/>
              <a:t>tor (stereo)</a:t>
            </a:r>
          </a:p>
          <a:p>
            <a:r>
              <a:rPr lang="en-US" altLang="cs-CZ" sz="2400" dirty="0" smtClean="0"/>
              <a:t>LCD </a:t>
            </a:r>
            <a:r>
              <a:rPr lang="cs-CZ" altLang="cs-CZ" sz="2400" dirty="0" smtClean="0"/>
              <a:t>monitor pro levé zrcátko</a:t>
            </a:r>
            <a:endParaRPr lang="en-US" altLang="cs-CZ" sz="2400" dirty="0" smtClean="0"/>
          </a:p>
          <a:p>
            <a:r>
              <a:rPr lang="cs-CZ" altLang="cs-CZ" sz="2400" dirty="0" smtClean="0"/>
              <a:t>zorné pole řidiče je </a:t>
            </a:r>
            <a:r>
              <a:rPr lang="en-US" altLang="cs-CZ" sz="2400" dirty="0" smtClean="0"/>
              <a:t>360 </a:t>
            </a:r>
            <a:r>
              <a:rPr lang="cs-CZ" altLang="cs-CZ" sz="2400" dirty="0" smtClean="0"/>
              <a:t>stupňů</a:t>
            </a:r>
            <a:endParaRPr lang="en-US" altLang="cs-CZ" sz="2400" dirty="0" smtClean="0"/>
          </a:p>
          <a:p>
            <a:r>
              <a:rPr lang="cs-CZ" altLang="cs-CZ" sz="2400" dirty="0" smtClean="0"/>
              <a:t>možnost </a:t>
            </a:r>
            <a:r>
              <a:rPr lang="en-US" altLang="cs-CZ" sz="2400" dirty="0" smtClean="0"/>
              <a:t>3D </a:t>
            </a:r>
            <a:r>
              <a:rPr lang="cs-CZ" altLang="cs-CZ" sz="2400" dirty="0" smtClean="0"/>
              <a:t>projekce</a:t>
            </a:r>
            <a:endParaRPr lang="en-US" altLang="cs-CZ" sz="2400" dirty="0" smtClean="0"/>
          </a:p>
          <a:p>
            <a:r>
              <a:rPr lang="cs-CZ" altLang="cs-CZ" sz="2400" dirty="0" smtClean="0"/>
              <a:t>pohyblivá platforma</a:t>
            </a:r>
            <a:endParaRPr lang="en-US" altLang="cs-CZ" sz="2400" dirty="0" smtClean="0"/>
          </a:p>
        </p:txBody>
      </p:sp>
      <p:pic>
        <p:nvPicPr>
          <p:cNvPr id="36869" name="Obrázek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451" y="3464691"/>
            <a:ext cx="4588722" cy="300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37"/>
          <a:stretch>
            <a:fillRect/>
          </a:stretch>
        </p:blipFill>
        <p:spPr bwMode="auto">
          <a:xfrm>
            <a:off x="823531" y="4167366"/>
            <a:ext cx="3301039" cy="2303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35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Lehký simulátor vhodný pro autoškoly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smtClean="0"/>
              <a:t>3x LCD obrazovky </a:t>
            </a:r>
          </a:p>
          <a:p>
            <a:r>
              <a:rPr lang="cs-CZ" sz="2400" dirty="0" smtClean="0"/>
              <a:t>reálné prvky vozidla </a:t>
            </a:r>
          </a:p>
          <a:p>
            <a:r>
              <a:rPr lang="cs-CZ" sz="2400" dirty="0" smtClean="0"/>
              <a:t>pohybová dvoustupňová plošina</a:t>
            </a:r>
            <a:endParaRPr lang="cs-CZ" sz="24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749119" y="3465917"/>
            <a:ext cx="4229865" cy="31736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9453" y="4484914"/>
            <a:ext cx="3676225" cy="208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02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500" dirty="0" smtClean="0">
                <a:latin typeface="Technika Light" panose="00000300000000000000" pitchFamily="2" charset="-18"/>
              </a:rPr>
              <a:t>Aktuální stav</a:t>
            </a:r>
            <a:endParaRPr lang="cs-CZ" sz="4500" dirty="0">
              <a:latin typeface="Technika Light" panose="00000300000000000000" pitchFamily="2" charset="-18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2825" y="3104301"/>
            <a:ext cx="5322548" cy="2855663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200" dirty="0" smtClean="0">
                <a:latin typeface="Technika" panose="00000500000000000000" pitchFamily="2" charset="-18"/>
              </a:rPr>
              <a:t>Bezpečnost (silniční) dopravy se průběžně zvyšuje</a:t>
            </a:r>
          </a:p>
          <a:p>
            <a:pPr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200" dirty="0" smtClean="0">
                <a:latin typeface="Technika" panose="00000500000000000000" pitchFamily="2" charset="-18"/>
              </a:rPr>
              <a:t>Přesto nedosahuje cíle Národní strategie bezpečnosti silničního provozu</a:t>
            </a:r>
          </a:p>
          <a:p>
            <a:pPr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cs-CZ" sz="2200" dirty="0">
              <a:latin typeface="Technika" panose="00000500000000000000" pitchFamily="2" charset="-18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0" y="6201273"/>
            <a:ext cx="302895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1600" dirty="0" smtClean="0">
                <a:solidFill>
                  <a:schemeClr val="bg1"/>
                </a:solidFill>
                <a:latin typeface="Playfair Display" panose="00000500000000000000" pitchFamily="2" charset="-18"/>
              </a:rPr>
              <a:t>Bezpečnost silničního provozu</a:t>
            </a:r>
            <a:endParaRPr lang="cs-CZ" sz="1600" dirty="0">
              <a:solidFill>
                <a:schemeClr val="bg1"/>
              </a:solidFill>
              <a:latin typeface="Playfair Display" panose="00000500000000000000" pitchFamily="2" charset="-18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9AD2E8EE-64FB-4A14-8800-BB0AC9A6C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539" y="6148502"/>
            <a:ext cx="1143052" cy="608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10">
            <a:extLst>
              <a:ext uri="{FF2B5EF4-FFF2-40B4-BE49-F238E27FC236}">
                <a16:creationId xmlns:a16="http://schemas.microsoft.com/office/drawing/2014/main" xmlns="" id="{0129ACDB-78E9-45D4-B33B-BB521B054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845" y="6159796"/>
            <a:ext cx="753542" cy="597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:\Users\Janosikova\Desktop\logo-eu-op-pik.png">
            <a:extLst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6148502"/>
            <a:ext cx="2165335" cy="608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841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0599" y="190955"/>
            <a:ext cx="8262801" cy="1325563"/>
          </a:xfrm>
        </p:spPr>
        <p:txBody>
          <a:bodyPr>
            <a:noAutofit/>
          </a:bodyPr>
          <a:lstStyle/>
          <a:p>
            <a:pPr lvl="1"/>
            <a:r>
              <a:rPr lang="cs-CZ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Lehký simulátor nákladního vozidla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0599" y="1276985"/>
            <a:ext cx="7886700" cy="4351338"/>
          </a:xfrm>
        </p:spPr>
        <p:txBody>
          <a:bodyPr/>
          <a:lstStyle/>
          <a:p>
            <a:r>
              <a:rPr lang="cs-CZ" sz="2400" dirty="0" smtClean="0"/>
              <a:t>čtyři velkoplošné </a:t>
            </a:r>
            <a:r>
              <a:rPr lang="cs-CZ" sz="2400" dirty="0"/>
              <a:t>LCD </a:t>
            </a:r>
            <a:r>
              <a:rPr lang="cs-CZ" sz="2400" dirty="0" smtClean="0"/>
              <a:t>televizory</a:t>
            </a:r>
          </a:p>
          <a:p>
            <a:r>
              <a:rPr lang="cs-CZ" sz="2400" dirty="0" smtClean="0"/>
              <a:t>sedadlo </a:t>
            </a:r>
            <a:r>
              <a:rPr lang="cs-CZ" sz="2400" dirty="0"/>
              <a:t>a volant z kabiny nákladního </a:t>
            </a:r>
            <a:r>
              <a:rPr lang="cs-CZ" sz="2400" dirty="0" smtClean="0"/>
              <a:t>automobilu</a:t>
            </a:r>
          </a:p>
          <a:p>
            <a:endParaRPr lang="cs-CZ" dirty="0"/>
          </a:p>
        </p:txBody>
      </p:sp>
      <p:pic>
        <p:nvPicPr>
          <p:cNvPr id="6" name="Obrázek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59" y="2717074"/>
            <a:ext cx="4523820" cy="3185836"/>
          </a:xfrm>
          <a:prstGeom prst="rect">
            <a:avLst/>
          </a:prstGeom>
          <a:noFill/>
        </p:spPr>
      </p:pic>
      <p:pic>
        <p:nvPicPr>
          <p:cNvPr id="7" name="Obrázek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3" t="575" r="13239" b="199"/>
          <a:stretch/>
        </p:blipFill>
        <p:spPr bwMode="auto">
          <a:xfrm>
            <a:off x="5232480" y="2717074"/>
            <a:ext cx="3470920" cy="31858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5681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5475" y="223689"/>
            <a:ext cx="7886700" cy="1325563"/>
          </a:xfrm>
        </p:spPr>
        <p:txBody>
          <a:bodyPr>
            <a:noAutofit/>
          </a:bodyPr>
          <a:lstStyle/>
          <a:p>
            <a:pPr lvl="1"/>
            <a:r>
              <a:rPr lang="cs-CZ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Plnohodnotný simulátor </a:t>
            </a:r>
            <a:r>
              <a:rPr lang="cs-CZ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kamionu</a:t>
            </a:r>
            <a:endParaRPr lang="cs-CZ" sz="4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5475" y="1229291"/>
            <a:ext cx="7886700" cy="4351338"/>
          </a:xfrm>
        </p:spPr>
        <p:txBody>
          <a:bodyPr/>
          <a:lstStyle/>
          <a:p>
            <a:r>
              <a:rPr lang="cs-CZ" sz="2400" dirty="0" smtClean="0"/>
              <a:t>pomocí soustavy </a:t>
            </a:r>
            <a:r>
              <a:rPr lang="cs-CZ" sz="2400" dirty="0"/>
              <a:t>zrcadel je simulovaný děj promítán do prostoru čelního okna a bočních oken ve dveřích </a:t>
            </a:r>
            <a:r>
              <a:rPr lang="cs-CZ" sz="2400" dirty="0" smtClean="0"/>
              <a:t>kabiny, umožnuje </a:t>
            </a:r>
            <a:r>
              <a:rPr lang="cs-CZ" sz="2400" dirty="0"/>
              <a:t>„</a:t>
            </a:r>
            <a:r>
              <a:rPr lang="cs-CZ" sz="2400" dirty="0" err="1"/>
              <a:t>stereoprojekci</a:t>
            </a:r>
            <a:r>
              <a:rPr lang="cs-CZ" sz="2400" dirty="0"/>
              <a:t>“</a:t>
            </a:r>
            <a:endParaRPr lang="cs-CZ" sz="2400" dirty="0" smtClean="0"/>
          </a:p>
          <a:p>
            <a:r>
              <a:rPr lang="cs-CZ" sz="2400" dirty="0" smtClean="0"/>
              <a:t>simulátor </a:t>
            </a:r>
            <a:r>
              <a:rPr lang="cs-CZ" sz="2400" dirty="0"/>
              <a:t>je založen na distribuované architektuře </a:t>
            </a:r>
            <a:endParaRPr lang="cs-CZ" sz="2400" dirty="0" smtClean="0"/>
          </a:p>
          <a:p>
            <a:r>
              <a:rPr lang="cs-CZ" sz="2400" dirty="0" smtClean="0"/>
              <a:t>kabina </a:t>
            </a:r>
            <a:r>
              <a:rPr lang="cs-CZ" sz="2400" dirty="0"/>
              <a:t>simulátoru je umístěna na pohybové plošině se </a:t>
            </a:r>
            <a:r>
              <a:rPr lang="cs-CZ" sz="2400" dirty="0" smtClean="0"/>
              <a:t>6 </a:t>
            </a:r>
            <a:r>
              <a:rPr lang="cs-CZ" sz="2400" dirty="0"/>
              <a:t>stupni volnosti (</a:t>
            </a:r>
            <a:r>
              <a:rPr lang="cs-CZ" sz="2400" dirty="0" err="1"/>
              <a:t>hexapod</a:t>
            </a:r>
            <a:r>
              <a:rPr lang="cs-CZ" sz="2400" dirty="0"/>
              <a:t>)</a:t>
            </a:r>
          </a:p>
          <a:p>
            <a:r>
              <a:rPr lang="cs-CZ" sz="2400" dirty="0"/>
              <a:t>celý systém je umístěn v návěsu tj. JE MOBILNÍ</a:t>
            </a:r>
          </a:p>
          <a:p>
            <a:endParaRPr lang="cs-CZ" sz="2000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Obrázek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7"/>
          <a:stretch/>
        </p:blipFill>
        <p:spPr bwMode="auto">
          <a:xfrm>
            <a:off x="870679" y="4208506"/>
            <a:ext cx="2877695" cy="2377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ek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99" y="4208505"/>
            <a:ext cx="2889070" cy="237772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190" y="4093191"/>
            <a:ext cx="1381262" cy="991259"/>
          </a:xfrm>
          <a:prstGeom prst="rect">
            <a:avLst/>
          </a:prstGeom>
          <a:noFill/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4" r="2954" b="7202"/>
          <a:stretch/>
        </p:blipFill>
        <p:spPr bwMode="auto">
          <a:xfrm>
            <a:off x="7071971" y="5384997"/>
            <a:ext cx="1578029" cy="8874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1069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Plnohodnotný simulátor </a:t>
            </a:r>
            <a:r>
              <a:rPr lang="cs-CZ" dirty="0" smtClean="0"/>
              <a:t>kamionu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07" y="1621754"/>
            <a:ext cx="3964859" cy="264323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302" y="1621754"/>
            <a:ext cx="3923928" cy="2615952"/>
          </a:xfrm>
          <a:prstGeom prst="rect">
            <a:avLst/>
          </a:prstGeom>
        </p:spPr>
      </p:pic>
      <p:pic>
        <p:nvPicPr>
          <p:cNvPr id="8" name="Zástupný symbol pro obsah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6423" y="4372612"/>
            <a:ext cx="3447025" cy="2298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811" y="4410482"/>
            <a:ext cx="3407664" cy="228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07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Modelované scénáře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Modelované virtuální trati</a:t>
            </a:r>
            <a:endParaRPr lang="cs-CZ" dirty="0"/>
          </a:p>
        </p:txBody>
      </p:sp>
      <p:pic>
        <p:nvPicPr>
          <p:cNvPr id="1031" name="Obrázek 20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7" b="-864"/>
          <a:stretch>
            <a:fillRect/>
          </a:stretch>
        </p:blipFill>
        <p:spPr bwMode="auto">
          <a:xfrm>
            <a:off x="588924" y="1349770"/>
            <a:ext cx="2733675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Obrázek 20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2" b="182"/>
          <a:stretch>
            <a:fillRect/>
          </a:stretch>
        </p:blipFill>
        <p:spPr bwMode="auto">
          <a:xfrm>
            <a:off x="3372912" y="1340768"/>
            <a:ext cx="2733675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Obrázek 20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9" b="404"/>
          <a:stretch>
            <a:fillRect/>
          </a:stretch>
        </p:blipFill>
        <p:spPr bwMode="auto">
          <a:xfrm>
            <a:off x="6156900" y="1340768"/>
            <a:ext cx="2733675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0" y="3429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0" y="6858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0" y="10287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8" name="Obrázek 1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" b="410"/>
          <a:stretch/>
        </p:blipFill>
        <p:spPr bwMode="auto">
          <a:xfrm>
            <a:off x="6156900" y="2888373"/>
            <a:ext cx="2735580" cy="14839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Obrázek 18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5" b="-232"/>
          <a:stretch/>
        </p:blipFill>
        <p:spPr bwMode="auto">
          <a:xfrm>
            <a:off x="3372912" y="2888373"/>
            <a:ext cx="2735580" cy="14839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21" y="4439459"/>
            <a:ext cx="3882689" cy="168249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018" y="4437855"/>
            <a:ext cx="3566333" cy="1684102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0"/>
          <a:stretch/>
        </p:blipFill>
        <p:spPr>
          <a:xfrm>
            <a:off x="611560" y="2893157"/>
            <a:ext cx="2717524" cy="147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68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Modelované scénáře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316741"/>
            <a:ext cx="7886700" cy="4351338"/>
          </a:xfrm>
        </p:spPr>
        <p:txBody>
          <a:bodyPr/>
          <a:lstStyle/>
          <a:p>
            <a:r>
              <a:rPr lang="cs-CZ" sz="2400" dirty="0" smtClean="0"/>
              <a:t>Tréninkové scénáře pro výcvikový simulátor</a:t>
            </a:r>
          </a:p>
          <a:p>
            <a:endParaRPr lang="cs-CZ" sz="2000" dirty="0"/>
          </a:p>
        </p:txBody>
      </p:sp>
      <p:pic>
        <p:nvPicPr>
          <p:cNvPr id="6" name="Obrázek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617" y="1864021"/>
            <a:ext cx="4810053" cy="2160240"/>
          </a:xfrm>
          <a:prstGeom prst="rect">
            <a:avLst/>
          </a:prstGeom>
        </p:spPr>
      </p:pic>
      <p:pic>
        <p:nvPicPr>
          <p:cNvPr id="7" name="Obrázek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54" y="3027274"/>
            <a:ext cx="5040560" cy="2506904"/>
          </a:xfrm>
          <a:prstGeom prst="rect">
            <a:avLst/>
          </a:prstGeom>
        </p:spPr>
      </p:pic>
      <p:pic>
        <p:nvPicPr>
          <p:cNvPr id="8" name="Obrázek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257" y="4414627"/>
            <a:ext cx="5399405" cy="2308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860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Modelované scénáře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381504"/>
            <a:ext cx="7886700" cy="4351338"/>
          </a:xfrm>
        </p:spPr>
        <p:txBody>
          <a:bodyPr/>
          <a:lstStyle/>
          <a:p>
            <a:r>
              <a:rPr lang="cs-CZ" sz="2000" dirty="0"/>
              <a:t>Tréninkové scénáře pro řešení marginálních dopravních situací</a:t>
            </a:r>
          </a:p>
        </p:txBody>
      </p:sp>
      <p:pic>
        <p:nvPicPr>
          <p:cNvPr id="6" name="Obrázek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18" y="1847988"/>
            <a:ext cx="3097532" cy="2099500"/>
          </a:xfrm>
          <a:prstGeom prst="rect">
            <a:avLst/>
          </a:prstGeom>
          <a:noFill/>
        </p:spPr>
      </p:pic>
      <p:pic>
        <p:nvPicPr>
          <p:cNvPr id="7" name="obrázek 9" descr="dest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209" y="1847988"/>
            <a:ext cx="3194042" cy="1683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960" y="5439256"/>
            <a:ext cx="3004399" cy="1418744"/>
          </a:xfrm>
          <a:prstGeom prst="rect">
            <a:avLst/>
          </a:prstGeom>
        </p:spPr>
      </p:pic>
      <p:pic>
        <p:nvPicPr>
          <p:cNvPr id="9" name="Zástupný symbol pro obsah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906" y="4159872"/>
            <a:ext cx="3398586" cy="1931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960" y="3685068"/>
            <a:ext cx="3871599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88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Modelované scénáře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 smtClean="0"/>
              <a:t>Scénáře </a:t>
            </a:r>
            <a:r>
              <a:rPr lang="cs-CZ" sz="2000" dirty="0"/>
              <a:t>pro sledování projevů agresivního chování řidičů</a:t>
            </a:r>
          </a:p>
        </p:txBody>
      </p:sp>
      <p:pic>
        <p:nvPicPr>
          <p:cNvPr id="8" name="Obrázek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12" y="2309106"/>
            <a:ext cx="5400600" cy="3384376"/>
          </a:xfrm>
          <a:prstGeom prst="rect">
            <a:avLst/>
          </a:prstGeom>
          <a:noFill/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317" y="4073182"/>
            <a:ext cx="4960700" cy="248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3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773978" y="1155466"/>
            <a:ext cx="4937760" cy="4468820"/>
          </a:xfrm>
        </p:spPr>
        <p:txBody>
          <a:bodyPr anchor="t">
            <a:normAutofit/>
          </a:bodyPr>
          <a:lstStyle/>
          <a:p>
            <a:pPr algn="l"/>
            <a:r>
              <a:rPr lang="cs-CZ" sz="5000" dirty="0" smtClean="0">
                <a:solidFill>
                  <a:schemeClr val="bg1"/>
                </a:solidFill>
                <a:latin typeface="Playfair Display" panose="00000500000000000000" pitchFamily="2" charset="-18"/>
              </a:rPr>
              <a:t>Děkuji za pozornost.</a:t>
            </a:r>
            <a:r>
              <a:rPr lang="cs-CZ" sz="4500" dirty="0" smtClean="0">
                <a:solidFill>
                  <a:schemeClr val="bg1"/>
                </a:solidFill>
                <a:latin typeface="Playfair Display" panose="00000500000000000000" pitchFamily="2" charset="-18"/>
              </a:rPr>
              <a:t/>
            </a:r>
            <a:br>
              <a:rPr lang="cs-CZ" sz="4500" dirty="0" smtClean="0">
                <a:solidFill>
                  <a:schemeClr val="bg1"/>
                </a:solidFill>
                <a:latin typeface="Playfair Display" panose="00000500000000000000" pitchFamily="2" charset="-18"/>
              </a:rPr>
            </a:br>
            <a:r>
              <a:rPr lang="cs-CZ" sz="4500" dirty="0" smtClean="0">
                <a:solidFill>
                  <a:schemeClr val="bg1"/>
                </a:solidFill>
                <a:latin typeface="Playfair Display" panose="00000500000000000000" pitchFamily="2" charset="-18"/>
              </a:rPr>
              <a:t/>
            </a:r>
            <a:br>
              <a:rPr lang="cs-CZ" sz="4500" dirty="0" smtClean="0">
                <a:solidFill>
                  <a:schemeClr val="bg1"/>
                </a:solidFill>
                <a:latin typeface="Playfair Display" panose="00000500000000000000" pitchFamily="2" charset="-18"/>
              </a:rPr>
            </a:br>
            <a:r>
              <a:rPr lang="cs-CZ" sz="4500" dirty="0" smtClean="0">
                <a:solidFill>
                  <a:schemeClr val="bg1"/>
                </a:solidFill>
                <a:latin typeface="Playfair Display" panose="00000500000000000000" pitchFamily="2" charset="-18"/>
              </a:rPr>
              <a:t/>
            </a:r>
            <a:br>
              <a:rPr lang="cs-CZ" sz="4500" dirty="0" smtClean="0">
                <a:solidFill>
                  <a:schemeClr val="bg1"/>
                </a:solidFill>
                <a:latin typeface="Playfair Display" panose="00000500000000000000" pitchFamily="2" charset="-18"/>
              </a:rPr>
            </a:br>
            <a:r>
              <a:rPr lang="cs-CZ" sz="2200" dirty="0" smtClean="0">
                <a:solidFill>
                  <a:schemeClr val="bg1"/>
                </a:solidFill>
                <a:latin typeface="Playfair Display" panose="00000500000000000000" pitchFamily="2" charset="-18"/>
              </a:rPr>
              <a:t>Doc</a:t>
            </a:r>
            <a:r>
              <a:rPr lang="cs-CZ" sz="2200" dirty="0">
                <a:solidFill>
                  <a:schemeClr val="bg1"/>
                </a:solidFill>
                <a:latin typeface="Playfair Display" panose="00000500000000000000" pitchFamily="2" charset="-18"/>
              </a:rPr>
              <a:t>. Ing. Stanislav Novotný, Ph.D</a:t>
            </a:r>
            <a:r>
              <a:rPr lang="cs-CZ" sz="2200" dirty="0" smtClean="0">
                <a:solidFill>
                  <a:schemeClr val="bg1"/>
                </a:solidFill>
                <a:latin typeface="Playfair Display" panose="00000500000000000000" pitchFamily="2" charset="-18"/>
              </a:rPr>
              <a:t>.</a:t>
            </a:r>
            <a:br>
              <a:rPr lang="cs-CZ" sz="2200" dirty="0" smtClean="0">
                <a:solidFill>
                  <a:schemeClr val="bg1"/>
                </a:solidFill>
                <a:latin typeface="Playfair Display" panose="00000500000000000000" pitchFamily="2" charset="-18"/>
              </a:rPr>
            </a:br>
            <a:r>
              <a:rPr lang="cs-CZ" sz="2200" dirty="0" smtClean="0">
                <a:solidFill>
                  <a:schemeClr val="bg1"/>
                </a:solidFill>
                <a:latin typeface="Playfair Display" panose="00000500000000000000" pitchFamily="2" charset="-18"/>
              </a:rPr>
              <a:t>novotny@lss.fd.cvut.cz</a:t>
            </a:r>
            <a:endParaRPr lang="cs-CZ" sz="4500" dirty="0">
              <a:solidFill>
                <a:schemeClr val="bg1"/>
              </a:solidFill>
              <a:latin typeface="Playfair Display" panose="00000500000000000000" pitchFamily="2" charset="-18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9AD2E8EE-64FB-4A14-8800-BB0AC9A6C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978" y="145180"/>
            <a:ext cx="1143052" cy="608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10">
            <a:extLst>
              <a:ext uri="{FF2B5EF4-FFF2-40B4-BE49-F238E27FC236}">
                <a16:creationId xmlns:a16="http://schemas.microsoft.com/office/drawing/2014/main" xmlns="" id="{0129ACDB-78E9-45D4-B33B-BB521B054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839" y="156474"/>
            <a:ext cx="753542" cy="597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Users\Janosikova\Desktop\logo-eu-op-pik.png">
            <a:extLst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41" y="148296"/>
            <a:ext cx="2165335" cy="608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697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500" dirty="0" smtClean="0">
                <a:latin typeface="Technika Light" panose="00000300000000000000" pitchFamily="2" charset="-18"/>
              </a:rPr>
              <a:t>Důvody zlepšování situace</a:t>
            </a:r>
            <a:endParaRPr lang="cs-CZ" sz="4500" dirty="0">
              <a:latin typeface="Technika Light" panose="00000300000000000000" pitchFamily="2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958318"/>
          </a:xfrm>
        </p:spPr>
        <p:txBody>
          <a:bodyPr>
            <a:normAutofit/>
          </a:bodyPr>
          <a:lstStyle/>
          <a:p>
            <a:pPr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200" dirty="0" smtClean="0">
                <a:latin typeface="Technika" panose="00000500000000000000" pitchFamily="2" charset="-18"/>
              </a:rPr>
              <a:t>Bezpečnější vozidla</a:t>
            </a:r>
            <a:endParaRPr lang="cs-CZ" sz="2200" dirty="0">
              <a:latin typeface="Technika" panose="00000500000000000000" pitchFamily="2" charset="-18"/>
            </a:endParaRPr>
          </a:p>
          <a:p>
            <a:pPr lvl="1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1800" dirty="0" smtClean="0">
                <a:latin typeface="Technika" panose="00000500000000000000" pitchFamily="2" charset="-18"/>
              </a:rPr>
              <a:t>Požadavek (legislativa i trh) na dobré výsledky nárazových zkoušek</a:t>
            </a:r>
          </a:p>
          <a:p>
            <a:pPr lvl="1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1800" dirty="0" smtClean="0">
                <a:latin typeface="Technika" panose="00000500000000000000" pitchFamily="2" charset="-18"/>
              </a:rPr>
              <a:t>Simulace a navrhování CAD systémy</a:t>
            </a:r>
          </a:p>
          <a:p>
            <a:pPr lvl="1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1800" dirty="0" smtClean="0">
                <a:latin typeface="Technika" panose="00000500000000000000" pitchFamily="2" charset="-18"/>
              </a:rPr>
              <a:t>Vývoj materiálů</a:t>
            </a:r>
          </a:p>
          <a:p>
            <a:pPr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200" dirty="0" smtClean="0">
                <a:latin typeface="Technika" panose="00000500000000000000" pitchFamily="2" charset="-18"/>
              </a:rPr>
              <a:t>Bezpečnější infrastruktura</a:t>
            </a:r>
          </a:p>
          <a:p>
            <a:pPr lvl="1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1800" dirty="0" smtClean="0">
                <a:latin typeface="Technika" panose="00000500000000000000" pitchFamily="2" charset="-18"/>
              </a:rPr>
              <a:t>Více dálnic</a:t>
            </a:r>
          </a:p>
          <a:p>
            <a:pPr lvl="1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1800" dirty="0" smtClean="0">
                <a:latin typeface="Technika" panose="00000500000000000000" pitchFamily="2" charset="-18"/>
              </a:rPr>
              <a:t>Dopravní opatření ve městech</a:t>
            </a:r>
          </a:p>
          <a:p>
            <a:pPr lvl="1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1800" dirty="0" smtClean="0">
                <a:latin typeface="Technika" panose="00000500000000000000" pitchFamily="2" charset="-18"/>
              </a:rPr>
              <a:t>Eliminace nebezpečných míst</a:t>
            </a:r>
          </a:p>
        </p:txBody>
      </p:sp>
      <p:pic>
        <p:nvPicPr>
          <p:cNvPr id="9220" name="Picture 4" descr="https://car-images.bauersecure.com/pagefiles/28869/nca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106" y="3241490"/>
            <a:ext cx="4216219" cy="255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0" y="6201273"/>
            <a:ext cx="302895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1600" dirty="0" smtClean="0">
                <a:solidFill>
                  <a:schemeClr val="bg1"/>
                </a:solidFill>
                <a:latin typeface="Playfair Display" panose="00000500000000000000" pitchFamily="2" charset="-18"/>
              </a:rPr>
              <a:t>Bezpečnost silničního provozu</a:t>
            </a:r>
            <a:endParaRPr lang="cs-CZ" sz="1600" dirty="0">
              <a:solidFill>
                <a:schemeClr val="bg1"/>
              </a:solidFill>
              <a:latin typeface="Playfair Display" panose="00000500000000000000" pitchFamily="2" charset="-18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9AD2E8EE-64FB-4A14-8800-BB0AC9A6C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539" y="6148502"/>
            <a:ext cx="1143052" cy="608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10">
            <a:extLst>
              <a:ext uri="{FF2B5EF4-FFF2-40B4-BE49-F238E27FC236}">
                <a16:creationId xmlns:a16="http://schemas.microsoft.com/office/drawing/2014/main" xmlns="" id="{0129ACDB-78E9-45D4-B33B-BB521B054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845" y="6159796"/>
            <a:ext cx="753542" cy="597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D:\Users\Janosikova\Desktop\logo-eu-op-pik.png">
            <a:extLst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6148502"/>
            <a:ext cx="2165335" cy="608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843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500" dirty="0" smtClean="0">
                <a:latin typeface="Technika Light" panose="00000300000000000000" pitchFamily="2" charset="-18"/>
              </a:rPr>
              <a:t>Příčiny nehodovosti 2017</a:t>
            </a:r>
            <a:endParaRPr lang="cs-CZ" sz="4500" dirty="0">
              <a:latin typeface="Technika Light" panose="00000300000000000000" pitchFamily="2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958318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400" dirty="0" smtClean="0">
                <a:latin typeface="Technika" panose="00000500000000000000" pitchFamily="2" charset="-18"/>
              </a:rPr>
              <a:t>Nejčastější příčiny:</a:t>
            </a:r>
            <a:endParaRPr lang="cs-CZ" sz="2400" dirty="0">
              <a:latin typeface="Technika" panose="00000500000000000000" pitchFamily="2" charset="-18"/>
            </a:endParaRPr>
          </a:p>
          <a:p>
            <a:pPr lvl="1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200" dirty="0">
                <a:latin typeface="Technika" panose="00000500000000000000" pitchFamily="2" charset="-18"/>
              </a:rPr>
              <a:t>řidič se plně nevěnoval řízení vozidla,</a:t>
            </a:r>
          </a:p>
          <a:p>
            <a:pPr lvl="1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200" dirty="0">
                <a:latin typeface="Technika" panose="00000500000000000000" pitchFamily="2" charset="-18"/>
              </a:rPr>
              <a:t>nedodržení bezpečné vzdálenosti za vozidlem,</a:t>
            </a:r>
          </a:p>
          <a:p>
            <a:pPr lvl="1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200" dirty="0">
                <a:latin typeface="Technika" panose="00000500000000000000" pitchFamily="2" charset="-18"/>
              </a:rPr>
              <a:t>nepřizpůsobení rychlosti stavu vozovky</a:t>
            </a:r>
            <a:r>
              <a:rPr lang="cs-CZ" sz="2200" dirty="0" smtClean="0">
                <a:latin typeface="Technika" panose="00000500000000000000" pitchFamily="2" charset="-18"/>
              </a:rPr>
              <a:t>.</a:t>
            </a:r>
          </a:p>
          <a:p>
            <a:pPr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400" dirty="0">
                <a:latin typeface="Technika" panose="00000500000000000000" pitchFamily="2" charset="-18"/>
              </a:rPr>
              <a:t>Nehody s nejhoršími </a:t>
            </a:r>
            <a:r>
              <a:rPr lang="cs-CZ" sz="2400" dirty="0" smtClean="0">
                <a:latin typeface="Technika" panose="00000500000000000000" pitchFamily="2" charset="-18"/>
              </a:rPr>
              <a:t>následky:</a:t>
            </a:r>
            <a:endParaRPr lang="cs-CZ" sz="2400" dirty="0">
              <a:latin typeface="Technika" panose="00000500000000000000" pitchFamily="2" charset="-18"/>
            </a:endParaRPr>
          </a:p>
          <a:p>
            <a:pPr lvl="1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200" dirty="0" smtClean="0">
                <a:latin typeface="Technika" panose="00000500000000000000" pitchFamily="2" charset="-18"/>
              </a:rPr>
              <a:t>vjetí </a:t>
            </a:r>
            <a:r>
              <a:rPr lang="cs-CZ" sz="2200" dirty="0">
                <a:latin typeface="Technika" panose="00000500000000000000" pitchFamily="2" charset="-18"/>
              </a:rPr>
              <a:t>do protisměru,</a:t>
            </a:r>
          </a:p>
          <a:p>
            <a:pPr lvl="1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200" dirty="0" smtClean="0">
                <a:latin typeface="Technika" panose="00000500000000000000" pitchFamily="2" charset="-18"/>
              </a:rPr>
              <a:t>nepřizpůsobení </a:t>
            </a:r>
            <a:r>
              <a:rPr lang="cs-CZ" sz="2200" dirty="0">
                <a:latin typeface="Technika" panose="00000500000000000000" pitchFamily="2" charset="-18"/>
              </a:rPr>
              <a:t>rychlosti dopravně technickému stavu vozovky,</a:t>
            </a:r>
          </a:p>
          <a:p>
            <a:pPr lvl="1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200" dirty="0">
                <a:latin typeface="Technika" panose="00000500000000000000" pitchFamily="2" charset="-18"/>
              </a:rPr>
              <a:t>řidič se plně nevěnoval řízení </a:t>
            </a:r>
            <a:r>
              <a:rPr lang="cs-CZ" sz="2200" dirty="0" smtClean="0">
                <a:latin typeface="Technika" panose="00000500000000000000" pitchFamily="2" charset="-18"/>
              </a:rPr>
              <a:t>vozidla.</a:t>
            </a:r>
            <a:endParaRPr lang="cs-CZ" sz="2200" dirty="0">
              <a:latin typeface="Technika" panose="00000500000000000000" pitchFamily="2" charset="-18"/>
            </a:endParaRPr>
          </a:p>
          <a:p>
            <a:pPr marL="0" indent="0">
              <a:buClr>
                <a:schemeClr val="bg2">
                  <a:lumMod val="75000"/>
                </a:schemeClr>
              </a:buClr>
              <a:buNone/>
            </a:pPr>
            <a:endParaRPr lang="cs-CZ" sz="2200" dirty="0" smtClean="0">
              <a:latin typeface="Technika" panose="00000500000000000000" pitchFamily="2" charset="-18"/>
            </a:endParaRPr>
          </a:p>
          <a:p>
            <a:pPr marL="0" indent="0">
              <a:buClr>
                <a:schemeClr val="bg2">
                  <a:lumMod val="75000"/>
                </a:schemeClr>
              </a:buClr>
              <a:buNone/>
            </a:pPr>
            <a:r>
              <a:rPr lang="cs-CZ" sz="2200" dirty="0" smtClean="0">
                <a:latin typeface="Technika" panose="00000500000000000000" pitchFamily="2" charset="-18"/>
              </a:rPr>
              <a:t>Problematickým faktorem je řidič (a jeho pozornost – spánek? mobilní telefon? stres?)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0" y="6201273"/>
            <a:ext cx="302895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1600" dirty="0" smtClean="0">
                <a:solidFill>
                  <a:schemeClr val="bg1"/>
                </a:solidFill>
                <a:latin typeface="Playfair Display" panose="00000500000000000000" pitchFamily="2" charset="-18"/>
              </a:rPr>
              <a:t>Bezpečnost silničního provozu</a:t>
            </a:r>
            <a:endParaRPr lang="cs-CZ" sz="1600" dirty="0">
              <a:solidFill>
                <a:schemeClr val="bg1"/>
              </a:solidFill>
              <a:latin typeface="Playfair Display" panose="00000500000000000000" pitchFamily="2" charset="-18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9AD2E8EE-64FB-4A14-8800-BB0AC9A6C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539" y="6148502"/>
            <a:ext cx="1143052" cy="608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10">
            <a:extLst>
              <a:ext uri="{FF2B5EF4-FFF2-40B4-BE49-F238E27FC236}">
                <a16:creationId xmlns:a16="http://schemas.microsoft.com/office/drawing/2014/main" xmlns="" id="{0129ACDB-78E9-45D4-B33B-BB521B054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845" y="6159796"/>
            <a:ext cx="753542" cy="597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:\Users\Janosikova\Desktop\logo-eu-op-pik.png">
            <a:extLst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6148502"/>
            <a:ext cx="2165335" cy="608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876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500" dirty="0" smtClean="0">
                <a:latin typeface="Technika Light" panose="00000300000000000000" pitchFamily="2" charset="-18"/>
              </a:rPr>
              <a:t>Alkohol za volantem</a:t>
            </a:r>
            <a:endParaRPr lang="cs-CZ" sz="4500" dirty="0">
              <a:latin typeface="Technika Light" panose="00000300000000000000" pitchFamily="2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958318"/>
          </a:xfrm>
        </p:spPr>
        <p:txBody>
          <a:bodyPr>
            <a:normAutofit/>
          </a:bodyPr>
          <a:lstStyle/>
          <a:p>
            <a:pPr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200" dirty="0" smtClean="0">
                <a:latin typeface="Technika" panose="00000500000000000000" pitchFamily="2" charset="-18"/>
              </a:rPr>
              <a:t>V některých krajích/okresech velký problém:</a:t>
            </a:r>
          </a:p>
          <a:p>
            <a:pPr lvl="1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1800" dirty="0" smtClean="0">
                <a:latin typeface="Technika" panose="00000500000000000000" pitchFamily="2" charset="-18"/>
              </a:rPr>
              <a:t>Plzeňský kraj 9,7 % dopravních nehod</a:t>
            </a:r>
          </a:p>
          <a:p>
            <a:pPr lvl="1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1800" dirty="0" smtClean="0">
                <a:latin typeface="Technika" panose="00000500000000000000" pitchFamily="2" charset="-18"/>
              </a:rPr>
              <a:t>Jihočeský </a:t>
            </a:r>
            <a:r>
              <a:rPr lang="cs-CZ" sz="1800" dirty="0">
                <a:latin typeface="Technika" panose="00000500000000000000" pitchFamily="2" charset="-18"/>
              </a:rPr>
              <a:t>kraj </a:t>
            </a:r>
            <a:r>
              <a:rPr lang="cs-CZ" sz="1800" dirty="0" smtClean="0">
                <a:latin typeface="Technika" panose="00000500000000000000" pitchFamily="2" charset="-18"/>
              </a:rPr>
              <a:t>7 </a:t>
            </a:r>
            <a:r>
              <a:rPr lang="cs-CZ" sz="1800" dirty="0">
                <a:latin typeface="Technika" panose="00000500000000000000" pitchFamily="2" charset="-18"/>
              </a:rPr>
              <a:t>% dopravních </a:t>
            </a:r>
            <a:r>
              <a:rPr lang="cs-CZ" sz="1800" dirty="0" smtClean="0">
                <a:latin typeface="Technika" panose="00000500000000000000" pitchFamily="2" charset="-18"/>
              </a:rPr>
              <a:t>nehod</a:t>
            </a:r>
          </a:p>
          <a:p>
            <a:pPr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200" dirty="0" smtClean="0">
                <a:latin typeface="Technika" panose="00000500000000000000" pitchFamily="2" charset="-18"/>
              </a:rPr>
              <a:t>Jinde je marginální:</a:t>
            </a:r>
          </a:p>
          <a:p>
            <a:pPr lvl="1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1800" dirty="0" smtClean="0">
                <a:latin typeface="Technika" panose="00000500000000000000" pitchFamily="2" charset="-18"/>
              </a:rPr>
              <a:t>Praha: 1,7 %</a:t>
            </a:r>
          </a:p>
          <a:p>
            <a:pPr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200" dirty="0" smtClean="0">
                <a:latin typeface="Technika" panose="00000500000000000000" pitchFamily="2" charset="-18"/>
              </a:rPr>
              <a:t>Průměrně 4</a:t>
            </a:r>
            <a:r>
              <a:rPr lang="en-US" sz="2200" dirty="0">
                <a:latin typeface="Technika" panose="00000500000000000000" pitchFamily="2" charset="-18"/>
              </a:rPr>
              <a:t> </a:t>
            </a:r>
            <a:r>
              <a:rPr lang="cs-CZ" sz="2200" dirty="0" smtClean="0">
                <a:latin typeface="Technika" panose="00000500000000000000" pitchFamily="2" charset="-18"/>
              </a:rPr>
              <a:t>% </a:t>
            </a:r>
            <a:r>
              <a:rPr lang="cs-CZ" sz="1800" dirty="0" smtClean="0">
                <a:latin typeface="Technika" panose="00000500000000000000" pitchFamily="2" charset="-18"/>
              </a:rPr>
              <a:t>(dlouhodobý klesající trend)</a:t>
            </a:r>
          </a:p>
          <a:p>
            <a:pPr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200" dirty="0" smtClean="0">
                <a:latin typeface="Technika" panose="00000500000000000000" pitchFamily="2" charset="-18"/>
              </a:rPr>
              <a:t>Preventivní opatření lze dobře cílit na problémové oblasti</a:t>
            </a:r>
            <a:endParaRPr lang="cs-CZ" sz="2200" dirty="0">
              <a:latin typeface="Technika" panose="00000500000000000000" pitchFamily="2" charset="-18"/>
            </a:endParaRPr>
          </a:p>
          <a:p>
            <a:pPr lvl="1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cs-CZ" sz="1800" dirty="0">
              <a:latin typeface="Technika" panose="00000500000000000000" pitchFamily="2" charset="-18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0" y="6201273"/>
            <a:ext cx="302895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1600" dirty="0" smtClean="0">
                <a:solidFill>
                  <a:schemeClr val="bg1"/>
                </a:solidFill>
                <a:latin typeface="Playfair Display" panose="00000500000000000000" pitchFamily="2" charset="-18"/>
              </a:rPr>
              <a:t>Bezpečnost silničního provozu</a:t>
            </a:r>
            <a:endParaRPr lang="cs-CZ" sz="1600" dirty="0">
              <a:solidFill>
                <a:schemeClr val="bg1"/>
              </a:solidFill>
              <a:latin typeface="Playfair Display" panose="00000500000000000000" pitchFamily="2" charset="-18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9AD2E8EE-64FB-4A14-8800-BB0AC9A6C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539" y="6148502"/>
            <a:ext cx="1143052" cy="608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10">
            <a:extLst>
              <a:ext uri="{FF2B5EF4-FFF2-40B4-BE49-F238E27FC236}">
                <a16:creationId xmlns:a16="http://schemas.microsoft.com/office/drawing/2014/main" xmlns="" id="{0129ACDB-78E9-45D4-B33B-BB521B054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845" y="6159796"/>
            <a:ext cx="753542" cy="597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:\Users\Janosikova\Desktop\logo-eu-op-pik.png">
            <a:extLst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6148502"/>
            <a:ext cx="2165335" cy="608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47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500" dirty="0" smtClean="0">
                <a:latin typeface="Technika Light" panose="00000300000000000000" pitchFamily="2" charset="-18"/>
              </a:rPr>
              <a:t>Bezpečnost cyklistů</a:t>
            </a:r>
            <a:endParaRPr lang="cs-CZ" sz="4500" dirty="0">
              <a:latin typeface="Technika Light" panose="00000300000000000000" pitchFamily="2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958318"/>
          </a:xfrm>
        </p:spPr>
        <p:txBody>
          <a:bodyPr>
            <a:normAutofit/>
          </a:bodyPr>
          <a:lstStyle/>
          <a:p>
            <a:pPr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200" dirty="0" smtClean="0">
                <a:latin typeface="Technika" panose="00000500000000000000" pitchFamily="2" charset="-18"/>
              </a:rPr>
              <a:t>Špatně řešitelná pasivní bezpečnost</a:t>
            </a:r>
          </a:p>
          <a:p>
            <a:pPr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200" dirty="0" smtClean="0">
                <a:latin typeface="Technika" panose="00000500000000000000" pitchFamily="2" charset="-18"/>
              </a:rPr>
              <a:t>S rostoucím počtem cyklistů lze očekávat více nehod a více zraněných </a:t>
            </a:r>
            <a:r>
              <a:rPr lang="cs-CZ" sz="1800" dirty="0" smtClean="0">
                <a:latin typeface="Technika" panose="00000500000000000000" pitchFamily="2" charset="-18"/>
              </a:rPr>
              <a:t>– viz. statistika z Nizozemí</a:t>
            </a:r>
            <a:endParaRPr lang="cs-CZ" sz="1800" dirty="0">
              <a:latin typeface="Technika" panose="00000500000000000000" pitchFamily="2" charset="-18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768360" y="3323773"/>
            <a:ext cx="317862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>
                <a:solidFill>
                  <a:schemeClr val="bg2">
                    <a:lumMod val="50000"/>
                  </a:schemeClr>
                </a:solidFill>
                <a:latin typeface="Technika Light" panose="00000300000000000000" pitchFamily="2" charset="-18"/>
              </a:rPr>
              <a:t>Z</a:t>
            </a:r>
            <a:r>
              <a:rPr lang="cs-CZ" sz="1400" i="1" dirty="0" smtClean="0">
                <a:solidFill>
                  <a:schemeClr val="bg2">
                    <a:lumMod val="50000"/>
                  </a:schemeClr>
                </a:solidFill>
                <a:latin typeface="Technika Light" panose="00000300000000000000" pitchFamily="2" charset="-18"/>
              </a:rPr>
              <a:t>atímco </a:t>
            </a:r>
            <a:r>
              <a:rPr lang="cs-CZ" sz="1400" i="1" dirty="0">
                <a:solidFill>
                  <a:schemeClr val="bg2">
                    <a:lumMod val="50000"/>
                  </a:schemeClr>
                </a:solidFill>
                <a:latin typeface="Technika Light" panose="00000300000000000000" pitchFamily="2" charset="-18"/>
              </a:rPr>
              <a:t>v autech se počet zemřelých za posledních 20 let zmenšil méně než na polovinu, u cyklistů je počet prakticky </a:t>
            </a:r>
            <a:r>
              <a:rPr lang="cs-CZ" sz="1400" i="1" dirty="0" smtClean="0">
                <a:solidFill>
                  <a:schemeClr val="bg2">
                    <a:lumMod val="50000"/>
                  </a:schemeClr>
                </a:solidFill>
                <a:latin typeface="Technika Light" panose="00000300000000000000" pitchFamily="2" charset="-18"/>
              </a:rPr>
              <a:t>konstantní. (Nizozemí)</a:t>
            </a:r>
            <a:endParaRPr lang="cs-CZ" sz="1400" i="1" dirty="0">
              <a:solidFill>
                <a:schemeClr val="bg2">
                  <a:lumMod val="50000"/>
                </a:schemeClr>
              </a:solidFill>
              <a:latin typeface="Technika Light" panose="00000300000000000000" pitchFamily="2" charset="-18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26" y="2982686"/>
            <a:ext cx="6490949" cy="2789375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0" y="6201273"/>
            <a:ext cx="302895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1600" dirty="0" smtClean="0">
                <a:solidFill>
                  <a:schemeClr val="bg1"/>
                </a:solidFill>
                <a:latin typeface="Playfair Display" panose="00000500000000000000" pitchFamily="2" charset="-18"/>
              </a:rPr>
              <a:t>Bezpečnost silničního provozu</a:t>
            </a:r>
            <a:endParaRPr lang="cs-CZ" sz="1600" dirty="0">
              <a:solidFill>
                <a:schemeClr val="bg1"/>
              </a:solidFill>
              <a:latin typeface="Playfair Display" panose="00000500000000000000" pitchFamily="2" charset="-18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9AD2E8EE-64FB-4A14-8800-BB0AC9A6C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539" y="6148502"/>
            <a:ext cx="1143052" cy="608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0129ACDB-78E9-45D4-B33B-BB521B054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845" y="6159796"/>
            <a:ext cx="753542" cy="597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D:\Users\Janosikova\Desktop\logo-eu-op-pik.png">
            <a:extLst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6148502"/>
            <a:ext cx="2165335" cy="608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623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000" dirty="0">
                <a:latin typeface="Technika Light" panose="00000300000000000000" pitchFamily="2" charset="-18"/>
              </a:rPr>
              <a:t>Uvádění „inteligentních“ vozidlových asistentů na trh a jejich vliv na nehodovost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958318"/>
          </a:xfrm>
        </p:spPr>
        <p:txBody>
          <a:bodyPr>
            <a:normAutofit/>
          </a:bodyPr>
          <a:lstStyle/>
          <a:p>
            <a:pPr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200" dirty="0" smtClean="0">
                <a:latin typeface="Technika" panose="00000500000000000000" pitchFamily="2" charset="-18"/>
              </a:rPr>
              <a:t>Málo </a:t>
            </a:r>
            <a:r>
              <a:rPr lang="cs-CZ" sz="2200" dirty="0">
                <a:latin typeface="Technika" panose="00000500000000000000" pitchFamily="2" charset="-18"/>
              </a:rPr>
              <a:t>statistických dat </a:t>
            </a:r>
            <a:r>
              <a:rPr lang="cs-CZ" sz="2200" dirty="0" smtClean="0">
                <a:latin typeface="Technika" panose="00000500000000000000" pitchFamily="2" charset="-18"/>
              </a:rPr>
              <a:t>(zatím)</a:t>
            </a:r>
          </a:p>
          <a:p>
            <a:pPr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200" dirty="0" smtClean="0">
                <a:latin typeface="Technika" panose="00000500000000000000" pitchFamily="2" charset="-18"/>
              </a:rPr>
              <a:t>Některé systémy se zdají jednoznačně pozitivní</a:t>
            </a:r>
          </a:p>
          <a:p>
            <a:pPr lvl="1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1800" dirty="0" smtClean="0">
                <a:latin typeface="Technika" panose="00000500000000000000" pitchFamily="2" charset="-18"/>
              </a:rPr>
              <a:t>Automatické samočinné brzdění</a:t>
            </a:r>
          </a:p>
          <a:p>
            <a:pPr lvl="1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1800" dirty="0" smtClean="0">
                <a:latin typeface="Technika" panose="00000500000000000000" pitchFamily="2" charset="-18"/>
              </a:rPr>
              <a:t>Varování při opuštění jízdního pruhu (při usnutí řidiče)</a:t>
            </a:r>
          </a:p>
          <a:p>
            <a:pPr lvl="1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1800" dirty="0" smtClean="0">
                <a:latin typeface="Technika" panose="00000500000000000000" pitchFamily="2" charset="-18"/>
              </a:rPr>
              <a:t>Sledování slepého úhlu</a:t>
            </a:r>
          </a:p>
          <a:p>
            <a:pPr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200" dirty="0" smtClean="0">
                <a:latin typeface="Technika" panose="00000500000000000000" pitchFamily="2" charset="-18"/>
              </a:rPr>
              <a:t>Do budoucna pravděpodobně problém při zavádění autonomní jízdy úrovně 3 </a:t>
            </a:r>
            <a:r>
              <a:rPr lang="cs-CZ" sz="1800" dirty="0">
                <a:latin typeface="Technika" panose="00000500000000000000" pitchFamily="2" charset="-18"/>
              </a:rPr>
              <a:t>(Volvo, Ford</a:t>
            </a:r>
            <a:r>
              <a:rPr lang="cs-CZ" sz="1800" dirty="0" smtClean="0">
                <a:latin typeface="Technika" panose="00000500000000000000" pitchFamily="2" charset="-18"/>
              </a:rPr>
              <a:t>)</a:t>
            </a:r>
          </a:p>
          <a:p>
            <a:pPr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200" dirty="0" smtClean="0">
                <a:latin typeface="Technika" panose="00000500000000000000" pitchFamily="2" charset="-18"/>
              </a:rPr>
              <a:t>Elektromobily nejsou statisticky bezpečnější </a:t>
            </a:r>
            <a:r>
              <a:rPr lang="cs-CZ" sz="1800" dirty="0" smtClean="0">
                <a:latin typeface="Technika" panose="00000500000000000000" pitchFamily="2" charset="-18"/>
              </a:rPr>
              <a:t>(ale máme zatím málo dat)</a:t>
            </a:r>
            <a:endParaRPr lang="cs-CZ" sz="1800" dirty="0">
              <a:latin typeface="Technika" panose="00000500000000000000" pitchFamily="2" charset="-18"/>
            </a:endParaRPr>
          </a:p>
          <a:p>
            <a:pPr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200" dirty="0" smtClean="0">
                <a:latin typeface="Technika" panose="00000500000000000000" pitchFamily="2" charset="-18"/>
              </a:rPr>
              <a:t>Mohou být prospěšné pro řidiče s omezeními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0" y="6201273"/>
            <a:ext cx="302895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1600" dirty="0" smtClean="0">
                <a:solidFill>
                  <a:schemeClr val="bg1"/>
                </a:solidFill>
                <a:latin typeface="Playfair Display" panose="00000500000000000000" pitchFamily="2" charset="-18"/>
              </a:rPr>
              <a:t>Bezpečnost silničního provozu</a:t>
            </a:r>
            <a:endParaRPr lang="cs-CZ" sz="1600" dirty="0">
              <a:solidFill>
                <a:schemeClr val="bg1"/>
              </a:solidFill>
              <a:latin typeface="Playfair Display" panose="00000500000000000000" pitchFamily="2" charset="-18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9AD2E8EE-64FB-4A14-8800-BB0AC9A6C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539" y="6148502"/>
            <a:ext cx="1143052" cy="608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10">
            <a:extLst>
              <a:ext uri="{FF2B5EF4-FFF2-40B4-BE49-F238E27FC236}">
                <a16:creationId xmlns:a16="http://schemas.microsoft.com/office/drawing/2014/main" xmlns="" id="{0129ACDB-78E9-45D4-B33B-BB521B054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845" y="6159796"/>
            <a:ext cx="753542" cy="597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:\Users\Janosikova\Desktop\logo-eu-op-pik.png">
            <a:extLst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6148502"/>
            <a:ext cx="2165335" cy="608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783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500" dirty="0">
                <a:latin typeface="Technika Light" panose="00000300000000000000" pitchFamily="2" charset="-18"/>
              </a:rPr>
              <a:t>Budoucí rizika, která se zatím výrazně neprojevují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200" dirty="0" smtClean="0">
                <a:latin typeface="Technika" panose="00000500000000000000" pitchFamily="2" charset="-18"/>
              </a:rPr>
              <a:t>Zanedbané </a:t>
            </a:r>
            <a:r>
              <a:rPr lang="cs-CZ" sz="2200" dirty="0">
                <a:latin typeface="Technika" panose="00000500000000000000" pitchFamily="2" charset="-18"/>
              </a:rPr>
              <a:t>součásti infrastruktury</a:t>
            </a:r>
          </a:p>
          <a:p>
            <a:pPr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200" dirty="0">
                <a:latin typeface="Technika" panose="00000500000000000000" pitchFamily="2" charset="-18"/>
              </a:rPr>
              <a:t>Zjištěný havarijní stav a kolaps mostů</a:t>
            </a:r>
          </a:p>
          <a:p>
            <a:pPr lvl="1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1800" dirty="0">
                <a:latin typeface="Technika" panose="00000500000000000000" pitchFamily="2" charset="-18"/>
              </a:rPr>
              <a:t>Trojská lávka</a:t>
            </a:r>
          </a:p>
          <a:p>
            <a:pPr lvl="1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1800" dirty="0">
                <a:latin typeface="Technika" panose="00000500000000000000" pitchFamily="2" charset="-18"/>
              </a:rPr>
              <a:t>Dálniční most v Janově (IT)</a:t>
            </a:r>
          </a:p>
          <a:p>
            <a:pPr lvl="1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1800" dirty="0">
                <a:latin typeface="Technika" panose="00000500000000000000" pitchFamily="2" charset="-18"/>
              </a:rPr>
              <a:t>Most v Bubenské, Libeňský </a:t>
            </a:r>
            <a:r>
              <a:rPr lang="cs-CZ" sz="1800" dirty="0" smtClean="0">
                <a:latin typeface="Technika" panose="00000500000000000000" pitchFamily="2" charset="-18"/>
              </a:rPr>
              <a:t>most (Praha)</a:t>
            </a:r>
            <a:endParaRPr lang="cs-CZ" sz="1800" dirty="0">
              <a:latin typeface="Technika" panose="00000500000000000000" pitchFamily="2" charset="-18"/>
            </a:endParaRPr>
          </a:p>
          <a:p>
            <a:pPr lvl="1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1800" dirty="0">
                <a:latin typeface="Technika" panose="00000500000000000000" pitchFamily="2" charset="-18"/>
              </a:rPr>
              <a:t>Most přes Novomlýnskou nádrž na 1/52</a:t>
            </a:r>
          </a:p>
          <a:p>
            <a:pPr marL="0" indent="0">
              <a:buNone/>
            </a:pPr>
            <a:endParaRPr lang="cs-CZ" dirty="0">
              <a:latin typeface="Technika" panose="00000500000000000000" pitchFamily="2" charset="-18"/>
            </a:endParaRPr>
          </a:p>
        </p:txBody>
      </p:sp>
      <p:pic>
        <p:nvPicPr>
          <p:cNvPr id="4098" name="Picture 2" descr="https://www.archiweb.cz/Image/zpravy/2014/07/troj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257" y="3966769"/>
            <a:ext cx="4818743" cy="194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66769"/>
            <a:ext cx="4430276" cy="1943042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0" y="6201273"/>
            <a:ext cx="302895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1600" dirty="0" smtClean="0">
                <a:solidFill>
                  <a:schemeClr val="bg1"/>
                </a:solidFill>
                <a:latin typeface="Playfair Display" panose="00000500000000000000" pitchFamily="2" charset="-18"/>
              </a:rPr>
              <a:t>Bezpečnost silničního provozu</a:t>
            </a:r>
            <a:endParaRPr lang="cs-CZ" sz="1600" dirty="0">
              <a:solidFill>
                <a:schemeClr val="bg1"/>
              </a:solidFill>
              <a:latin typeface="Playfair Display" panose="00000500000000000000" pitchFamily="2" charset="-18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9AD2E8EE-64FB-4A14-8800-BB0AC9A6C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539" y="6148502"/>
            <a:ext cx="1143052" cy="608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10">
            <a:extLst>
              <a:ext uri="{FF2B5EF4-FFF2-40B4-BE49-F238E27FC236}">
                <a16:creationId xmlns:a16="http://schemas.microsoft.com/office/drawing/2014/main" xmlns="" id="{0129ACDB-78E9-45D4-B33B-BB521B054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845" y="6159796"/>
            <a:ext cx="753542" cy="597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D:\Users\Janosikova\Desktop\logo-eu-op-pik.png">
            <a:extLst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6148502"/>
            <a:ext cx="2165335" cy="608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696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28650" y="6256766"/>
            <a:ext cx="5398077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Playfair Display" panose="00000500000000000000" pitchFamily="2" charset="-18"/>
              </a:rPr>
              <a:t>Bariéry bezpečnosti dopravy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Technika Light" panose="00000300000000000000" pitchFamily="2" charset="-18"/>
              </a:rPr>
              <a:t>Budoucí rizika, která se zatím výrazně neprojevují</a:t>
            </a:r>
            <a:endParaRPr lang="cs-CZ" dirty="0">
              <a:latin typeface="Technika Light" panose="00000300000000000000" pitchFamily="2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49" y="1825625"/>
            <a:ext cx="8254093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>
                <a:latin typeface="Technika" panose="00000500000000000000" pitchFamily="2" charset="-18"/>
              </a:rPr>
              <a:t>Inteligentní dopravní systémy</a:t>
            </a:r>
          </a:p>
          <a:p>
            <a:pPr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200" dirty="0">
                <a:latin typeface="Technika" panose="00000500000000000000" pitchFamily="2" charset="-18"/>
              </a:rPr>
              <a:t>Napadení (</a:t>
            </a:r>
            <a:r>
              <a:rPr lang="cs-CZ" sz="2200" dirty="0" err="1">
                <a:latin typeface="Technika" panose="00000500000000000000" pitchFamily="2" charset="-18"/>
              </a:rPr>
              <a:t>hack</a:t>
            </a:r>
            <a:r>
              <a:rPr lang="cs-CZ" sz="2200" dirty="0">
                <a:latin typeface="Technika" panose="00000500000000000000" pitchFamily="2" charset="-18"/>
              </a:rPr>
              <a:t>) vozidla</a:t>
            </a:r>
          </a:p>
          <a:p>
            <a:pPr lvl="1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1800" dirty="0">
                <a:latin typeface="Technika" panose="00000500000000000000" pitchFamily="2" charset="-18"/>
              </a:rPr>
              <a:t>Převzetí kontroly za jízdy</a:t>
            </a:r>
          </a:p>
          <a:p>
            <a:pPr lvl="1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1800" dirty="0">
                <a:latin typeface="Technika" panose="00000500000000000000" pitchFamily="2" charset="-18"/>
              </a:rPr>
              <a:t>Vypnutí systémů (brzdy, řízení)</a:t>
            </a:r>
          </a:p>
          <a:p>
            <a:pPr lvl="1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1800" dirty="0">
                <a:latin typeface="Technika" panose="00000500000000000000" pitchFamily="2" charset="-18"/>
              </a:rPr>
              <a:t>Stále více vozidel je online</a:t>
            </a:r>
          </a:p>
          <a:p>
            <a:pPr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200" dirty="0">
                <a:latin typeface="Technika" panose="00000500000000000000" pitchFamily="2" charset="-18"/>
              </a:rPr>
              <a:t>Napadení infrastruktury</a:t>
            </a:r>
          </a:p>
          <a:p>
            <a:pPr lvl="1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1800" dirty="0">
                <a:latin typeface="Technika" panose="00000500000000000000" pitchFamily="2" charset="-18"/>
              </a:rPr>
              <a:t>Ovládání či vyřazení řídících systémů (semafory, </a:t>
            </a:r>
            <a:r>
              <a:rPr lang="cs-CZ" sz="1800" dirty="0" smtClean="0">
                <a:latin typeface="Technika" panose="00000500000000000000" pitchFamily="2" charset="-18"/>
              </a:rPr>
              <a:t>liniového řízení, PDZ</a:t>
            </a:r>
            <a:r>
              <a:rPr lang="cs-CZ" sz="1800" dirty="0">
                <a:latin typeface="Technika" panose="00000500000000000000" pitchFamily="2" charset="-18"/>
              </a:rPr>
              <a:t>…)</a:t>
            </a:r>
          </a:p>
          <a:p>
            <a:pPr lvl="1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1800" dirty="0">
                <a:latin typeface="Technika" panose="00000500000000000000" pitchFamily="2" charset="-18"/>
              </a:rPr>
              <a:t>Data </a:t>
            </a:r>
            <a:r>
              <a:rPr lang="cs-CZ" sz="1800" dirty="0" err="1">
                <a:latin typeface="Technika" panose="00000500000000000000" pitchFamily="2" charset="-18"/>
              </a:rPr>
              <a:t>mining</a:t>
            </a:r>
            <a:endParaRPr lang="cs-CZ" sz="1800" dirty="0">
              <a:latin typeface="Technika" panose="00000500000000000000" pitchFamily="2" charset="-18"/>
            </a:endParaRPr>
          </a:p>
          <a:p>
            <a:pPr lvl="1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1800" dirty="0">
                <a:latin typeface="Technika" panose="00000500000000000000" pitchFamily="2" charset="-18"/>
              </a:rPr>
              <a:t>Vektor útoku na vozidla (Car-to-X komunikace)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7876" y="2258128"/>
            <a:ext cx="2756124" cy="156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99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238</TotalTime>
  <Words>1020</Words>
  <Application>Microsoft Office PowerPoint</Application>
  <PresentationFormat>Předvádění na obrazovce (4:3)</PresentationFormat>
  <Paragraphs>163</Paragraphs>
  <Slides>27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5" baseType="lpstr">
      <vt:lpstr>Calibri Light</vt:lpstr>
      <vt:lpstr>Playfair Display</vt:lpstr>
      <vt:lpstr>Technika Light</vt:lpstr>
      <vt:lpstr>Technika</vt:lpstr>
      <vt:lpstr>Calibri</vt:lpstr>
      <vt:lpstr>Wingdings</vt:lpstr>
      <vt:lpstr>Arial</vt:lpstr>
      <vt:lpstr>Motiv Office</vt:lpstr>
      <vt:lpstr>Bezpečnost silničního provozu</vt:lpstr>
      <vt:lpstr>Aktuální stav</vt:lpstr>
      <vt:lpstr>Důvody zlepšování situace</vt:lpstr>
      <vt:lpstr>Příčiny nehodovosti 2017</vt:lpstr>
      <vt:lpstr>Alkohol za volantem</vt:lpstr>
      <vt:lpstr>Bezpečnost cyklistů</vt:lpstr>
      <vt:lpstr>Uvádění „inteligentních“ vozidlových asistentů na trh a jejich vliv na nehodovost</vt:lpstr>
      <vt:lpstr>Budoucí rizika, která se zatím výrazně neprojevují</vt:lpstr>
      <vt:lpstr>Budoucí rizika, která se zatím výrazně neprojevují</vt:lpstr>
      <vt:lpstr>Témata k řešení</vt:lpstr>
      <vt:lpstr>Interaktivní vozidlové simulátory</vt:lpstr>
      <vt:lpstr>Driving Simulation Research Group (DSRG)</vt:lpstr>
      <vt:lpstr>Interaktivní vozidlové simulátory</vt:lpstr>
      <vt:lpstr>Lehké simulátory</vt:lpstr>
      <vt:lpstr>Plnohodnotné simulátory</vt:lpstr>
      <vt:lpstr>Plnohodnotný simulátor  Škoda Octavia II</vt:lpstr>
      <vt:lpstr>Plnohodnotný simulátor Škoda Superb</vt:lpstr>
      <vt:lpstr>Lehký simulátor Škoda Octavia II</vt:lpstr>
      <vt:lpstr>Lehký simulátor vhodný pro autoškoly</vt:lpstr>
      <vt:lpstr>Lehký simulátor nákladního vozidla</vt:lpstr>
      <vt:lpstr>Plnohodnotný simulátor kamionu</vt:lpstr>
      <vt:lpstr>Plnohodnotný simulátor kamionu</vt:lpstr>
      <vt:lpstr>Modelované scénáře</vt:lpstr>
      <vt:lpstr>Modelované scénáře</vt:lpstr>
      <vt:lpstr>Modelované scénáře</vt:lpstr>
      <vt:lpstr>Modelované scénáře</vt:lpstr>
      <vt:lpstr>Děkuji za pozornost.   Doc. Ing. Stanislav Novotný, Ph.D. novotny@lss.fd.cvut.cz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projektu</dc:title>
  <dc:creator>Acer</dc:creator>
  <cp:lastModifiedBy>Staník</cp:lastModifiedBy>
  <cp:revision>49</cp:revision>
  <dcterms:created xsi:type="dcterms:W3CDTF">2018-11-13T09:25:17Z</dcterms:created>
  <dcterms:modified xsi:type="dcterms:W3CDTF">2018-11-26T17:52:17Z</dcterms:modified>
</cp:coreProperties>
</file>