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97" r:id="rId3"/>
    <p:sldMasterId id="2147483724" r:id="rId4"/>
  </p:sldMasterIdLst>
  <p:notesMasterIdLst>
    <p:notesMasterId r:id="rId22"/>
  </p:notesMasterIdLst>
  <p:sldIdLst>
    <p:sldId id="3017" r:id="rId5"/>
    <p:sldId id="3011" r:id="rId6"/>
    <p:sldId id="3010" r:id="rId7"/>
    <p:sldId id="2996" r:id="rId8"/>
    <p:sldId id="2997" r:id="rId9"/>
    <p:sldId id="2998" r:id="rId10"/>
    <p:sldId id="3014" r:id="rId11"/>
    <p:sldId id="2992" r:id="rId12"/>
    <p:sldId id="3000" r:id="rId13"/>
    <p:sldId id="3018" r:id="rId14"/>
    <p:sldId id="3012" r:id="rId15"/>
    <p:sldId id="3019" r:id="rId16"/>
    <p:sldId id="3015" r:id="rId17"/>
    <p:sldId id="3016" r:id="rId18"/>
    <p:sldId id="3003" r:id="rId19"/>
    <p:sldId id="3013" r:id="rId20"/>
    <p:sldId id="2993" r:id="rId21"/>
  </p:sldIdLst>
  <p:sldSz cx="12192000" cy="6858000"/>
  <p:notesSz cx="6858000" cy="9144000"/>
  <p:defaultTextStyle>
    <a:defPPr>
      <a:defRPr lang="cs-CZ"/>
    </a:defPPr>
    <a:lvl1pPr marL="0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36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04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39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008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41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676" algn="l" defTabSz="913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444"/>
  </p:normalViewPr>
  <p:slideViewPr>
    <p:cSldViewPr snapToGrid="0" snapToObjects="1">
      <p:cViewPr varScale="1">
        <p:scale>
          <a:sx n="120" d="100"/>
          <a:sy n="120" d="100"/>
        </p:scale>
        <p:origin x="114" y="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129A-4126-2440-935E-304CBB1746A9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89A8-AB17-5C45-80E9-83D2F95579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17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9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1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3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0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řešení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solutions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výzvy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challenges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vývoj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development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vize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vision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inspirace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inspiration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inovace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innovation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aplikace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application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kreativita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creativity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r>
              <a:rPr lang="en-US" sz="540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umění</a:t>
            </a:r>
            <a:r>
              <a:rPr lang="cs-CZ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	</a:t>
            </a:r>
            <a:r>
              <a:rPr lang="en-GB" sz="5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art</a:t>
            </a:r>
            <a:endParaRPr lang="cs-CZ" sz="5400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endParaRPr lang="cs-CZ" sz="5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1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fd6b41ef6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fd6b41ef6_0_6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4fd6b41ef6_0_6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03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89A8-AB17-5C45-80E9-83D2F95579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2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0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959350 w 120000"/>
              <a:gd name="T3" fmla="*/ 0 h 120000"/>
              <a:gd name="T4" fmla="*/ 4959350 w 120000"/>
              <a:gd name="T5" fmla="*/ 3721100 h 120000"/>
              <a:gd name="T6" fmla="*/ 0 w 120000"/>
              <a:gd name="T7" fmla="*/ 3721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Shape 10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25" tIns="44100" rIns="88225" bIns="44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hape 10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25" tIns="44100" rIns="88225" bIns="4410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cs-CZ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13137-58AD-D24A-9398-FBFEC29BB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C8B438-C804-7141-B8C0-ED60578A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36" indent="0" algn="ctr">
              <a:buNone/>
              <a:defRPr sz="2000"/>
            </a:lvl2pPr>
            <a:lvl3pPr marL="913668" indent="0" algn="ctr">
              <a:buNone/>
              <a:defRPr sz="1800"/>
            </a:lvl3pPr>
            <a:lvl4pPr marL="1370504" indent="0" algn="ctr">
              <a:buNone/>
              <a:defRPr sz="1600"/>
            </a:lvl4pPr>
            <a:lvl5pPr marL="1827339" indent="0" algn="ctr">
              <a:buNone/>
              <a:defRPr sz="1600"/>
            </a:lvl5pPr>
            <a:lvl6pPr marL="2284172" indent="0" algn="ctr">
              <a:buNone/>
              <a:defRPr sz="1600"/>
            </a:lvl6pPr>
            <a:lvl7pPr marL="2741008" indent="0" algn="ctr">
              <a:buNone/>
              <a:defRPr sz="1600"/>
            </a:lvl7pPr>
            <a:lvl8pPr marL="3197841" indent="0" algn="ctr">
              <a:buNone/>
              <a:defRPr sz="1600"/>
            </a:lvl8pPr>
            <a:lvl9pPr marL="3654676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C94B39-11D3-4A48-9EA5-A6140C47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348F6D-4E93-7E4E-B004-84FA387A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D7499-C1D6-D444-838F-33034182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3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2557F-C2A4-6443-A0B5-7E8F1476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76F5B5-68C2-3543-831E-4B810E457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A5D01-1B16-3747-B899-9B56A259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ABE512-ACB0-7148-9F72-8776C4BF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B3264-E00E-8C4B-9B70-EB5D53EF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A74434-01D2-D746-8564-DBCFC4A0F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2FE530-F6C5-0B4E-8877-818994EB7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E7C5B5-F23F-2D45-AE96-828A5159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7C5E2A-A944-8048-98E0-DB030313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4E9887-42E0-9046-85F2-BF3494CF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30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886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" y="0"/>
            <a:ext cx="12191999" cy="33909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009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58791" y="0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989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78695" y="0"/>
            <a:ext cx="3013309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7582" y="2159081"/>
            <a:ext cx="3010990" cy="20700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3693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-Image">
  <p:cSld name="5_Placeholder-Im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7978141" y="-454914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71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6E7E5-96CC-9B40-9363-CA1C2959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69CE63-99DB-EC40-A539-730D7CD19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6F6F1-86C0-4C4C-81CC-501BB6A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938535-AF4C-1F4A-86BC-89DE2DE6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CC838-C4DC-C045-A07A-6E011D12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52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3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0"/>
            <a:ext cx="447156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8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58791" y="0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989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78695" y="0"/>
            <a:ext cx="3013309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7582" y="2159081"/>
            <a:ext cx="3010990" cy="20700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3041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46397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029753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8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1817" y="2015940"/>
            <a:ext cx="3501506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53327" y="2015940"/>
            <a:ext cx="3501505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4828" y="2015944"/>
            <a:ext cx="3501506" cy="256149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3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" y="3671454"/>
            <a:ext cx="4063999" cy="31865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8005" y="3671454"/>
            <a:ext cx="4063999" cy="31865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8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D8D01-3377-5740-980A-7ACDF26B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B20123-0518-D14A-9BC9-B87DCBDF8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A3A067-76B9-664C-B3F1-943C5957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876028-45D6-D64C-8908-325B121A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CE0A6A-7E96-C440-97D1-3369F07F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55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63760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15115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66474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132544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063760" y="4234675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515115" y="4234675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66474" y="4234675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32544" y="4234675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7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51109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2279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384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4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9270" y="4214307"/>
            <a:ext cx="2704766" cy="21102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779" y="2104006"/>
            <a:ext cx="4761020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04039" y="2104010"/>
            <a:ext cx="2704767" cy="21102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4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056051" y="4710865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79218" y="4723361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25860" y="4710865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0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606311" y="2203722"/>
            <a:ext cx="6585689" cy="3260912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04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62069" y="0"/>
            <a:ext cx="4073711" cy="68580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78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12191999" cy="425026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74311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293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587146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4866" cy="34337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" y="2786063"/>
            <a:ext cx="4207335" cy="407193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6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214866" cy="4270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63186" y="2906635"/>
            <a:ext cx="2984585" cy="395136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214866" cy="4270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44837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04896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72005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1E44E-5570-5747-8C33-B4910257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09EB14-49F8-5B4A-947E-87E0DD356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6B7917-90ED-B14B-9E8D-7032A99F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A221F8-CD2B-AB4E-A844-ACB32CE8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93F6EF-CA90-034A-AECE-A1DD732E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3FABEA-35F4-F748-AFBE-533BA9C1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575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9370" y="2479404"/>
            <a:ext cx="4179946" cy="311417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65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87667"/>
            <a:ext cx="5863059" cy="48616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6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185257" y="2650232"/>
            <a:ext cx="3804836" cy="23658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6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81513" y="974411"/>
            <a:ext cx="1903036" cy="1902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rtl="0"/>
            <a:r>
              <a:rPr lang="en-GB"/>
              <a:t>Drag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04311" y="974411"/>
            <a:ext cx="1903036" cy="1902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rtl="0"/>
            <a:r>
              <a:rPr lang="en-GB"/>
              <a:t>Drag Here</a:t>
            </a:r>
          </a:p>
        </p:txBody>
      </p:sp>
    </p:spTree>
    <p:extLst>
      <p:ext uri="{BB962C8B-B14F-4D97-AF65-F5344CB8AC3E}">
        <p14:creationId xmlns:p14="http://schemas.microsoft.com/office/powerpoint/2010/main" val="1440286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BF306-9283-B449-8A70-3590A1D2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1016B2-1BCC-CF4E-A192-5E70B80C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63CF0-F193-4A49-B1B0-D4F2B2B4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45684" tIns="22844" rIns="45684" bIns="22844" rtlCol="0"/>
          <a:lstStyle/>
          <a:p>
            <a:pPr defTabSz="913486"/>
            <a:r>
              <a:rPr lang="cs-CZ" smtClean="0">
                <a:solidFill>
                  <a:srgbClr val="7F7F7F"/>
                </a:solidFill>
              </a:rPr>
              <a:t>19.11.2018</a:t>
            </a:r>
            <a:endParaRPr lang="cs-CZ">
              <a:solidFill>
                <a:srgbClr val="7F7F7F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57B35D-C9B4-E940-9508-42CC1435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45684" tIns="22844" rIns="45684" bIns="22844" rtlCol="0"/>
          <a:lstStyle/>
          <a:p>
            <a:pPr defTabSz="913486"/>
            <a:endParaRPr lang="cs-CZ">
              <a:solidFill>
                <a:srgbClr val="7F7F7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C1B28-1965-E642-9166-D0CA266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45684" tIns="22844" rIns="45684" bIns="22844" rtlCol="0"/>
          <a:lstStyle/>
          <a:p>
            <a:pPr defTabSz="913486"/>
            <a:fld id="{090D0DF8-94BB-A043-B315-A6BE5F06FA27}" type="slidenum">
              <a:rPr lang="cs-CZ" smtClean="0">
                <a:solidFill>
                  <a:srgbClr val="7F7F7F"/>
                </a:solidFill>
              </a:rPr>
              <a:pPr defTabSz="913486"/>
              <a:t>‹#›</a:t>
            </a:fld>
            <a:endParaRPr lang="cs-CZ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9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" y="0"/>
            <a:ext cx="12191999" cy="33909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4209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5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0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3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98B5F-0A81-9340-A658-E9DEB40F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8AEF8C-9F6D-CA4B-8E93-5FD6F94C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6" indent="0">
              <a:buNone/>
              <a:defRPr sz="2000" b="1"/>
            </a:lvl2pPr>
            <a:lvl3pPr marL="913668" indent="0">
              <a:buNone/>
              <a:defRPr sz="1800" b="1"/>
            </a:lvl3pPr>
            <a:lvl4pPr marL="1370504" indent="0">
              <a:buNone/>
              <a:defRPr sz="1600" b="1"/>
            </a:lvl4pPr>
            <a:lvl5pPr marL="1827339" indent="0">
              <a:buNone/>
              <a:defRPr sz="1600" b="1"/>
            </a:lvl5pPr>
            <a:lvl6pPr marL="2284172" indent="0">
              <a:buNone/>
              <a:defRPr sz="1600" b="1"/>
            </a:lvl6pPr>
            <a:lvl7pPr marL="2741008" indent="0">
              <a:buNone/>
              <a:defRPr sz="1600" b="1"/>
            </a:lvl7pPr>
            <a:lvl8pPr marL="3197841" indent="0">
              <a:buNone/>
              <a:defRPr sz="1600" b="1"/>
            </a:lvl8pPr>
            <a:lvl9pPr marL="3654676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8221B6-409E-4F43-AF1F-60F2A12C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F83A660-B29F-B843-9091-E9483CA2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6" indent="0">
              <a:buNone/>
              <a:defRPr sz="2000" b="1"/>
            </a:lvl2pPr>
            <a:lvl3pPr marL="913668" indent="0">
              <a:buNone/>
              <a:defRPr sz="1800" b="1"/>
            </a:lvl3pPr>
            <a:lvl4pPr marL="1370504" indent="0">
              <a:buNone/>
              <a:defRPr sz="1600" b="1"/>
            </a:lvl4pPr>
            <a:lvl5pPr marL="1827339" indent="0">
              <a:buNone/>
              <a:defRPr sz="1600" b="1"/>
            </a:lvl5pPr>
            <a:lvl6pPr marL="2284172" indent="0">
              <a:buNone/>
              <a:defRPr sz="1600" b="1"/>
            </a:lvl6pPr>
            <a:lvl7pPr marL="2741008" indent="0">
              <a:buNone/>
              <a:defRPr sz="1600" b="1"/>
            </a:lvl7pPr>
            <a:lvl8pPr marL="3197841" indent="0">
              <a:buNone/>
              <a:defRPr sz="1600" b="1"/>
            </a:lvl8pPr>
            <a:lvl9pPr marL="3654676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CA35CAA-0128-6A40-8CDD-6839271C7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D27D51-9240-6C4F-AC60-719091A6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BEBF5C-00BB-F94B-ABC5-61B3BAB4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903D5D-D2D8-8448-BDAC-D6C6D310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604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2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1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447156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2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58791" y="0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989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78693" y="0"/>
            <a:ext cx="3013309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7582" y="2159081"/>
            <a:ext cx="3010990" cy="20700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3041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46397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029753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7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1817" y="2015940"/>
            <a:ext cx="3501506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53325" y="2015940"/>
            <a:ext cx="3501505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4828" y="2015943"/>
            <a:ext cx="3501506" cy="256149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3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3671454"/>
            <a:ext cx="4063999" cy="31865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8003" y="3671454"/>
            <a:ext cx="4063999" cy="31865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5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4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63760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15115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66472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132544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063760" y="4234673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515115" y="4234673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66472" y="4234673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32544" y="4234673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2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51107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2277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382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59F8A-4C9D-CA47-A1F6-AF1649BA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5D033D-1DC2-D74B-BDC4-241A2505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C8CA34-7D0C-414F-909B-3715782E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77A900-AE7B-BC4B-A295-89F0AFF9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315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9270" y="4214305"/>
            <a:ext cx="2704766" cy="21102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779" y="2104006"/>
            <a:ext cx="4761020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04037" y="2104008"/>
            <a:ext cx="2704767" cy="21102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5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056049" y="4710865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79216" y="4723361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25858" y="4710865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77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606311" y="2203722"/>
            <a:ext cx="6585689" cy="3260912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8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62069" y="0"/>
            <a:ext cx="4073711" cy="68580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80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2191999" cy="425026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74309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291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587144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4866" cy="34337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" y="2786063"/>
            <a:ext cx="4207335" cy="407193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8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214866" cy="4270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63186" y="2906635"/>
            <a:ext cx="2984585" cy="395136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9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214866" cy="4270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44837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04896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72005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1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9370" y="2479404"/>
            <a:ext cx="4179946" cy="311417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87667"/>
            <a:ext cx="5863059" cy="48616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D3F9A-0BE0-DC46-9504-A7C71037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2EEC7C-17D7-0447-A880-6EB238EA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2EEC74-2912-E346-9036-D2E28F97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25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185257" y="2650230"/>
            <a:ext cx="3804836" cy="23658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49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81513" y="974411"/>
            <a:ext cx="1903036" cy="1902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rtl="0"/>
            <a:r>
              <a:rPr lang="en-GB"/>
              <a:t>Drag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04311" y="974411"/>
            <a:ext cx="1903036" cy="1902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rtl="0"/>
            <a:r>
              <a:rPr lang="en-GB"/>
              <a:t>Drag Here</a:t>
            </a:r>
          </a:p>
        </p:txBody>
      </p:sp>
    </p:spTree>
    <p:extLst>
      <p:ext uri="{BB962C8B-B14F-4D97-AF65-F5344CB8AC3E}">
        <p14:creationId xmlns:p14="http://schemas.microsoft.com/office/powerpoint/2010/main" val="3469351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7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2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88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91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5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7156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58791" y="0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989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78691" y="0"/>
            <a:ext cx="3013309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7582" y="2159081"/>
            <a:ext cx="3010990" cy="20700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D4711-5EE8-FF40-A59E-C289DE68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B7C486-1827-F54A-B4D6-C1F4EF64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9BAB23-F885-5F4A-96B8-58911CFE0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36" indent="0">
              <a:buNone/>
              <a:defRPr sz="1400"/>
            </a:lvl2pPr>
            <a:lvl3pPr marL="913668" indent="0">
              <a:buNone/>
              <a:defRPr sz="1200"/>
            </a:lvl3pPr>
            <a:lvl4pPr marL="1370504" indent="0">
              <a:buNone/>
              <a:defRPr sz="1000"/>
            </a:lvl4pPr>
            <a:lvl5pPr marL="1827339" indent="0">
              <a:buNone/>
              <a:defRPr sz="1000"/>
            </a:lvl5pPr>
            <a:lvl6pPr marL="2284172" indent="0">
              <a:buNone/>
              <a:defRPr sz="1000"/>
            </a:lvl6pPr>
            <a:lvl7pPr marL="2741008" indent="0">
              <a:buNone/>
              <a:defRPr sz="1000"/>
            </a:lvl7pPr>
            <a:lvl8pPr marL="3197841" indent="0">
              <a:buNone/>
              <a:defRPr sz="1000"/>
            </a:lvl8pPr>
            <a:lvl9pPr marL="3654676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28AF13-E6FB-1245-BF87-2A2C106F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05364C-BCA1-3643-80EA-1BF1719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307F3-F750-504D-9C82-2C7A6495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9210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3041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46397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029753" y="2045249"/>
            <a:ext cx="3036040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5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1817" y="2015940"/>
            <a:ext cx="3501506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53323" y="2015940"/>
            <a:ext cx="3501505" cy="25614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4828" y="2015941"/>
            <a:ext cx="3501506" cy="256149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3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3671454"/>
            <a:ext cx="4063999" cy="31865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8001" y="3671454"/>
            <a:ext cx="4063999" cy="31865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2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59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63760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15115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66470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132544" y="1945254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063760" y="4234671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515115" y="4234671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66470" y="4234671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32544" y="4234671"/>
            <a:ext cx="1136635" cy="1136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45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51105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2275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380" y="0"/>
            <a:ext cx="304489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1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9270" y="4214303"/>
            <a:ext cx="2704766" cy="21102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779" y="2104006"/>
            <a:ext cx="4761020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04035" y="2104006"/>
            <a:ext cx="2704767" cy="21102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550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056047" y="4710865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79214" y="4723361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25856" y="4710865"/>
            <a:ext cx="964943" cy="9646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50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606311" y="2203722"/>
            <a:ext cx="6585689" cy="3260912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928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62069" y="0"/>
            <a:ext cx="4073711" cy="68580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0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90112-28D3-2E40-86F4-F9036D44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9AD966-AFA1-FA4E-97ED-C89DBA4B0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36" indent="0">
              <a:buNone/>
              <a:defRPr sz="2800"/>
            </a:lvl2pPr>
            <a:lvl3pPr marL="913668" indent="0">
              <a:buNone/>
              <a:defRPr sz="2400"/>
            </a:lvl3pPr>
            <a:lvl4pPr marL="1370504" indent="0">
              <a:buNone/>
              <a:defRPr sz="2000"/>
            </a:lvl4pPr>
            <a:lvl5pPr marL="1827339" indent="0">
              <a:buNone/>
              <a:defRPr sz="2000"/>
            </a:lvl5pPr>
            <a:lvl6pPr marL="2284172" indent="0">
              <a:buNone/>
              <a:defRPr sz="2000"/>
            </a:lvl6pPr>
            <a:lvl7pPr marL="2741008" indent="0">
              <a:buNone/>
              <a:defRPr sz="2000"/>
            </a:lvl7pPr>
            <a:lvl8pPr marL="3197841" indent="0">
              <a:buNone/>
              <a:defRPr sz="2000"/>
            </a:lvl8pPr>
            <a:lvl9pPr marL="3654676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3B3D900-09A0-3249-84C6-9C102DB7E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36" indent="0">
              <a:buNone/>
              <a:defRPr sz="1400"/>
            </a:lvl2pPr>
            <a:lvl3pPr marL="913668" indent="0">
              <a:buNone/>
              <a:defRPr sz="1200"/>
            </a:lvl3pPr>
            <a:lvl4pPr marL="1370504" indent="0">
              <a:buNone/>
              <a:defRPr sz="1000"/>
            </a:lvl4pPr>
            <a:lvl5pPr marL="1827339" indent="0">
              <a:buNone/>
              <a:defRPr sz="1000"/>
            </a:lvl5pPr>
            <a:lvl6pPr marL="2284172" indent="0">
              <a:buNone/>
              <a:defRPr sz="1000"/>
            </a:lvl6pPr>
            <a:lvl7pPr marL="2741008" indent="0">
              <a:buNone/>
              <a:defRPr sz="1000"/>
            </a:lvl7pPr>
            <a:lvl8pPr marL="3197841" indent="0">
              <a:buNone/>
              <a:defRPr sz="1000"/>
            </a:lvl8pPr>
            <a:lvl9pPr marL="3654676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55C42-FFC1-7D40-BB43-CC63B459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0629D5-8006-EA43-8B62-5ADFAA2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213F45-99B1-5D4B-98AF-A523111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972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425026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74307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289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587142" y="2552422"/>
            <a:ext cx="1668599" cy="29748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2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4866" cy="34337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786063"/>
            <a:ext cx="4207335" cy="407193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687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4866" cy="4270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63186" y="2906635"/>
            <a:ext cx="2984585" cy="395136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876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4866" cy="42701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44837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04896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72005" y="3429063"/>
            <a:ext cx="1333540" cy="17302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8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9370" y="2479404"/>
            <a:ext cx="4179946" cy="311417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76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87667"/>
            <a:ext cx="5863059" cy="48616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09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185257" y="2650228"/>
            <a:ext cx="3804836" cy="23658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20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81513" y="974411"/>
            <a:ext cx="1903036" cy="1902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rtl="0"/>
            <a:r>
              <a:rPr lang="en-GB"/>
              <a:t>Drag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04311" y="974411"/>
            <a:ext cx="1903036" cy="1902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rtl="0"/>
            <a:r>
              <a:rPr lang="en-GB"/>
              <a:t>Drag Here</a:t>
            </a:r>
          </a:p>
        </p:txBody>
      </p:sp>
    </p:spTree>
    <p:extLst>
      <p:ext uri="{BB962C8B-B14F-4D97-AF65-F5344CB8AC3E}">
        <p14:creationId xmlns:p14="http://schemas.microsoft.com/office/powerpoint/2010/main" val="3147225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AA9-E4F9-4FCE-BF70-5A1729F1F5E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E99C13-84B4-A345-AF80-AECF0111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D1130E-0BCB-CA4B-AD7F-EBB019BBD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368" tIns="45684" rIns="91368" bIns="45684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325C84-F2FA-F942-A1B6-3BA7A1048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7EF2-54C1-4443-B639-73CB38BA9A77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3A651F-F296-314A-B50F-D1760C9EE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C2E2F8-C66D-8446-A189-47ECEE03C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D65A-A13B-0F4F-A7A4-3FDEF2552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1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751" r:id="rId15"/>
    <p:sldLayoutId id="2147483752" r:id="rId16"/>
  </p:sldLayoutIdLst>
  <p:txStyles>
    <p:titleStyle>
      <a:lvl1pPr algn="l" defTabSz="9136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0" indent="-228420" algn="l" defTabSz="9136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52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8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6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0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4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59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92" indent="-228420" algn="l" defTabSz="913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68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4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39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2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08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1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6" algn="l" defTabSz="913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 rot="16200000">
            <a:off x="11102859" y="333102"/>
            <a:ext cx="260604" cy="262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84" tIns="22844" rIns="45684" bIns="228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486"/>
            <a:endParaRPr lang="en-US" dirty="0">
              <a:solidFill>
                <a:srgbClr val="FFFFFF"/>
              </a:solidFill>
              <a:latin typeface="Montserra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68012" y="334143"/>
            <a:ext cx="393121" cy="230814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/>
          <a:p>
            <a:pPr algn="ctr" defTabSz="913486"/>
            <a:fld id="{260E2A6B-A809-4840-BF14-8648BC0BDF87}" type="slidenum">
              <a:rPr lang="id-ID" sz="90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 defTabSz="913486"/>
              <a:t>‹#›</a:t>
            </a:fld>
            <a:r>
              <a:rPr lang="en-GB" sz="90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23" y="365126"/>
            <a:ext cx="10515163" cy="1325563"/>
          </a:xfrm>
          <a:prstGeom prst="rect">
            <a:avLst/>
          </a:prstGeom>
        </p:spPr>
        <p:txBody>
          <a:bodyPr vert="horz" lIns="45684" tIns="22844" rIns="45684" bIns="22844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15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</p:sldLayoutIdLst>
  <p:hf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3486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6745" indent="0" algn="l" defTabSz="913486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3486" indent="0" algn="l" defTabSz="913486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0230" indent="0" algn="l" defTabSz="913486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6974" indent="0" algn="l" defTabSz="913486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2088" indent="-228375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30" indent="-228375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4" indent="-228375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6" indent="-228375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4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2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5" algn="l" defTabSz="9134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 rot="16200000">
            <a:off x="11102859" y="333102"/>
            <a:ext cx="260604" cy="262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22852" rIns="45702" bIns="22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51"/>
            <a:endParaRPr lang="en-US" dirty="0">
              <a:solidFill>
                <a:srgbClr val="FFFFFF"/>
              </a:solidFill>
              <a:latin typeface="Montserra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68010" y="334143"/>
            <a:ext cx="393121" cy="230814"/>
          </a:xfrm>
          <a:prstGeom prst="rect">
            <a:avLst/>
          </a:prstGeom>
          <a:noFill/>
        </p:spPr>
        <p:txBody>
          <a:bodyPr wrap="none" lIns="91386" tIns="45693" rIns="91386" bIns="45693" rtlCol="0">
            <a:spAutoFit/>
          </a:bodyPr>
          <a:lstStyle/>
          <a:p>
            <a:pPr algn="ctr" defTabSz="913851"/>
            <a:fld id="{260E2A6B-A809-4840-BF14-8648BC0BDF87}" type="slidenum">
              <a:rPr lang="id-ID" sz="90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 defTabSz="913851"/>
              <a:t>‹#›</a:t>
            </a:fld>
            <a:r>
              <a:rPr lang="en-GB" sz="90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21" y="365126"/>
            <a:ext cx="10515163" cy="1325563"/>
          </a:xfrm>
          <a:prstGeom prst="rect">
            <a:avLst/>
          </a:prstGeom>
        </p:spPr>
        <p:txBody>
          <a:bodyPr vert="horz" lIns="45702" tIns="22852" rIns="45702" bIns="22852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3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</p:sldLayoutIdLst>
  <p:hf hdr="0" ftr="0" dt="0"/>
  <p:txStyles>
    <p:titleStyle>
      <a:lvl1pPr algn="l" defTabSz="913851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3851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6927" indent="0" algn="l" defTabSz="913851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3851" indent="0" algn="l" defTabSz="913851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0778" indent="0" algn="l" defTabSz="913851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7704" indent="0" algn="l" defTabSz="913851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3092" indent="-228465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8" indent="-228465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4" indent="-228465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9" indent="-228465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4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9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 rot="16200000">
            <a:off x="11102859" y="333102"/>
            <a:ext cx="260604" cy="262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/>
            <a:endParaRPr lang="en-US" dirty="0">
              <a:solidFill>
                <a:srgbClr val="FFFFFF"/>
              </a:solidFill>
              <a:latin typeface="Montserra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68008" y="334143"/>
            <a:ext cx="393121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fld id="{260E2A6B-A809-4840-BF14-8648BC0BDF87}" type="slidenum">
              <a:rPr lang="id-ID" sz="90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 defTabSz="914217"/>
              <a:t>‹#›</a:t>
            </a:fld>
            <a:r>
              <a:rPr lang="en-GB" sz="90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3" r:id="rId2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kaviz.tacr.cz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556792"/>
            <a:ext cx="9144000" cy="2520280"/>
          </a:xfrm>
        </p:spPr>
        <p:txBody>
          <a:bodyPr>
            <a:normAutofit/>
          </a:bodyPr>
          <a:lstStyle/>
          <a:p>
            <a:pPr algn="ctr" defTabSz="913668">
              <a:lnSpc>
                <a:spcPct val="150000"/>
              </a:lnSpc>
            </a:pPr>
            <a:r>
              <a:rPr lang="en-US" sz="33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Technology Agency </a:t>
            </a:r>
            <a:r>
              <a:rPr lang="en-US" sz="33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of </a:t>
            </a:r>
            <a:r>
              <a:rPr lang="en-US" sz="33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the Czech Republic </a:t>
            </a:r>
            <a:endParaRPr lang="cs-CZ" sz="33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524000" y="3429000"/>
            <a:ext cx="91440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524000" y="5589240"/>
            <a:ext cx="9144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cs-CZ" sz="1800" dirty="0">
              <a:solidFill>
                <a:srgbClr val="C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odnadpis 3"/>
          <p:cNvSpPr txBox="1">
            <a:spLocks/>
          </p:cNvSpPr>
          <p:nvPr/>
        </p:nvSpPr>
        <p:spPr>
          <a:xfrm>
            <a:off x="2895600" y="4365104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b="1" dirty="0"/>
          </a:p>
        </p:txBody>
      </p:sp>
      <p:sp>
        <p:nvSpPr>
          <p:cNvPr id="9" name="Zástupný symbol pro text 12"/>
          <p:cNvSpPr txBox="1">
            <a:spLocks/>
          </p:cNvSpPr>
          <p:nvPr/>
        </p:nvSpPr>
        <p:spPr>
          <a:xfrm>
            <a:off x="2895600" y="3639432"/>
            <a:ext cx="6400800" cy="38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ERTRAC Member States and National Technology Platforms Representatives</a:t>
            </a:r>
          </a:p>
          <a:p>
            <a:pPr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Annual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meeting</a:t>
            </a:r>
            <a:r>
              <a:rPr lang="cs-CZ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  Brno 25th June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2019</a:t>
            </a:r>
            <a:endParaRPr lang="cs-CZ" sz="16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02709" y="5404575"/>
            <a:ext cx="1572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dirty="0"/>
              <a:t>Milena </a:t>
            </a:r>
            <a:r>
              <a:rPr lang="cs-CZ" sz="1400" b="1" dirty="0" smtClean="0"/>
              <a:t>Vicenová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1361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2454D7-B308-4FC9-A155-651ECCD8CDE9}"/>
              </a:ext>
            </a:extLst>
          </p:cNvPr>
          <p:cNvSpPr txBox="1"/>
          <p:nvPr/>
        </p:nvSpPr>
        <p:spPr>
          <a:xfrm>
            <a:off x="6096000" y="2058654"/>
            <a:ext cx="4404120" cy="3339935"/>
          </a:xfrm>
          <a:prstGeom prst="rect">
            <a:avLst/>
          </a:prstGeom>
          <a:solidFill>
            <a:srgbClr val="C2BFB6">
              <a:alpha val="18039"/>
            </a:srgbClr>
          </a:solidFill>
        </p:spPr>
        <p:txBody>
          <a:bodyPr wrap="square" rtlCol="0">
            <a:noAutofit/>
          </a:bodyPr>
          <a:lstStyle/>
          <a:p>
            <a:pPr lvl="1" rtl="0" fontAlgn="base"/>
            <a:endParaRPr lang="cs-CZ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698</a:t>
            </a:r>
          </a:p>
          <a:p>
            <a:pPr lvl="1" rtl="0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150</a:t>
            </a:r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152</a:t>
            </a:r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fontAlgn="base"/>
            <a:endParaRPr lang="cs-CZ" sz="1650" dirty="0" smtClean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81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29 + 2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1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6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5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4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4 500 </a:t>
            </a:r>
            <a:r>
              <a:rPr lang="en-US" alt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€</a:t>
            </a:r>
            <a:r>
              <a:rPr lang="cs-CZ" alt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  - 2,164 mil. </a:t>
            </a:r>
            <a:r>
              <a:rPr lang="en-US" alt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€</a:t>
            </a:r>
          </a:p>
          <a:p>
            <a:pPr lvl="1" fontAlgn="base"/>
            <a:r>
              <a:rPr lang="cs-CZ" sz="1650" dirty="0" smtClean="0">
                <a:solidFill>
                  <a:srgbClr val="E83B44"/>
                </a:solidFill>
                <a:latin typeface="Century Gothic" panose="020B0502020202020204" pitchFamily="34" charset="0"/>
              </a:rPr>
              <a:t>  </a:t>
            </a:r>
            <a:endParaRPr lang="en-GB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83DC105F-1300-4F82-B562-047928F1B2F3}"/>
              </a:ext>
            </a:extLst>
          </p:cNvPr>
          <p:cNvSpPr txBox="1"/>
          <p:nvPr/>
        </p:nvSpPr>
        <p:spPr>
          <a:xfrm>
            <a:off x="221308" y="605453"/>
            <a:ext cx="12107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600" spc="3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Information about </a:t>
            </a:r>
            <a:r>
              <a:rPr lang="cs-CZ" sz="1600" spc="3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projects</a:t>
            </a:r>
            <a:r>
              <a:rPr lang="cs-CZ" sz="1600" spc="3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 </a:t>
            </a:r>
            <a:r>
              <a:rPr lang="cs-CZ" sz="1600" spc="3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for</a:t>
            </a:r>
            <a:r>
              <a:rPr lang="cs-CZ" sz="1600" spc="3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 </a:t>
            </a:r>
            <a:r>
              <a:rPr lang="cs-CZ" sz="1600" spc="3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transportation</a:t>
            </a:r>
            <a:r>
              <a:rPr lang="cs-CZ" sz="1600" spc="3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 </a:t>
            </a:r>
            <a:r>
              <a:rPr lang="cs-CZ" sz="1600" spc="3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realised</a:t>
            </a:r>
            <a:r>
              <a:rPr lang="cs-CZ" sz="1600" spc="3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 by TA CR in </a:t>
            </a:r>
            <a:r>
              <a:rPr lang="cs-CZ" sz="1600" spc="3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the</a:t>
            </a:r>
            <a:r>
              <a:rPr lang="cs-CZ" sz="1600" spc="3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 past period</a:t>
            </a:r>
            <a:endParaRPr lang="en-US" sz="1600" spc="300" dirty="0">
              <a:solidFill>
                <a:srgbClr val="E83B44"/>
              </a:solidFill>
              <a:latin typeface="Century Gothic" panose="020B0502020202020204" pitchFamily="34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9F776B5-D112-4354-AD7A-DC3C43997C9F}"/>
              </a:ext>
            </a:extLst>
          </p:cNvPr>
          <p:cNvCxnSpPr>
            <a:cxnSpLocks/>
          </p:cNvCxnSpPr>
          <p:nvPr/>
        </p:nvCxnSpPr>
        <p:spPr>
          <a:xfrm>
            <a:off x="1588" y="997747"/>
            <a:ext cx="7772400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81C5E4FA-5060-4055-824C-5D4666CC1E6B}"/>
              </a:ext>
            </a:extLst>
          </p:cNvPr>
          <p:cNvSpPr/>
          <p:nvPr/>
        </p:nvSpPr>
        <p:spPr>
          <a:xfrm>
            <a:off x="1691880" y="2059213"/>
            <a:ext cx="4404121" cy="3339376"/>
          </a:xfrm>
          <a:prstGeom prst="rect">
            <a:avLst/>
          </a:prstGeom>
          <a:solidFill>
            <a:srgbClr val="00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PROJECTS TRANSPORTATION </a:t>
            </a:r>
            <a:r>
              <a:rPr lang="cs-CZ" sz="165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total</a:t>
            </a: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cs-CZ" sz="165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MoT</a:t>
            </a:r>
            <a:endParaRPr lang="cs-CZ" sz="165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TA CR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cs-CZ" sz="165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Programmes</a:t>
            </a: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817993" lvl="1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ALFA</a:t>
            </a:r>
          </a:p>
          <a:p>
            <a:pPr marL="817993" lvl="1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BETA + BETA 2</a:t>
            </a:r>
          </a:p>
          <a:p>
            <a:pPr marL="817993" lvl="1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GAMA</a:t>
            </a:r>
          </a:p>
          <a:p>
            <a:pPr marL="817993" lvl="1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OMEGA</a:t>
            </a:r>
          </a:p>
          <a:p>
            <a:pPr marL="817993" lvl="1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ZÉTA</a:t>
            </a:r>
          </a:p>
          <a:p>
            <a:pPr marL="817993" lvl="1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ÉTA</a:t>
            </a: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cs-CZ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PROJECTS FUNDING</a:t>
            </a:r>
            <a:r>
              <a:rPr lang="en-GB" sz="165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30618" y="356591"/>
            <a:ext cx="47307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GB" sz="33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TENTATIVE TIMELINE</a:t>
            </a:r>
            <a:endParaRPr lang="en-US" sz="4800" spc="300" dirty="0">
              <a:solidFill>
                <a:srgbClr val="0E0E0E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7768" y="1118721"/>
            <a:ext cx="84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GB" sz="1600" b="1" spc="150">
                <a:solidFill>
                  <a:srgbClr val="0E0E0E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CALLS FOR PROPOSALS 2019</a:t>
            </a:r>
            <a:endParaRPr lang="en-US" sz="1600" b="1" spc="150" dirty="0">
              <a:solidFill>
                <a:srgbClr val="0E0E0E"/>
              </a:solidFill>
              <a:latin typeface="Century Gothic" panose="020B0502020202020204" pitchFamily="34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A3BB8CD-5627-4515-9825-F32718AA8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33359"/>
              </p:ext>
            </p:extLst>
          </p:nvPr>
        </p:nvGraphicFramePr>
        <p:xfrm>
          <a:off x="2033058" y="1756918"/>
          <a:ext cx="8125884" cy="46425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3981162828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1910926154"/>
                    </a:ext>
                  </a:extLst>
                </a:gridCol>
              </a:tblGrid>
              <a:tr h="489001"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CALL FOR PROPOSALS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3B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CFP ANNOUNCEMENT DATE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3B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1025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TREND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 first CFP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 May 2019</a:t>
                      </a:r>
                    </a:p>
                  </a:txBody>
                  <a:tcPr marL="180000" marR="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43777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DOPRAVA 2020+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rogramme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, first CFP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 June 2019</a:t>
                      </a:r>
                    </a:p>
                  </a:txBody>
                  <a:tcPr marL="180000" marR="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51203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Prostředí</a:t>
                      </a:r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 </a:t>
                      </a:r>
                      <a:r>
                        <a:rPr lang="en-GB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život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 first CFP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 June 2019</a:t>
                      </a:r>
                    </a:p>
                  </a:txBody>
                  <a:tcPr marL="180000" marR="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4965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DELTA 2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 first CFP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25 June 2019</a:t>
                      </a:r>
                    </a:p>
                  </a:txBody>
                  <a:tcPr marL="180000" marR="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6068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ETA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 third CFP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/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second half of 2019</a:t>
                      </a:r>
                    </a:p>
                  </a:txBody>
                  <a:tcPr marL="180000" marR="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05783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ZETA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 fourth CFP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>
                        <a:solidFill>
                          <a:srgbClr val="0E0E0E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35125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THETA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 third CFP 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>
                        <a:solidFill>
                          <a:srgbClr val="0E0E0E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96226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KAPPA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programme,</a:t>
                      </a:r>
                      <a:r>
                        <a:rPr lang="en-GB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first CFP</a:t>
                      </a:r>
                      <a:endParaRPr lang="cs-CZ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>
                        <a:solidFill>
                          <a:srgbClr val="0E0E0E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38989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algn="l" rtl="0"/>
                      <a:r>
                        <a:rPr lang="cs-CZ" sz="16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BiodivClim</a:t>
                      </a:r>
                      <a:r>
                        <a:rPr lang="cs-CZ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Call 2019</a:t>
                      </a:r>
                      <a:endParaRPr lang="cs-CZ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80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en-GB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CHIST-ERA </a:t>
                      </a:r>
                      <a:r>
                        <a:rPr lang="cs-CZ" sz="1600" b="0" i="0" u="none" strike="noStrike" dirty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Call </a:t>
                      </a:r>
                      <a:r>
                        <a:rPr lang="cs-CZ" sz="16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2019</a:t>
                      </a:r>
                      <a:endParaRPr lang="cs-CZ" sz="900" b="0" dirty="0">
                        <a:effectLst/>
                      </a:endParaRPr>
                    </a:p>
                  </a:txBody>
                  <a:tcPr marL="180975" marR="47625" marT="23813" marB="238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en-GB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ERA-MIN</a:t>
                      </a:r>
                      <a:r>
                        <a:rPr lang="it-IT" sz="1600" b="0" i="0" u="none" strike="noStrike" dirty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 Call </a:t>
                      </a:r>
                      <a:r>
                        <a:rPr lang="it-IT" sz="16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2019</a:t>
                      </a:r>
                      <a:endParaRPr lang="it-IT" sz="900" dirty="0">
                        <a:effectLst/>
                      </a:endParaRPr>
                    </a:p>
                  </a:txBody>
                  <a:tcPr marL="180975" marR="47625" marT="23813" marB="238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en-GB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1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EuroNanoMed</a:t>
                      </a:r>
                      <a:r>
                        <a:rPr lang="cs-CZ" sz="1600" b="0" i="0" u="none" strike="noStrike" dirty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 Call </a:t>
                      </a:r>
                      <a:r>
                        <a:rPr lang="cs-CZ" sz="16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Century Gothic"/>
                        </a:rPr>
                        <a:t>2020</a:t>
                      </a:r>
                      <a:endParaRPr lang="cs-CZ" sz="900" dirty="0">
                        <a:effectLst/>
                      </a:endParaRPr>
                    </a:p>
                  </a:txBody>
                  <a:tcPr marL="180975" marR="47625" marT="23813" marB="238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en-GB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0F68414-9EE7-464C-BCB1-2DE07CF61212}"/>
              </a:ext>
            </a:extLst>
          </p:cNvPr>
          <p:cNvSpPr txBox="1"/>
          <p:nvPr/>
        </p:nvSpPr>
        <p:spPr>
          <a:xfrm>
            <a:off x="6398185" y="6495112"/>
            <a:ext cx="3943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1400" dirty="0">
                <a:solidFill>
                  <a:srgbClr val="F03741"/>
                </a:solidFill>
                <a:latin typeface="Century Gothic" panose="020B0502020202020204" pitchFamily="34" charset="0"/>
              </a:rPr>
              <a:t>This schedule is tentative and may change.</a:t>
            </a:r>
          </a:p>
          <a:p>
            <a:pPr rtl="0"/>
            <a:r>
              <a:rPr lang="cs-CZ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400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Calendar free icon"/>
          <p:cNvSpPr>
            <a:spLocks noChangeAspect="1" noChangeArrowheads="1"/>
          </p:cNvSpPr>
          <p:nvPr/>
        </p:nvSpPr>
        <p:spPr bwMode="auto">
          <a:xfrm>
            <a:off x="79375" y="-7223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cs-CZ" sz="900"/>
          </a:p>
        </p:txBody>
      </p:sp>
      <p:sp>
        <p:nvSpPr>
          <p:cNvPr id="5" name="AutoShape 4" descr="Calendar free icon"/>
          <p:cNvSpPr>
            <a:spLocks noChangeAspect="1" noChangeArrowheads="1"/>
          </p:cNvSpPr>
          <p:nvPr/>
        </p:nvSpPr>
        <p:spPr bwMode="auto">
          <a:xfrm>
            <a:off x="155575" y="39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cs-CZ" sz="900"/>
          </a:p>
        </p:txBody>
      </p:sp>
      <p:sp>
        <p:nvSpPr>
          <p:cNvPr id="7" name="AutoShape 7" descr="Calendar free icon"/>
          <p:cNvSpPr>
            <a:spLocks noChangeAspect="1" noChangeArrowheads="1"/>
          </p:cNvSpPr>
          <p:nvPr/>
        </p:nvSpPr>
        <p:spPr bwMode="auto">
          <a:xfrm>
            <a:off x="231775" y="8016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9881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/>
          <p:cNvSpPr txBox="1">
            <a:spLocks noGrp="1"/>
          </p:cNvSpPr>
          <p:nvPr>
            <p:ph type="title"/>
          </p:nvPr>
        </p:nvSpPr>
        <p:spPr>
          <a:xfrm>
            <a:off x="838201" y="825965"/>
            <a:ext cx="7561540" cy="40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cs-CZ" sz="2250" spc="6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Project </a:t>
            </a:r>
            <a:r>
              <a:rPr lang="cs-CZ" sz="2250" spc="6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awarded</a:t>
            </a:r>
            <a:r>
              <a:rPr lang="cs-CZ" sz="2250" spc="6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TA CR </a:t>
            </a:r>
            <a:r>
              <a:rPr lang="cs-CZ" sz="2250" spc="6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Price</a:t>
            </a:r>
            <a:r>
              <a:rPr lang="cs-CZ" sz="2250" spc="6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2018</a:t>
            </a:r>
            <a:endParaRPr lang="en-US" sz="2250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7592" y="2894274"/>
            <a:ext cx="6754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Feasibility assessment methodology for monitoring of transportation infrastructure deformations by means </a:t>
            </a:r>
            <a:endParaRPr lang="cs-CZ" sz="2000" spc="300" dirty="0" smtClean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r>
              <a:rPr lang="en-US" sz="2000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of </a:t>
            </a:r>
            <a:r>
              <a:rPr lang="en-US" sz="2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satellite interferometry</a:t>
            </a:r>
            <a:endParaRPr lang="cs-CZ" sz="2000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1264" y="1416220"/>
            <a:ext cx="60162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5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GISAT s.r.o</a:t>
            </a:r>
            <a:r>
              <a:rPr lang="cs-CZ" sz="225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. </a:t>
            </a:r>
            <a:r>
              <a:rPr lang="cs-CZ" sz="2250" spc="6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winner</a:t>
            </a:r>
            <a:r>
              <a:rPr lang="cs-CZ" sz="2250" spc="6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</a:t>
            </a:r>
          </a:p>
          <a:p>
            <a:r>
              <a:rPr lang="cs-CZ" sz="2250" spc="600" dirty="0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in </a:t>
            </a:r>
            <a:r>
              <a:rPr lang="cs-CZ" sz="2250" spc="600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categoryGOVERNANCE</a:t>
            </a:r>
            <a:endParaRPr lang="cs-CZ" sz="2250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81" y="1209829"/>
            <a:ext cx="4373072" cy="426862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9F776B5-D112-4354-AD7A-DC3C43997C9F}"/>
              </a:ext>
            </a:extLst>
          </p:cNvPr>
          <p:cNvCxnSpPr>
            <a:cxnSpLocks/>
          </p:cNvCxnSpPr>
          <p:nvPr/>
        </p:nvCxnSpPr>
        <p:spPr>
          <a:xfrm>
            <a:off x="287835" y="1209829"/>
            <a:ext cx="7766836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DB691235-DEEA-4E11-904F-7D1C7DF2CDF4}"/>
              </a:ext>
            </a:extLst>
          </p:cNvPr>
          <p:cNvSpPr/>
          <p:nvPr/>
        </p:nvSpPr>
        <p:spPr>
          <a:xfrm>
            <a:off x="830996" y="3919736"/>
            <a:ext cx="1484702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/>
            <a:r>
              <a:rPr lang="en-GB" sz="26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FOCUS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D7A638A-1FBA-422F-AE36-0516F42AF756}"/>
              </a:ext>
            </a:extLst>
          </p:cNvPr>
          <p:cNvSpPr/>
          <p:nvPr/>
        </p:nvSpPr>
        <p:spPr>
          <a:xfrm>
            <a:off x="1067099" y="4429125"/>
            <a:ext cx="6753367" cy="1615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E0E0E"/>
                </a:solidFill>
                <a:latin typeface="Century Gothic" panose="020B0502020202020204" pitchFamily="34" charset="0"/>
              </a:rPr>
              <a:t>sustainable transport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E0E0E"/>
                </a:solidFill>
                <a:latin typeface="Century Gothic" panose="020B0502020202020204" pitchFamily="34" charset="0"/>
              </a:rPr>
              <a:t>safe and resilient transport and transport infrastructure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E0E0E"/>
                </a:solidFill>
                <a:latin typeface="Century Gothic" panose="020B0502020202020204" pitchFamily="34" charset="0"/>
              </a:rPr>
              <a:t>accessible and interoperable transport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E0E0E"/>
                </a:solidFill>
                <a:latin typeface="Century Gothic" panose="020B0502020202020204" pitchFamily="34" charset="0"/>
              </a:rPr>
              <a:t>automation, digitalisation, navigation and satellite systems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285B790-5518-4745-A0B3-080F685DBCC1}"/>
              </a:ext>
            </a:extLst>
          </p:cNvPr>
          <p:cNvSpPr/>
          <p:nvPr/>
        </p:nvSpPr>
        <p:spPr>
          <a:xfrm>
            <a:off x="1016972" y="3046510"/>
            <a:ext cx="4829195" cy="4732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E0E0E"/>
                </a:solidFill>
                <a:latin typeface="Century Gothic" panose="020B0502020202020204" pitchFamily="34" charset="0"/>
              </a:rPr>
              <a:t>development of the transport sector</a:t>
            </a:r>
          </a:p>
        </p:txBody>
      </p:sp>
      <p:pic>
        <p:nvPicPr>
          <p:cNvPr id="9" name="Zástupný symbol pro obrázek 12">
            <a:extLst>
              <a:ext uri="{FF2B5EF4-FFF2-40B4-BE49-F238E27FC236}">
                <a16:creationId xmlns:a16="http://schemas.microsoft.com/office/drawing/2014/main" id="{5C3501FD-67E0-41C3-9000-187C3B72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9" r="20390"/>
          <a:stretch/>
        </p:blipFill>
        <p:spPr>
          <a:xfrm>
            <a:off x="8160849" y="0"/>
            <a:ext cx="40295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0" name="TextBox 31"/>
          <p:cNvSpPr txBox="1"/>
          <p:nvPr/>
        </p:nvSpPr>
        <p:spPr>
          <a:xfrm>
            <a:off x="570207" y="605332"/>
            <a:ext cx="496963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225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First call for proposals</a:t>
            </a:r>
            <a:endParaRPr lang="en-US" sz="2250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9F776B5-D112-4354-AD7A-DC3C43997C9F}"/>
              </a:ext>
            </a:extLst>
          </p:cNvPr>
          <p:cNvCxnSpPr>
            <a:cxnSpLocks/>
          </p:cNvCxnSpPr>
          <p:nvPr/>
        </p:nvCxnSpPr>
        <p:spPr>
          <a:xfrm>
            <a:off x="1588" y="997747"/>
            <a:ext cx="5534527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tacr.cz/logotypy/Doprav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24" y="1077958"/>
            <a:ext cx="3830218" cy="4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502F25C-BD06-4AB1-9E7C-EB2522FAF417}"/>
              </a:ext>
            </a:extLst>
          </p:cNvPr>
          <p:cNvSpPr/>
          <p:nvPr/>
        </p:nvSpPr>
        <p:spPr>
          <a:xfrm>
            <a:off x="204151" y="2620165"/>
            <a:ext cx="3460945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en-GB" sz="26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OBJECTIVE</a:t>
            </a:r>
            <a:endParaRPr lang="cs-CZ" sz="2600" dirty="0">
              <a:latin typeface="Century Gothic" panose="020B0502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D57F24F-9DF0-480D-9746-94266358D46B}"/>
              </a:ext>
            </a:extLst>
          </p:cNvPr>
          <p:cNvSpPr txBox="1"/>
          <p:nvPr/>
        </p:nvSpPr>
        <p:spPr>
          <a:xfrm>
            <a:off x="963075" y="1121796"/>
            <a:ext cx="5404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/>
            <a:r>
              <a:rPr lang="en-GB" sz="24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DOPRAVA 2020+</a:t>
            </a:r>
            <a:r>
              <a:rPr lang="en-GB" sz="24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programme</a:t>
            </a:r>
            <a:endParaRPr lang="en-US" sz="36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2454D7-B308-4FC9-A155-651ECCD8CDE9}"/>
              </a:ext>
            </a:extLst>
          </p:cNvPr>
          <p:cNvSpPr txBox="1"/>
          <p:nvPr/>
        </p:nvSpPr>
        <p:spPr>
          <a:xfrm>
            <a:off x="6096000" y="2058654"/>
            <a:ext cx="4404120" cy="3801600"/>
          </a:xfrm>
          <a:prstGeom prst="rect">
            <a:avLst/>
          </a:prstGeom>
          <a:solidFill>
            <a:srgbClr val="C2BFB6">
              <a:alpha val="18039"/>
            </a:srgbClr>
          </a:solidFill>
        </p:spPr>
        <p:txBody>
          <a:bodyPr wrap="square" rtlCol="0">
            <a:noAutofit/>
          </a:bodyPr>
          <a:lstStyle/>
          <a:p>
            <a:pPr lvl="1" rtl="0" fontAlgn="base"/>
            <a:endParaRPr lang="cs-CZ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13 June 2019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–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13 August 2019</a:t>
            </a:r>
          </a:p>
          <a:p>
            <a:pPr lvl="1" rtl="0" fontAlgn="base"/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14 August 2019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–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31 January 2020</a:t>
            </a:r>
          </a:p>
          <a:p>
            <a:pPr lvl="1" rtl="0" fontAlgn="base"/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fontAlgn="base"/>
            <a:r>
              <a:rPr lang="en-GB" sz="1600" dirty="0">
                <a:solidFill>
                  <a:srgbClr val="E83B44"/>
                </a:solidFill>
                <a:latin typeface="Century Gothic" panose="020B0502020202020204" pitchFamily="34" charset="0"/>
              </a:rPr>
              <a:t>€ 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19.26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million	</a:t>
            </a:r>
          </a:p>
          <a:p>
            <a:pPr lvl="1" rtl="0" fontAlgn="base"/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	</a:t>
            </a:r>
          </a:p>
          <a:p>
            <a:pPr lvl="1" fontAlgn="base"/>
            <a:r>
              <a:rPr lang="en-GB" sz="1600" dirty="0">
                <a:solidFill>
                  <a:srgbClr val="E83B44"/>
                </a:solidFill>
                <a:latin typeface="Century Gothic" panose="020B0502020202020204" pitchFamily="34" charset="0"/>
              </a:rPr>
              <a:t>€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1.92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million</a:t>
            </a:r>
          </a:p>
          <a:p>
            <a:pPr lvl="1" rtl="0" fontAlgn="base"/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80%</a:t>
            </a:r>
          </a:p>
          <a:p>
            <a:pPr lvl="1" rtl="0" fontAlgn="base"/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12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–</a:t>
            </a:r>
            <a:r>
              <a:rPr lang="cs-CZ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48 months</a:t>
            </a:r>
          </a:p>
          <a:p>
            <a:pPr lvl="1" rtl="0" fontAlgn="base"/>
            <a:endParaRPr lang="pt-BR" sz="1650" dirty="0">
              <a:solidFill>
                <a:srgbClr val="E83B44"/>
              </a:solidFill>
              <a:latin typeface="Century Gothic" panose="020B0502020202020204" pitchFamily="34" charset="0"/>
            </a:endParaRPr>
          </a:p>
          <a:p>
            <a:pPr lvl="1" rtl="0" fontAlgn="base"/>
            <a:r>
              <a:rPr lang="en-GB" sz="1650" dirty="0">
                <a:solidFill>
                  <a:srgbClr val="E83B44"/>
                </a:solidFill>
                <a:latin typeface="Century Gothic" panose="020B0502020202020204" pitchFamily="34" charset="0"/>
              </a:rPr>
              <a:t>RO and enterprises</a:t>
            </a: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83DC105F-1300-4F82-B562-047928F1B2F3}"/>
              </a:ext>
            </a:extLst>
          </p:cNvPr>
          <p:cNvSpPr txBox="1"/>
          <p:nvPr/>
        </p:nvSpPr>
        <p:spPr>
          <a:xfrm>
            <a:off x="221308" y="605453"/>
            <a:ext cx="12107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600" spc="3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Information about the first call for proposals in </a:t>
            </a:r>
            <a:r>
              <a:rPr lang="cs-CZ" sz="1600" spc="3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T</a:t>
            </a:r>
            <a:r>
              <a:rPr lang="en-GB" sz="1600" spc="3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he </a:t>
            </a:r>
            <a:r>
              <a:rPr lang="en-GB" sz="1600" spc="300" dirty="0">
                <a:solidFill>
                  <a:srgbClr val="E83B44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DOPRAVA 2020+ programme</a:t>
            </a:r>
            <a:endParaRPr lang="en-US" sz="1600" spc="300" dirty="0">
              <a:solidFill>
                <a:srgbClr val="E83B44"/>
              </a:solidFill>
              <a:latin typeface="Century Gothic" panose="020B0502020202020204" pitchFamily="34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9F776B5-D112-4354-AD7A-DC3C43997C9F}"/>
              </a:ext>
            </a:extLst>
          </p:cNvPr>
          <p:cNvCxnSpPr>
            <a:cxnSpLocks/>
          </p:cNvCxnSpPr>
          <p:nvPr/>
        </p:nvCxnSpPr>
        <p:spPr>
          <a:xfrm>
            <a:off x="1588" y="997747"/>
            <a:ext cx="7772400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81C5E4FA-5060-4055-824C-5D4666CC1E6B}"/>
              </a:ext>
            </a:extLst>
          </p:cNvPr>
          <p:cNvSpPr/>
          <p:nvPr/>
        </p:nvSpPr>
        <p:spPr>
          <a:xfrm>
            <a:off x="1691880" y="2059213"/>
            <a:ext cx="4404121" cy="3847207"/>
          </a:xfrm>
          <a:prstGeom prst="rect">
            <a:avLst/>
          </a:prstGeom>
          <a:solidFill>
            <a:srgbClr val="00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FIRST CALL FOR PROPOSALS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EVALUATION PERIOD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ALLOCATION FOR THE FIRST CFP</a:t>
            </a:r>
          </a:p>
          <a:p>
            <a:pPr marL="361157" indent="-227807" fontAlgn="base"/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MAX. PROJECT FUNDING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MAX. PROJECT FUNDING INTENSITY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PROJECT DURATION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6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61157" indent="-227807" fontAlgn="base">
              <a:buFont typeface="Arial" panose="020B0604020202020204" pitchFamily="34" charset="0"/>
              <a:buChar char="•"/>
            </a:pPr>
            <a:r>
              <a:rPr lang="en-GB" sz="1650">
                <a:solidFill>
                  <a:srgbClr val="000000"/>
                </a:solidFill>
                <a:latin typeface="Century Gothic" panose="020B0502020202020204" pitchFamily="34" charset="0"/>
              </a:rPr>
              <a:t>APPLICANTS</a:t>
            </a:r>
            <a:r>
              <a:rPr lang="en-GB" sz="1600" b="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marL="361157" indent="-227807" fontAlgn="base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ál 63">
            <a:extLst/>
          </p:cNvPr>
          <p:cNvSpPr/>
          <p:nvPr/>
        </p:nvSpPr>
        <p:spPr>
          <a:xfrm>
            <a:off x="218022" y="4649338"/>
            <a:ext cx="819363" cy="819944"/>
          </a:xfrm>
          <a:prstGeom prst="ellipse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5" tIns="22840" rIns="45675" bIns="22840" anchor="ctr"/>
          <a:lstStyle/>
          <a:p>
            <a:pPr algn="ctr" defTabSz="913304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3" name="Ovál 62">
            <a:extLst/>
          </p:cNvPr>
          <p:cNvSpPr/>
          <p:nvPr/>
        </p:nvSpPr>
        <p:spPr>
          <a:xfrm>
            <a:off x="9437769" y="567532"/>
            <a:ext cx="2105573" cy="2105025"/>
          </a:xfrm>
          <a:prstGeom prst="ellipse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5" tIns="22840" rIns="45675" bIns="22840" anchor="ctr"/>
          <a:lstStyle/>
          <a:p>
            <a:pPr algn="ctr" defTabSz="913304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1" name="Ovál 60">
            <a:extLst/>
          </p:cNvPr>
          <p:cNvSpPr/>
          <p:nvPr/>
        </p:nvSpPr>
        <p:spPr>
          <a:xfrm>
            <a:off x="7776013" y="3759200"/>
            <a:ext cx="3963432" cy="3962400"/>
          </a:xfrm>
          <a:prstGeom prst="ellipse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5" tIns="22840" rIns="45675" bIns="22840" anchor="ctr"/>
          <a:lstStyle/>
          <a:p>
            <a:pPr algn="ctr" defTabSz="913304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8" name="Ovál 27">
            <a:extLst/>
          </p:cNvPr>
          <p:cNvSpPr/>
          <p:nvPr/>
        </p:nvSpPr>
        <p:spPr>
          <a:xfrm>
            <a:off x="287413" y="586581"/>
            <a:ext cx="3600594" cy="3598863"/>
          </a:xfrm>
          <a:prstGeom prst="ellipse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5" tIns="22840" rIns="45675" bIns="22840" anchor="ctr"/>
          <a:lstStyle/>
          <a:p>
            <a:pPr algn="ctr" defTabSz="913304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66405" y="1620047"/>
            <a:ext cx="1124243" cy="384969"/>
          </a:xfrm>
          <a:prstGeom prst="rect">
            <a:avLst/>
          </a:prstGeom>
          <a:noFill/>
        </p:spPr>
        <p:txBody>
          <a:bodyPr wrap="none" lIns="45675" tIns="22840" rIns="45675" bIns="22840">
            <a:spAutoFit/>
          </a:bodyPr>
          <a:lstStyle/>
          <a:p>
            <a:pPr algn="ctr" defTabSz="913304">
              <a:defRPr/>
            </a:pPr>
            <a:r>
              <a:rPr lang="en-US" sz="22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TAFTIE</a:t>
            </a:r>
          </a:p>
        </p:txBody>
      </p:sp>
      <p:sp>
        <p:nvSpPr>
          <p:cNvPr id="24583" name="TextBox 40"/>
          <p:cNvSpPr txBox="1">
            <a:spLocks noChangeArrowheads="1"/>
          </p:cNvSpPr>
          <p:nvPr/>
        </p:nvSpPr>
        <p:spPr bwMode="auto">
          <a:xfrm>
            <a:off x="8213880" y="1841189"/>
            <a:ext cx="3087698" cy="244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22840" rIns="45675" bIns="22840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800100" indent="-3429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defTabSz="913304">
              <a:buFont typeface="Arial" pitchFamily="34" charset="0"/>
              <a:buChar char="•"/>
            </a:pPr>
            <a:endParaRPr lang="cs-CZ" altLang="cs-CZ" dirty="0">
              <a:solidFill>
                <a:srgbClr val="7F7F7F"/>
              </a:solidFill>
              <a:latin typeface="Century Gothic" pitchFamily="34" charset="0"/>
            </a:endParaRPr>
          </a:p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CHIST-ERA III</a:t>
            </a:r>
          </a:p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M-ERA.NET 2</a:t>
            </a:r>
          </a:p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GENDER NET Plus</a:t>
            </a:r>
          </a:p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EuroNanoMed3</a:t>
            </a:r>
          </a:p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GEECCO</a:t>
            </a:r>
          </a:p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NewHoRRIzon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65283" y="1443043"/>
            <a:ext cx="2725654" cy="384175"/>
          </a:xfrm>
          <a:prstGeom prst="rect">
            <a:avLst/>
          </a:prstGeom>
          <a:noFill/>
        </p:spPr>
        <p:txBody>
          <a:bodyPr wrap="none" lIns="45675" tIns="22840" rIns="45675" bIns="22840">
            <a:spAutoFit/>
          </a:bodyPr>
          <a:lstStyle/>
          <a:p>
            <a:pPr algn="ctr" defTabSz="913304">
              <a:defRPr/>
            </a:pPr>
            <a:r>
              <a:rPr lang="en-US" sz="22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EU </a:t>
            </a:r>
            <a:r>
              <a:rPr lang="en-US" sz="2200" b="1" spc="300" dirty="0" err="1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Programmes</a:t>
            </a:r>
            <a:endParaRPr lang="en-US" sz="22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112" y="5042504"/>
            <a:ext cx="3146451" cy="384969"/>
          </a:xfrm>
          <a:prstGeom prst="rect">
            <a:avLst/>
          </a:prstGeom>
          <a:noFill/>
        </p:spPr>
        <p:txBody>
          <a:bodyPr wrap="none" lIns="45675" tIns="22840" rIns="45675" bIns="22840">
            <a:spAutoFit/>
          </a:bodyPr>
          <a:lstStyle/>
          <a:p>
            <a:pPr algn="ctr" defTabSz="913304">
              <a:defRPr/>
            </a:pPr>
            <a:r>
              <a:rPr lang="en-US" sz="22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DELTA </a:t>
            </a:r>
            <a:r>
              <a:rPr lang="en-US" sz="2200" b="1" spc="300" dirty="0" err="1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Programme</a:t>
            </a:r>
            <a:endParaRPr lang="en-US" sz="22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70691" y="5210180"/>
            <a:ext cx="2920967" cy="384969"/>
          </a:xfrm>
          <a:prstGeom prst="rect">
            <a:avLst/>
          </a:prstGeom>
          <a:noFill/>
        </p:spPr>
        <p:txBody>
          <a:bodyPr wrap="none" lIns="45675" tIns="22840" rIns="45675" bIns="22840">
            <a:spAutoFit/>
          </a:bodyPr>
          <a:lstStyle/>
          <a:p>
            <a:pPr algn="ctr" defTabSz="913304">
              <a:defRPr/>
            </a:pPr>
            <a:r>
              <a:rPr lang="en-US" sz="22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HORIZON Europe</a:t>
            </a:r>
          </a:p>
        </p:txBody>
      </p:sp>
      <p:pic>
        <p:nvPicPr>
          <p:cNvPr id="24587" name="Obrázek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03" y="116681"/>
            <a:ext cx="3088492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Box 40"/>
          <p:cNvSpPr txBox="1">
            <a:spLocks noChangeArrowheads="1"/>
          </p:cNvSpPr>
          <p:nvPr/>
        </p:nvSpPr>
        <p:spPr bwMode="auto">
          <a:xfrm>
            <a:off x="543861" y="2079627"/>
            <a:ext cx="3087698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22840" rIns="45675" bIns="22840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800100" indent="-3429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defTabSz="913304"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TAFTIE </a:t>
            </a:r>
            <a:r>
              <a:rPr lang="cs-CZ" altLang="cs-CZ" sz="2000" dirty="0" err="1">
                <a:solidFill>
                  <a:srgbClr val="7F7F7F"/>
                </a:solidFill>
                <a:latin typeface="Century Gothic" pitchFamily="34" charset="0"/>
              </a:rPr>
              <a:t>Chair</a:t>
            </a:r>
            <a:r>
              <a:rPr lang="cs-CZ" altLang="cs-CZ" sz="2000" dirty="0">
                <a:solidFill>
                  <a:srgbClr val="7F7F7F"/>
                </a:solidFill>
                <a:latin typeface="Century Gothic" pitchFamily="34" charset="0"/>
              </a:rPr>
              <a:t> 2017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F7C7783-C9DD-DD40-B972-E2444E32862D}"/>
              </a:ext>
            </a:extLst>
          </p:cNvPr>
          <p:cNvSpPr/>
          <p:nvPr/>
        </p:nvSpPr>
        <p:spPr>
          <a:xfrm>
            <a:off x="849936" y="5801520"/>
            <a:ext cx="819363" cy="819944"/>
          </a:xfrm>
          <a:prstGeom prst="ellipse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5" tIns="22840" rIns="45675" bIns="22840" anchor="ctr"/>
          <a:lstStyle/>
          <a:p>
            <a:pPr algn="ctr" defTabSz="913304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FF5F563D-5F54-A746-80D4-584AE75C78E4}"/>
              </a:ext>
            </a:extLst>
          </p:cNvPr>
          <p:cNvSpPr txBox="1"/>
          <p:nvPr/>
        </p:nvSpPr>
        <p:spPr>
          <a:xfrm>
            <a:off x="856712" y="6187288"/>
            <a:ext cx="3267864" cy="384713"/>
          </a:xfrm>
          <a:prstGeom prst="rect">
            <a:avLst/>
          </a:prstGeom>
          <a:noFill/>
        </p:spPr>
        <p:txBody>
          <a:bodyPr wrap="none" lIns="45675" tIns="22840" rIns="45675" bIns="22840">
            <a:spAutoFit/>
          </a:bodyPr>
          <a:lstStyle/>
          <a:p>
            <a:pPr algn="ctr" defTabSz="913304">
              <a:defRPr/>
            </a:pPr>
            <a:r>
              <a:rPr lang="en-US" sz="22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Kappa </a:t>
            </a:r>
            <a:r>
              <a:rPr lang="en-US" sz="2200" b="1" spc="300" dirty="0" err="1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Programme</a:t>
            </a:r>
            <a:endParaRPr lang="en-US" sz="22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EE8DA08-2342-DA4F-A169-C37FA0DF7E93}"/>
              </a:ext>
            </a:extLst>
          </p:cNvPr>
          <p:cNvCxnSpPr>
            <a:cxnSpLocks/>
          </p:cNvCxnSpPr>
          <p:nvPr/>
        </p:nvCxnSpPr>
        <p:spPr>
          <a:xfrm flipH="1">
            <a:off x="4325874" y="3552501"/>
            <a:ext cx="235616" cy="44435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F294D9F-180B-4440-804A-534A555AF8EF}"/>
              </a:ext>
            </a:extLst>
          </p:cNvPr>
          <p:cNvCxnSpPr>
            <a:cxnSpLocks/>
          </p:cNvCxnSpPr>
          <p:nvPr/>
        </p:nvCxnSpPr>
        <p:spPr>
          <a:xfrm flipH="1">
            <a:off x="4561490" y="4525297"/>
            <a:ext cx="737964" cy="7823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9E092261-1E5A-554D-8C95-AE922FD64ACF}"/>
              </a:ext>
            </a:extLst>
          </p:cNvPr>
          <p:cNvSpPr/>
          <p:nvPr/>
        </p:nvSpPr>
        <p:spPr>
          <a:xfrm>
            <a:off x="3631559" y="3962400"/>
            <a:ext cx="985852" cy="98585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BD70D2-AEB1-344C-A181-B9A4108D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7" y="4402704"/>
            <a:ext cx="4699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98"/>
          <p:cNvSpPr>
            <a:spLocks noGrp="1"/>
          </p:cNvSpPr>
          <p:nvPr>
            <p:ph type="title"/>
          </p:nvPr>
        </p:nvSpPr>
        <p:spPr>
          <a:xfrm>
            <a:off x="8016213" y="332656"/>
            <a:ext cx="3566187" cy="648072"/>
          </a:xfrm>
        </p:spPr>
        <p:txBody>
          <a:bodyPr vert="horz" lIns="121900" tIns="60933" rIns="121900" bIns="60933" rtlCol="0" anchor="ctr">
            <a:noAutofit/>
          </a:bodyPr>
          <a:lstStyle/>
          <a:p>
            <a:pPr algn="r" eaLnBrk="1" hangingPunct="1">
              <a:buSzPct val="25000"/>
            </a:pPr>
            <a:r>
              <a:rPr lang="cs-CZ" sz="3200" b="1" dirty="0">
                <a:solidFill>
                  <a:srgbClr val="F03741"/>
                </a:solidFill>
              </a:rPr>
              <a:t/>
            </a:r>
            <a:br>
              <a:rPr lang="cs-CZ" sz="3200" b="1" dirty="0">
                <a:solidFill>
                  <a:srgbClr val="F03741"/>
                </a:solidFill>
              </a:rPr>
            </a:br>
            <a:r>
              <a:rPr lang="cs-CZ" sz="3200" b="1" dirty="0">
                <a:solidFill>
                  <a:srgbClr val="F03741"/>
                </a:solidFill>
                <a:cs typeface="Cambria"/>
              </a:rPr>
              <a:t>INKA Project</a:t>
            </a:r>
            <a:r>
              <a:rPr lang="cs-CZ" sz="3200" b="1" dirty="0">
                <a:solidFill>
                  <a:srgbClr val="F03741"/>
                </a:solidFill>
              </a:rPr>
              <a:t/>
            </a:r>
            <a:br>
              <a:rPr lang="cs-CZ" sz="3200" b="1" dirty="0">
                <a:solidFill>
                  <a:srgbClr val="F03741"/>
                </a:solidFill>
              </a:rPr>
            </a:br>
            <a:endParaRPr lang="cs-CZ" sz="3200" b="1" dirty="0">
              <a:solidFill>
                <a:srgbClr val="F03741"/>
              </a:solidFill>
              <a:cs typeface="Arial" charset="0"/>
              <a:sym typeface="Arial" charset="0"/>
            </a:endParaRPr>
          </a:p>
        </p:txBody>
      </p:sp>
      <p:sp>
        <p:nvSpPr>
          <p:cNvPr id="43010" name="Shape 99"/>
          <p:cNvSpPr>
            <a:spLocks noGrp="1"/>
          </p:cNvSpPr>
          <p:nvPr>
            <p:ph type="body" idx="1"/>
          </p:nvPr>
        </p:nvSpPr>
        <p:spPr>
          <a:xfrm>
            <a:off x="5135894" y="1700808"/>
            <a:ext cx="6623711" cy="4752528"/>
          </a:xfrm>
        </p:spPr>
        <p:txBody>
          <a:bodyPr vert="horz" lIns="121900" tIns="60933" rIns="121900" bIns="60933" rtlCol="0">
            <a:normAutofit lnSpcReduction="10000"/>
          </a:bodyPr>
          <a:lstStyle/>
          <a:p>
            <a:pPr>
              <a:spcAft>
                <a:spcPts val="1600"/>
              </a:spcAft>
              <a:buSzPct val="100000"/>
            </a:pP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Setting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up a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methodology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for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mapping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innovation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potential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of the CR,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that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sustainable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enable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comparison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of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data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over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time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  <a:p>
            <a:pPr>
              <a:spcAft>
                <a:spcPts val="1600"/>
              </a:spcAft>
              <a:buSzPct val="100000"/>
            </a:pP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unique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combination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of data 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both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macroeconomic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ande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microeconomic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and of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primary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data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from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structured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interviews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(in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companies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nad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research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organisations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);</a:t>
            </a:r>
            <a:endParaRPr lang="cs-CZ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spcAft>
                <a:spcPts val="1600"/>
              </a:spcAft>
              <a:buSzPct val="100000"/>
            </a:pP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Ministry  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of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Industry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Trade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, Ministry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of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Education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Youth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Sports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Ministry  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of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Labour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Social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Affairs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=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project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partners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; </a:t>
            </a:r>
            <a:endParaRPr lang="cs-CZ" sz="1600" dirty="0" smtClean="0"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spcAft>
                <a:spcPts val="1600"/>
              </a:spcAft>
              <a:buSzPct val="100000"/>
            </a:pP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other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ministries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and the Office of the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Government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of CR are </a:t>
            </a:r>
            <a:r>
              <a:rPr lang="cs-CZ" sz="1600" dirty="0" err="1">
                <a:latin typeface="Century Gothic" panose="020B0502020202020204" pitchFamily="34" charset="0"/>
                <a:ea typeface="+mn-ea"/>
                <a:cs typeface="+mn-cs"/>
              </a:rPr>
              <a:t>kept</a:t>
            </a:r>
            <a:r>
              <a:rPr lang="cs-CZ" sz="16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informed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>
              <a:spcAft>
                <a:spcPts val="1600"/>
              </a:spcAft>
              <a:buSzPct val="100000"/>
            </a:pP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Information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Century Gothic" panose="020B0502020202020204" pitchFamily="34" charset="0"/>
                <a:ea typeface="+mn-ea"/>
                <a:cs typeface="+mn-cs"/>
              </a:rPr>
              <a:t>available</a:t>
            </a:r>
            <a:r>
              <a:rPr lang="cs-CZ" sz="1600" dirty="0" smtClean="0"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>
              <a:spcAft>
                <a:spcPts val="1600"/>
              </a:spcAft>
              <a:buSzPct val="100000"/>
            </a:pPr>
            <a:r>
              <a:rPr lang="cs-CZ" sz="1600" dirty="0">
                <a:latin typeface="Century Gothic" panose="020B0502020202020204" pitchFamily="34" charset="0"/>
                <a:hlinkClick r:id="rId3"/>
              </a:rPr>
              <a:t>https://inkaviz.tacr.cz/en</a:t>
            </a:r>
            <a:r>
              <a:rPr lang="cs-CZ" sz="1600" dirty="0">
                <a:latin typeface="Century Gothic" panose="020B0502020202020204" pitchFamily="34" charset="0"/>
              </a:rPr>
              <a:t> 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spcAft>
                <a:spcPts val="1600"/>
              </a:spcAft>
              <a:buSzPct val="100000"/>
            </a:pPr>
            <a:endParaRPr lang="cs-CZ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buSzPct val="25000"/>
            </a:pPr>
            <a:endParaRPr lang="cs-CZ" sz="2667" dirty="0">
              <a:latin typeface="Cambria"/>
              <a:cs typeface="Cambria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15659" y="332656"/>
            <a:ext cx="3771899" cy="4027147"/>
            <a:chOff x="0" y="195486"/>
            <a:chExt cx="3505981" cy="402502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5" r="26567" b="15781"/>
            <a:stretch/>
          </p:blipFill>
          <p:spPr bwMode="auto">
            <a:xfrm>
              <a:off x="0" y="987574"/>
              <a:ext cx="3505981" cy="323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107504" y="195486"/>
              <a:ext cx="1440160" cy="1080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2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4E389B6-B06E-F841-9F9F-DB5F55D078BD}"/>
              </a:ext>
            </a:extLst>
          </p:cNvPr>
          <p:cNvSpPr/>
          <p:nvPr/>
        </p:nvSpPr>
        <p:spPr>
          <a:xfrm>
            <a:off x="5061744" y="0"/>
            <a:ext cx="1981200" cy="5573713"/>
          </a:xfrm>
          <a:prstGeom prst="rect">
            <a:avLst/>
          </a:prstGeom>
          <a:solidFill>
            <a:srgbClr val="F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cs-CZ" sz="900"/>
          </a:p>
        </p:txBody>
      </p:sp>
      <p:sp>
        <p:nvSpPr>
          <p:cNvPr id="29699" name="TextovéPole 6">
            <a:extLst>
              <a:ext uri="{FF2B5EF4-FFF2-40B4-BE49-F238E27FC236}">
                <a16:creationId xmlns:a16="http://schemas.microsoft.com/office/drawing/2014/main" id="{B77DD469-479D-3248-BAB3-A2454207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732" y="5137944"/>
            <a:ext cx="1444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/>
          <a:p>
            <a:pPr algn="ctr"/>
            <a:r>
              <a:rPr lang="cs-CZ" altLang="cs-CZ" sz="1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www.tacr.cz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DD00A3-A81B-5B4F-8DC2-E7C259D2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28" y="781283"/>
            <a:ext cx="1200439" cy="120043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80DB84E-A430-254F-A2E0-B2FC1FCF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26" y="6048147"/>
            <a:ext cx="2365355" cy="2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2000" cy="685621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88957" y="1585822"/>
            <a:ext cx="11703044" cy="4824705"/>
            <a:chOff x="977659" y="3171645"/>
            <a:chExt cx="23399992" cy="9649410"/>
          </a:xfrm>
        </p:grpSpPr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8CDFA31-945E-48DB-A96A-4370834EC733}"/>
                </a:ext>
              </a:extLst>
            </p:cNvPr>
            <p:cNvSpPr txBox="1"/>
            <p:nvPr/>
          </p:nvSpPr>
          <p:spPr>
            <a:xfrm>
              <a:off x="3312543" y="5262113"/>
              <a:ext cx="4157933" cy="1477328"/>
            </a:xfrm>
            <a:prstGeom prst="rect">
              <a:avLst/>
            </a:prstGeom>
            <a:solidFill>
              <a:srgbClr val="E83C44"/>
            </a:solidFill>
            <a:ln>
              <a:solidFill>
                <a:srgbClr val="E83C44"/>
              </a:solidFill>
            </a:ln>
          </p:spPr>
          <p:txBody>
            <a:bodyPr wrap="square" rtlCol="0">
              <a:spAutoFit/>
            </a:bodyPr>
            <a:lstStyle/>
            <a:p>
              <a:pPr defTabSz="914034"/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2</a:t>
              </a:r>
              <a:r>
                <a:rPr lang="cs-CZ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383</a:t>
              </a:r>
            </a:p>
            <a:p>
              <a:pPr defTabSz="914034"/>
              <a:r>
                <a:rPr lang="en-GB" sz="1200" b="1" dirty="0">
                  <a:solidFill>
                    <a:srgbClr val="C7CAC9"/>
                  </a:solidFill>
                  <a:latin typeface="Century Gothic" panose="020B0502020202020204" pitchFamily="34" charset="0"/>
                </a:rPr>
                <a:t>projects funded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2A786296-92BE-4E23-B22F-5CA7C9851FAE}"/>
                </a:ext>
              </a:extLst>
            </p:cNvPr>
            <p:cNvSpPr txBox="1"/>
            <p:nvPr/>
          </p:nvSpPr>
          <p:spPr>
            <a:xfrm>
              <a:off x="12764218" y="3171645"/>
              <a:ext cx="4988942" cy="2400658"/>
            </a:xfrm>
            <a:prstGeom prst="rect">
              <a:avLst/>
            </a:prstGeom>
            <a:solidFill>
              <a:srgbClr val="E83C44"/>
            </a:solidFill>
            <a:ln>
              <a:solidFill>
                <a:srgbClr val="E83C44"/>
              </a:solidFill>
            </a:ln>
          </p:spPr>
          <p:txBody>
            <a:bodyPr wrap="square" rtlCol="0">
              <a:spAutoFit/>
            </a:bodyPr>
            <a:lstStyle/>
            <a:p>
              <a:pPr defTabSz="914034"/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€ </a:t>
              </a:r>
              <a:r>
                <a:rPr lang="cs-CZ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903.9 </a:t>
              </a:r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million</a:t>
              </a:r>
            </a:p>
            <a:p>
              <a:pPr defTabSz="914034"/>
              <a:r>
                <a:rPr lang="en-GB" sz="1200" b="1" dirty="0">
                  <a:solidFill>
                    <a:srgbClr val="C7CAC9"/>
                  </a:solidFill>
                  <a:latin typeface="Century Gothic" panose="020B0502020202020204" pitchFamily="34" charset="0"/>
                </a:rPr>
                <a:t>targeted project funding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F99324E5-049B-4EF0-88CA-7AF6E60725CF}"/>
                </a:ext>
              </a:extLst>
            </p:cNvPr>
            <p:cNvSpPr txBox="1"/>
            <p:nvPr/>
          </p:nvSpPr>
          <p:spPr>
            <a:xfrm>
              <a:off x="17267207" y="5495315"/>
              <a:ext cx="4157933" cy="1846660"/>
            </a:xfrm>
            <a:prstGeom prst="rect">
              <a:avLst/>
            </a:prstGeom>
            <a:solidFill>
              <a:srgbClr val="E83C44"/>
            </a:solidFill>
            <a:ln>
              <a:solidFill>
                <a:srgbClr val="E83C44"/>
              </a:solidFill>
            </a:ln>
          </p:spPr>
          <p:txBody>
            <a:bodyPr wrap="square" rtlCol="0">
              <a:spAutoFit/>
            </a:bodyPr>
            <a:lstStyle/>
            <a:p>
              <a:pPr defTabSz="914034"/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5</a:t>
              </a:r>
              <a:r>
                <a:rPr lang="cs-CZ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257</a:t>
              </a:r>
            </a:p>
            <a:p>
              <a:pPr defTabSz="914034"/>
              <a:r>
                <a:rPr lang="en-GB" sz="1200" b="1" dirty="0">
                  <a:solidFill>
                    <a:srgbClr val="C7CAC9"/>
                  </a:solidFill>
                  <a:latin typeface="Century Gothic" panose="020B0502020202020204" pitchFamily="34" charset="0"/>
                </a:rPr>
                <a:t>project participants supported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74CD980D-75F2-45C1-9644-6220AB789F73}"/>
                </a:ext>
              </a:extLst>
            </p:cNvPr>
            <p:cNvSpPr txBox="1"/>
            <p:nvPr/>
          </p:nvSpPr>
          <p:spPr>
            <a:xfrm>
              <a:off x="20024785" y="10052649"/>
              <a:ext cx="4352866" cy="2400658"/>
            </a:xfrm>
            <a:prstGeom prst="rect">
              <a:avLst/>
            </a:prstGeom>
            <a:solidFill>
              <a:srgbClr val="E83C44"/>
            </a:solidFill>
            <a:ln>
              <a:solidFill>
                <a:srgbClr val="E83C44"/>
              </a:solidFill>
            </a:ln>
          </p:spPr>
          <p:txBody>
            <a:bodyPr wrap="square" rtlCol="0">
              <a:spAutoFit/>
            </a:bodyPr>
            <a:lstStyle/>
            <a:p>
              <a:pPr defTabSz="914034"/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€ 461</a:t>
              </a:r>
              <a:r>
                <a:rPr lang="cs-CZ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.</a:t>
              </a:r>
              <a:r>
                <a:rPr lang="en-GB" sz="3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5 million</a:t>
              </a:r>
            </a:p>
            <a:p>
              <a:pPr defTabSz="914034"/>
              <a:r>
                <a:rPr lang="en-GB" sz="1200" b="1" dirty="0">
                  <a:solidFill>
                    <a:srgbClr val="C7CAC9"/>
                  </a:solidFill>
                  <a:latin typeface="Century Gothic" panose="020B0502020202020204" pitchFamily="34" charset="0"/>
                </a:rPr>
                <a:t>private investment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77D211C-6C47-4026-B1F1-A746A4FF4C65}"/>
                </a:ext>
              </a:extLst>
            </p:cNvPr>
            <p:cNvSpPr txBox="1"/>
            <p:nvPr/>
          </p:nvSpPr>
          <p:spPr>
            <a:xfrm>
              <a:off x="977659" y="11437645"/>
              <a:ext cx="1178945" cy="553998"/>
            </a:xfrm>
            <a:prstGeom prst="rect">
              <a:avLst/>
            </a:prstGeom>
            <a:solidFill>
              <a:srgbClr val="E83C44"/>
            </a:solidFill>
            <a:ln>
              <a:solidFill>
                <a:srgbClr val="E83C44"/>
              </a:solidFill>
            </a:ln>
          </p:spPr>
          <p:txBody>
            <a:bodyPr wrap="square" rtlCol="0">
              <a:spAutoFit/>
            </a:bodyPr>
            <a:lstStyle/>
            <a:p>
              <a:pPr defTabSz="914034"/>
              <a:endParaRPr lang="cs-CZ" sz="1200" dirty="0">
                <a:solidFill>
                  <a:srgbClr val="C7CAC9"/>
                </a:solidFill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064E6055-19C8-458D-9341-A974F41BAE68}"/>
                </a:ext>
              </a:extLst>
            </p:cNvPr>
            <p:cNvSpPr txBox="1"/>
            <p:nvPr/>
          </p:nvSpPr>
          <p:spPr>
            <a:xfrm>
              <a:off x="9626405" y="11437644"/>
              <a:ext cx="4764658" cy="1383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defTabSz="914034"/>
              <a:r>
                <a:rPr lang="en-GB" b="1" dirty="0">
                  <a:solidFill>
                    <a:srgbClr val="E73840"/>
                  </a:solidFill>
                  <a:latin typeface="Century Gothic" panose="020B0502020202020204" pitchFamily="34" charset="0"/>
                </a:rPr>
                <a:t>years of supporting Czech ideas</a:t>
              </a:r>
              <a:endParaRPr lang="cs-CZ" sz="600" dirty="0">
                <a:solidFill>
                  <a:srgbClr val="E7384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Obdélník 9"/>
          <p:cNvSpPr/>
          <p:nvPr/>
        </p:nvSpPr>
        <p:spPr>
          <a:xfrm>
            <a:off x="4814456" y="4667251"/>
            <a:ext cx="397076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034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9" b="33993"/>
          <a:stretch/>
        </p:blipFill>
        <p:spPr bwMode="auto">
          <a:xfrm>
            <a:off x="471059" y="3510335"/>
            <a:ext cx="3654343" cy="334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-152440" y="390525"/>
            <a:ext cx="4277839" cy="1162050"/>
            <a:chOff x="-152440" y="390525"/>
            <a:chExt cx="4277839" cy="1162050"/>
          </a:xfrm>
        </p:grpSpPr>
        <p:sp>
          <p:nvSpPr>
            <p:cNvPr id="3" name="Zaoblený obdélník 2"/>
            <p:cNvSpPr/>
            <p:nvPr/>
          </p:nvSpPr>
          <p:spPr>
            <a:xfrm>
              <a:off x="-152440" y="390525"/>
              <a:ext cx="4277839" cy="1162050"/>
            </a:xfrm>
            <a:prstGeom prst="roundRect">
              <a:avLst/>
            </a:prstGeom>
            <a:solidFill>
              <a:srgbClr val="E83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1" tIns="22856" rIns="45711" bIns="22856"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3463" y="702434"/>
              <a:ext cx="3315563" cy="553990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GB" sz="3300" b="1" spc="300" dirty="0">
                  <a:solidFill>
                    <a:srgbClr val="FFFFFF"/>
                  </a:solidFill>
                  <a:latin typeface="Century Gothic" panose="020B0502020202020204" pitchFamily="34" charset="0"/>
                  <a:ea typeface="Montserrat" charset="0"/>
                  <a:cs typeface="Montserrat" charset="0"/>
                </a:rPr>
                <a:t>About TA CR</a:t>
              </a:r>
              <a:endParaRPr lang="en-US" sz="4800" b="1" spc="300" dirty="0">
                <a:solidFill>
                  <a:srgbClr val="FFFFFF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125400" y="3600155"/>
            <a:ext cx="9098744" cy="2962275"/>
            <a:chOff x="7813552" y="4058388"/>
            <a:chExt cx="18192750" cy="5924550"/>
          </a:xfrm>
        </p:grpSpPr>
        <p:sp>
          <p:nvSpPr>
            <p:cNvPr id="6" name="Zaoblený obdélník 5"/>
            <p:cNvSpPr/>
            <p:nvPr/>
          </p:nvSpPr>
          <p:spPr>
            <a:xfrm>
              <a:off x="7813552" y="4058388"/>
              <a:ext cx="18192750" cy="5924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53449" y="4481504"/>
              <a:ext cx="15297150" cy="507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2791" indent="-142791" fontAlgn="base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 panose="020B0502020202020204" pitchFamily="34" charset="0"/>
                </a:rPr>
                <a:t>organisational unit of the state and the administrator of a budget chapter</a:t>
              </a:r>
            </a:p>
            <a:p>
              <a:pPr fontAlgn="base">
                <a:spcBef>
                  <a:spcPts val="600"/>
                </a:spcBef>
              </a:pPr>
              <a:endParaRPr lang="cs-CZ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endParaRPr>
            </a:p>
            <a:p>
              <a:pPr marL="142791" indent="-142791" fontAlgn="base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 panose="020B0502020202020204" pitchFamily="34" charset="0"/>
                </a:rPr>
                <a:t>we prepare and manage state funding programmes whose purpose is to stimulate the interconnection of organisations working on applied research with innovative activities in business and in the state administration</a:t>
              </a:r>
            </a:p>
            <a:p>
              <a:pPr fontAlgn="base"/>
              <a:endParaRPr lang="cs-CZ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endParaRPr>
            </a:p>
            <a:p>
              <a:pPr marL="142791" indent="-142791" fontAlgn="base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 panose="020B0502020202020204" pitchFamily="34" charset="0"/>
                </a:rPr>
                <a:t>we develop new tools to support closer collaboration between academia, the business sector and the state administration</a:t>
              </a:r>
            </a:p>
          </p:txBody>
        </p:sp>
      </p:grpSp>
      <p:sp>
        <p:nvSpPr>
          <p:cNvPr id="9" name="Zaoblený obdélník 8"/>
          <p:cNvSpPr/>
          <p:nvPr/>
        </p:nvSpPr>
        <p:spPr>
          <a:xfrm>
            <a:off x="6858542" y="816470"/>
            <a:ext cx="6200419" cy="25801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357022" y="1265111"/>
            <a:ext cx="4969541" cy="1877437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marL="142791" indent="-14279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R</a:t>
            </a:r>
            <a:r>
              <a:rPr lang="cs-CZ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&amp;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D support reform 10 years ago</a:t>
            </a:r>
            <a:endParaRPr lang="cs-CZ" sz="16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ts val="600"/>
              </a:spcBef>
            </a:pP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marL="142791" indent="-14279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Concentration of resources</a:t>
            </a:r>
            <a:endParaRPr lang="cs-CZ" sz="16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ts val="600"/>
              </a:spcBef>
            </a:pP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marL="142791" indent="-14279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Better cooperation of ministries, between researchers and academic sphere</a:t>
            </a:r>
          </a:p>
        </p:txBody>
      </p:sp>
    </p:spTree>
    <p:extLst>
      <p:ext uri="{BB962C8B-B14F-4D97-AF65-F5344CB8AC3E}">
        <p14:creationId xmlns:p14="http://schemas.microsoft.com/office/powerpoint/2010/main" val="4273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7">
            <a:extLst>
              <a:ext uri="{FF2B5EF4-FFF2-40B4-BE49-F238E27FC236}">
                <a16:creationId xmlns:a16="http://schemas.microsoft.com/office/drawing/2014/main" id="{27968309-6E78-CA4F-8C3A-F9F7AE2C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378" y="1338263"/>
            <a:ext cx="3796158" cy="6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/>
            <a:r>
              <a:rPr lang="en-US" altLang="cs-CZ" sz="3300" dirty="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TA CR </a:t>
            </a:r>
            <a:r>
              <a:rPr lang="en-US" altLang="cs-CZ" sz="3300" dirty="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IN FIGURES </a:t>
            </a:r>
            <a:endParaRPr lang="en-US" altLang="cs-CZ" sz="4800" dirty="0">
              <a:solidFill>
                <a:srgbClr val="0E0E0E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8A196-F78D-6E4B-802D-8FB9C9690E6B}"/>
              </a:ext>
            </a:extLst>
          </p:cNvPr>
          <p:cNvSpPr txBox="1"/>
          <p:nvPr/>
        </p:nvSpPr>
        <p:spPr>
          <a:xfrm>
            <a:off x="4526818" y="1990729"/>
            <a:ext cx="3073278" cy="246221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cs-CZ" sz="1000" spc="600" dirty="0">
                <a:solidFill>
                  <a:srgbClr val="0E0E0E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AS OF NOVEMBER</a:t>
            </a:r>
            <a:r>
              <a:rPr lang="en-US" sz="1000" spc="600" dirty="0">
                <a:solidFill>
                  <a:srgbClr val="0E0E0E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2018</a:t>
            </a:r>
          </a:p>
        </p:txBody>
      </p:sp>
      <p:sp>
        <p:nvSpPr>
          <p:cNvPr id="8195" name="TextBox 21">
            <a:extLst>
              <a:ext uri="{FF2B5EF4-FFF2-40B4-BE49-F238E27FC236}">
                <a16:creationId xmlns:a16="http://schemas.microsoft.com/office/drawing/2014/main" id="{5C759E97-3503-7E42-9951-642AA2D4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782" y="2584450"/>
            <a:ext cx="8409781" cy="7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cs-CZ" sz="1400" b="1" dirty="0">
                <a:solidFill>
                  <a:srgbClr val="F03741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TA CR is expanding every year, </a:t>
            </a:r>
            <a:endParaRPr lang="cs-CZ" altLang="cs-CZ" sz="1400" b="1" dirty="0">
              <a:solidFill>
                <a:srgbClr val="F03741"/>
              </a:solidFill>
              <a:latin typeface="Century Gothic" panose="020B0502020202020204" pitchFamily="34" charset="0"/>
              <a:ea typeface="Montserrat Light" pitchFamily="2" charset="0"/>
              <a:cs typeface="Montserrat Light" pitchFamily="2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cs-CZ" sz="1400" b="1" dirty="0">
                <a:solidFill>
                  <a:srgbClr val="F03741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we supported a record number of projects over the past year.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4A59DB-5DD8-A043-91B6-D72F9CF4F6AB}"/>
              </a:ext>
            </a:extLst>
          </p:cNvPr>
          <p:cNvSpPr/>
          <p:nvPr/>
        </p:nvSpPr>
        <p:spPr>
          <a:xfrm>
            <a:off x="379413" y="3521075"/>
            <a:ext cx="2185194" cy="2185194"/>
          </a:xfrm>
          <a:prstGeom prst="rect">
            <a:avLst/>
          </a:prstGeom>
          <a:noFill/>
          <a:ln>
            <a:solidFill>
              <a:srgbClr val="0E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en-US" sz="900" dirty="0">
              <a:solidFill>
                <a:srgbClr val="0E0E0E"/>
              </a:solidFill>
              <a:latin typeface="Montserrat Light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EDA7C0-1044-BA43-B903-01C31AE417A0}"/>
              </a:ext>
            </a:extLst>
          </p:cNvPr>
          <p:cNvSpPr/>
          <p:nvPr/>
        </p:nvSpPr>
        <p:spPr>
          <a:xfrm>
            <a:off x="2674938" y="3521075"/>
            <a:ext cx="2185194" cy="2185194"/>
          </a:xfrm>
          <a:prstGeom prst="rect">
            <a:avLst/>
          </a:prstGeom>
          <a:noFill/>
          <a:ln>
            <a:solidFill>
              <a:srgbClr val="0E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en-US" sz="900" dirty="0">
              <a:solidFill>
                <a:srgbClr val="0E0E0E"/>
              </a:solidFill>
              <a:latin typeface="Montserrat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6ABF4A-5260-B84E-A350-70D492CA33E5}"/>
              </a:ext>
            </a:extLst>
          </p:cNvPr>
          <p:cNvSpPr/>
          <p:nvPr/>
        </p:nvSpPr>
        <p:spPr>
          <a:xfrm>
            <a:off x="7235825" y="3521075"/>
            <a:ext cx="2185194" cy="2185194"/>
          </a:xfrm>
          <a:prstGeom prst="rect">
            <a:avLst/>
          </a:prstGeom>
          <a:noFill/>
          <a:ln>
            <a:solidFill>
              <a:srgbClr val="0E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en-US" sz="900" dirty="0">
              <a:solidFill>
                <a:srgbClr val="0E0E0E"/>
              </a:solidFill>
              <a:latin typeface="Montserrat Light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961C21-B343-DC4B-B31C-1A6625A0FAF0}"/>
              </a:ext>
            </a:extLst>
          </p:cNvPr>
          <p:cNvSpPr/>
          <p:nvPr/>
        </p:nvSpPr>
        <p:spPr>
          <a:xfrm>
            <a:off x="9532144" y="3536157"/>
            <a:ext cx="2185194" cy="2185194"/>
          </a:xfrm>
          <a:prstGeom prst="rect">
            <a:avLst/>
          </a:prstGeom>
          <a:noFill/>
          <a:ln>
            <a:solidFill>
              <a:srgbClr val="0E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en-US" sz="900" dirty="0">
              <a:solidFill>
                <a:srgbClr val="0E0E0E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F52D29-411C-1447-BB05-3086E9EC2313}"/>
              </a:ext>
            </a:extLst>
          </p:cNvPr>
          <p:cNvSpPr txBox="1"/>
          <p:nvPr/>
        </p:nvSpPr>
        <p:spPr>
          <a:xfrm>
            <a:off x="734219" y="3893596"/>
            <a:ext cx="1387476" cy="707886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cs-CZ" sz="4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13</a:t>
            </a:r>
            <a:endParaRPr lang="en-US" sz="6900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8201" name="TextBox 27">
            <a:extLst>
              <a:ext uri="{FF2B5EF4-FFF2-40B4-BE49-F238E27FC236}">
                <a16:creationId xmlns:a16="http://schemas.microsoft.com/office/drawing/2014/main" id="{0E968624-6DC4-D64E-BB4B-19CDD1FF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92" y="5159379"/>
            <a:ext cx="2136775" cy="3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100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in</a:t>
            </a:r>
            <a:r>
              <a:rPr lang="en-US" altLang="cs-CZ" sz="100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 201</a:t>
            </a:r>
            <a:r>
              <a:rPr lang="cs-CZ" altLang="cs-CZ" sz="100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8</a:t>
            </a:r>
            <a:endParaRPr lang="en-US" altLang="cs-CZ" sz="1000">
              <a:solidFill>
                <a:srgbClr val="0E0E0E"/>
              </a:solidFill>
              <a:latin typeface="Century Gothic" panose="020B0502020202020204" pitchFamily="34" charset="0"/>
              <a:ea typeface="Montserrat Light" pitchFamily="2" charset="0"/>
              <a:cs typeface="Montserrat Light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38998F-9322-E849-93FE-B8FA43B8A232}"/>
              </a:ext>
            </a:extLst>
          </p:cNvPr>
          <p:cNvSpPr txBox="1"/>
          <p:nvPr/>
        </p:nvSpPr>
        <p:spPr>
          <a:xfrm>
            <a:off x="3171829" y="3906486"/>
            <a:ext cx="1241425" cy="707886"/>
          </a:xfrm>
          <a:prstGeom prst="rect">
            <a:avLst/>
          </a:prstGeom>
          <a:noFill/>
        </p:spPr>
        <p:txBody>
          <a:bodyPr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en-US" sz="4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8</a:t>
            </a:r>
            <a:r>
              <a:rPr lang="cs-CZ" sz="4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54</a:t>
            </a:r>
            <a:endParaRPr lang="en-US" sz="6900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8203" name="TextBox 30">
            <a:extLst>
              <a:ext uri="{FF2B5EF4-FFF2-40B4-BE49-F238E27FC236}">
                <a16:creationId xmlns:a16="http://schemas.microsoft.com/office/drawing/2014/main" id="{CAB247AE-CB85-EC49-BB15-AE4DA2990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4" y="5159376"/>
            <a:ext cx="2098675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cs-CZ" sz="1000" dirty="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Paid </a:t>
            </a:r>
            <a:r>
              <a:rPr lang="cs-CZ" altLang="cs-CZ" sz="1000" dirty="0" err="1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out</a:t>
            </a:r>
            <a:r>
              <a:rPr lang="en-US" altLang="cs-CZ" sz="1000" dirty="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/>
            </a:r>
            <a:br>
              <a:rPr lang="en-US" altLang="cs-CZ" sz="1000" dirty="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</a:br>
            <a:r>
              <a:rPr lang="cs-CZ" altLang="cs-CZ" sz="1000" dirty="0" err="1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until</a:t>
            </a:r>
            <a:r>
              <a:rPr lang="cs-CZ" altLang="cs-CZ" sz="1000" dirty="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 </a:t>
            </a:r>
            <a:r>
              <a:rPr lang="en-US" altLang="cs-CZ" sz="1000" dirty="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 2018</a:t>
            </a:r>
          </a:p>
        </p:txBody>
      </p:sp>
      <p:sp>
        <p:nvSpPr>
          <p:cNvPr id="8204" name="TextBox 31">
            <a:extLst>
              <a:ext uri="{FF2B5EF4-FFF2-40B4-BE49-F238E27FC236}">
                <a16:creationId xmlns:a16="http://schemas.microsoft.com/office/drawing/2014/main" id="{58486B78-68A9-2748-910F-6351FC59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4657729"/>
            <a:ext cx="825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 dirty="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MIL. 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F38593-B6FA-3B41-A1C6-10A1656F88AF}"/>
              </a:ext>
            </a:extLst>
          </p:cNvPr>
          <p:cNvSpPr txBox="1"/>
          <p:nvPr/>
        </p:nvSpPr>
        <p:spPr>
          <a:xfrm>
            <a:off x="7564944" y="3952349"/>
            <a:ext cx="1677194" cy="600164"/>
          </a:xfrm>
          <a:prstGeom prst="rect">
            <a:avLst/>
          </a:prstGeom>
          <a:noFill/>
        </p:spPr>
        <p:txBody>
          <a:bodyPr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en-US" sz="33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66,4 %</a:t>
            </a:r>
          </a:p>
        </p:txBody>
      </p:sp>
      <p:sp>
        <p:nvSpPr>
          <p:cNvPr id="8206" name="TextBox 34">
            <a:extLst>
              <a:ext uri="{FF2B5EF4-FFF2-40B4-BE49-F238E27FC236}">
                <a16:creationId xmlns:a16="http://schemas.microsoft.com/office/drawing/2014/main" id="{66D3B825-3ADB-C64C-A5EB-73A80AFEA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136" y="4657729"/>
            <a:ext cx="1465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cs-CZ" altLang="cs-CZ" sz="140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FUNDING </a:t>
            </a:r>
            <a:r>
              <a:rPr lang="en-US" altLang="cs-CZ" sz="140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RATE</a:t>
            </a:r>
            <a:endParaRPr lang="en-US" altLang="cs-CZ" sz="2200">
              <a:solidFill>
                <a:srgbClr val="0E0E0E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4105D4-7DC5-7F4D-B774-1F5E1C394E07}"/>
              </a:ext>
            </a:extLst>
          </p:cNvPr>
          <p:cNvSpPr txBox="1"/>
          <p:nvPr/>
        </p:nvSpPr>
        <p:spPr>
          <a:xfrm>
            <a:off x="10085788" y="3917093"/>
            <a:ext cx="1077913" cy="707886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cs-CZ" sz="4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10</a:t>
            </a:r>
            <a:endParaRPr lang="en-US" sz="6900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8208" name="TextBox 43">
            <a:extLst>
              <a:ext uri="{FF2B5EF4-FFF2-40B4-BE49-F238E27FC236}">
                <a16:creationId xmlns:a16="http://schemas.microsoft.com/office/drawing/2014/main" id="{6FDE5CF9-925A-8341-AD80-934F2D38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274" y="4659371"/>
            <a:ext cx="1608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 dirty="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PROGRAMMES</a:t>
            </a:r>
            <a:endParaRPr lang="en-US" altLang="cs-CZ" sz="2200" dirty="0">
              <a:solidFill>
                <a:srgbClr val="0E0E0E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8209" name="TextBox 31">
            <a:extLst>
              <a:ext uri="{FF2B5EF4-FFF2-40B4-BE49-F238E27FC236}">
                <a16:creationId xmlns:a16="http://schemas.microsoft.com/office/drawing/2014/main" id="{BCDD8710-C09C-CC40-8D45-58628241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4" y="4613275"/>
            <a:ext cx="1407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cs-CZ" altLang="cs-CZ" sz="140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CALLS FOR PROPOSALS</a:t>
            </a:r>
            <a:endParaRPr lang="en-US" altLang="cs-CZ" sz="2200">
              <a:solidFill>
                <a:srgbClr val="0E0E0E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99D9DAD-9D51-7546-8EB5-B575E42C83B9}"/>
              </a:ext>
            </a:extLst>
          </p:cNvPr>
          <p:cNvSpPr/>
          <p:nvPr/>
        </p:nvSpPr>
        <p:spPr>
          <a:xfrm>
            <a:off x="4940300" y="3536157"/>
            <a:ext cx="2185194" cy="2185194"/>
          </a:xfrm>
          <a:prstGeom prst="rect">
            <a:avLst/>
          </a:prstGeom>
          <a:noFill/>
          <a:ln>
            <a:solidFill>
              <a:srgbClr val="0E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en-US" sz="900" dirty="0">
              <a:solidFill>
                <a:srgbClr val="0E0E0E"/>
              </a:solidFill>
              <a:latin typeface="Montserrat Light" charset="0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4888ECAC-1D77-7142-8679-245EF2CC8CEB}"/>
              </a:ext>
            </a:extLst>
          </p:cNvPr>
          <p:cNvSpPr txBox="1"/>
          <p:nvPr/>
        </p:nvSpPr>
        <p:spPr>
          <a:xfrm>
            <a:off x="4970463" y="3893596"/>
            <a:ext cx="2018506" cy="707886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cs-CZ" sz="40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461,5</a:t>
            </a:r>
            <a:endParaRPr lang="en-US" sz="6900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8212" name="TextBox 30">
            <a:extLst>
              <a:ext uri="{FF2B5EF4-FFF2-40B4-BE49-F238E27FC236}">
                <a16:creationId xmlns:a16="http://schemas.microsoft.com/office/drawing/2014/main" id="{3B2F9535-BAD0-D14D-A7E3-207F4E07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073" y="5159379"/>
            <a:ext cx="2136775" cy="3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100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p</a:t>
            </a:r>
            <a:r>
              <a:rPr lang="en-US" altLang="cs-CZ" sz="100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aid from private contributions</a:t>
            </a:r>
          </a:p>
        </p:txBody>
      </p:sp>
      <p:sp>
        <p:nvSpPr>
          <p:cNvPr id="8213" name="TextBox 31">
            <a:extLst>
              <a:ext uri="{FF2B5EF4-FFF2-40B4-BE49-F238E27FC236}">
                <a16:creationId xmlns:a16="http://schemas.microsoft.com/office/drawing/2014/main" id="{2606B24E-9E4A-FC45-8159-E1BA0CDB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4657729"/>
            <a:ext cx="825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 dirty="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MIL. €</a:t>
            </a:r>
          </a:p>
        </p:txBody>
      </p:sp>
      <p:sp>
        <p:nvSpPr>
          <p:cNvPr id="8214" name="TextBox 30">
            <a:extLst>
              <a:ext uri="{FF2B5EF4-FFF2-40B4-BE49-F238E27FC236}">
                <a16:creationId xmlns:a16="http://schemas.microsoft.com/office/drawing/2014/main" id="{06030371-36F9-E349-BF30-25787033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369" y="3677360"/>
            <a:ext cx="2136775" cy="3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cs-CZ" sz="1000" dirty="0">
                <a:solidFill>
                  <a:srgbClr val="0E0E0E"/>
                </a:solidFill>
                <a:latin typeface="Century Gothic" panose="020B0502020202020204" pitchFamily="34" charset="0"/>
                <a:ea typeface="Montserrat Light" pitchFamily="2" charset="0"/>
                <a:cs typeface="Montserrat Light" pitchFamily="2" charset="0"/>
              </a:rPr>
              <a:t>From which</a:t>
            </a:r>
          </a:p>
        </p:txBody>
      </p:sp>
    </p:spTree>
    <p:extLst>
      <p:ext uri="{BB962C8B-B14F-4D97-AF65-F5344CB8AC3E}">
        <p14:creationId xmlns:p14="http://schemas.microsoft.com/office/powerpoint/2010/main" val="1897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362">
            <a:extLst>
              <a:ext uri="{FF2B5EF4-FFF2-40B4-BE49-F238E27FC236}">
                <a16:creationId xmlns:a16="http://schemas.microsoft.com/office/drawing/2014/main" id="{A30D7C4D-841D-3449-803E-CC2847C475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98166" y="2138760"/>
            <a:ext cx="1689894" cy="1397000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F03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cs-CZ" altLang="cs-CZ" sz="1400">
              <a:solidFill>
                <a:srgbClr val="FFFFFF"/>
              </a:solidFill>
              <a:latin typeface="Montserrat Light" pitchFamily="2" charset="0"/>
              <a:ea typeface="Montserrat Light" pitchFamily="2" charset="0"/>
              <a:cs typeface="Montserrat Light" pitchFamily="2" charset="0"/>
              <a:sym typeface="Helvetica Neue Light" panose="02000403000000020004" pitchFamily="2" charset="0"/>
            </a:endParaRPr>
          </a:p>
        </p:txBody>
      </p:sp>
      <p:sp>
        <p:nvSpPr>
          <p:cNvPr id="9218" name="Shape 363">
            <a:extLst>
              <a:ext uri="{FF2B5EF4-FFF2-40B4-BE49-F238E27FC236}">
                <a16:creationId xmlns:a16="http://schemas.microsoft.com/office/drawing/2014/main" id="{95508551-CAAF-F842-8A85-913E09A9A9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611541" y="2125266"/>
            <a:ext cx="1689894" cy="1397000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F03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cs-CZ" altLang="cs-CZ" sz="1400">
              <a:solidFill>
                <a:srgbClr val="FFFFFF"/>
              </a:solidFill>
              <a:latin typeface="Montserrat Light" pitchFamily="2" charset="0"/>
              <a:ea typeface="Montserrat Light" pitchFamily="2" charset="0"/>
              <a:cs typeface="Montserrat Light" pitchFamily="2" charset="0"/>
              <a:sym typeface="Helvetica Neue Light" panose="02000403000000020004" pitchFamily="2" charset="0"/>
            </a:endParaRPr>
          </a:p>
        </p:txBody>
      </p:sp>
      <p:sp>
        <p:nvSpPr>
          <p:cNvPr id="9219" name="Shape 364">
            <a:extLst>
              <a:ext uri="{FF2B5EF4-FFF2-40B4-BE49-F238E27FC236}">
                <a16:creationId xmlns:a16="http://schemas.microsoft.com/office/drawing/2014/main" id="{7DD534E2-7BC0-AA40-AB19-F32F7FD484E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87391" y="2157016"/>
            <a:ext cx="1689894" cy="1397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0374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lang="cs-CZ" altLang="cs-CZ" sz="1400">
              <a:solidFill>
                <a:srgbClr val="FFFFFF"/>
              </a:solidFill>
              <a:latin typeface="Montserrat Light" pitchFamily="2" charset="0"/>
              <a:ea typeface="Montserrat Light" pitchFamily="2" charset="0"/>
              <a:cs typeface="Montserrat Light" pitchFamily="2" charset="0"/>
              <a:sym typeface="Helvetica Neue Light" panose="02000403000000020004" pitchFamily="2" charset="0"/>
            </a:endParaRPr>
          </a:p>
        </p:txBody>
      </p:sp>
      <p:sp>
        <p:nvSpPr>
          <p:cNvPr id="9220" name="Shape 363">
            <a:extLst>
              <a:ext uri="{FF2B5EF4-FFF2-40B4-BE49-F238E27FC236}">
                <a16:creationId xmlns:a16="http://schemas.microsoft.com/office/drawing/2014/main" id="{EDB4B8A7-83CC-1343-BB47-1A859E0B1DE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28547" y="2125266"/>
            <a:ext cx="1689894" cy="1397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0374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endParaRPr lang="cs-CZ" altLang="cs-CZ" sz="1400">
              <a:solidFill>
                <a:srgbClr val="FFFFFF"/>
              </a:solidFill>
              <a:latin typeface="Montserrat Light" pitchFamily="2" charset="0"/>
              <a:ea typeface="Montserrat Light" pitchFamily="2" charset="0"/>
              <a:cs typeface="Montserrat Light" pitchFamily="2" charset="0"/>
              <a:sym typeface="Helvetica Neue Light" panose="02000403000000020004" pitchFamily="2" charset="0"/>
            </a:endParaRPr>
          </a:p>
        </p:txBody>
      </p:sp>
      <p:sp>
        <p:nvSpPr>
          <p:cNvPr id="9221" name="TextBox 25">
            <a:extLst>
              <a:ext uri="{FF2B5EF4-FFF2-40B4-BE49-F238E27FC236}">
                <a16:creationId xmlns:a16="http://schemas.microsoft.com/office/drawing/2014/main" id="{244BC7E2-3A42-E944-AFD0-74BC210CF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60" y="916782"/>
            <a:ext cx="25891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3000" dirty="0">
                <a:solidFill>
                  <a:srgbClr val="0E0E0E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KEY SECTORS</a:t>
            </a:r>
            <a:endParaRPr lang="en-US" altLang="cs-CZ" sz="4400" dirty="0">
              <a:solidFill>
                <a:srgbClr val="0E0E0E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9222" name="TextBox 26">
            <a:extLst>
              <a:ext uri="{FF2B5EF4-FFF2-40B4-BE49-F238E27FC236}">
                <a16:creationId xmlns:a16="http://schemas.microsoft.com/office/drawing/2014/main" id="{65293B0D-A4FD-F94D-A87E-4FC8D3CD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445" y="686598"/>
            <a:ext cx="1837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 dirty="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TA CR TARGETS ALL</a:t>
            </a:r>
          </a:p>
        </p:txBody>
      </p:sp>
      <p:sp>
        <p:nvSpPr>
          <p:cNvPr id="9223" name="TextBox 33">
            <a:extLst>
              <a:ext uri="{FF2B5EF4-FFF2-40B4-BE49-F238E27FC236}">
                <a16:creationId xmlns:a16="http://schemas.microsoft.com/office/drawing/2014/main" id="{7E556833-A07C-4E41-A93F-01BCB9CC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71" y="4006057"/>
            <a:ext cx="2752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CULTURAL AND CREATIVE SECTORS</a:t>
            </a:r>
          </a:p>
        </p:txBody>
      </p:sp>
      <p:sp>
        <p:nvSpPr>
          <p:cNvPr id="9224" name="TextBox 41">
            <a:extLst>
              <a:ext uri="{FF2B5EF4-FFF2-40B4-BE49-F238E27FC236}">
                <a16:creationId xmlns:a16="http://schemas.microsoft.com/office/drawing/2014/main" id="{3DA4FA87-6910-2148-BA4E-DDDFE73E4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920" y="4018228"/>
            <a:ext cx="17972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/>
            <a:r>
              <a:rPr lang="en-US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HUMAN AND SOCIETY</a:t>
            </a:r>
          </a:p>
        </p:txBody>
      </p:sp>
      <p:sp>
        <p:nvSpPr>
          <p:cNvPr id="9225" name="TextBox 49">
            <a:extLst>
              <a:ext uri="{FF2B5EF4-FFF2-40B4-BE49-F238E27FC236}">
                <a16:creationId xmlns:a16="http://schemas.microsoft.com/office/drawing/2014/main" id="{25F29E34-D042-6D4E-93F7-DBD2EB09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709" y="4006057"/>
            <a:ext cx="1132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/>
            <a:r>
              <a:rPr lang="en-US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INDUSTRY 4.0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67C9F4-025C-8C40-9BB2-87765934ABA9}"/>
              </a:ext>
            </a:extLst>
          </p:cNvPr>
          <p:cNvSpPr txBox="1"/>
          <p:nvPr/>
        </p:nvSpPr>
        <p:spPr>
          <a:xfrm>
            <a:off x="9393347" y="4006056"/>
            <a:ext cx="1608133" cy="461665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SMART AND GREEN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TECHNOLOG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IES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23" name="Shape 2735">
            <a:extLst>
              <a:ext uri="{FF2B5EF4-FFF2-40B4-BE49-F238E27FC236}">
                <a16:creationId xmlns:a16="http://schemas.microsoft.com/office/drawing/2014/main" id="{1FB4F83C-D4FC-2843-8BE9-B7D71B129CF6}"/>
              </a:ext>
            </a:extLst>
          </p:cNvPr>
          <p:cNvSpPr/>
          <p:nvPr/>
        </p:nvSpPr>
        <p:spPr>
          <a:xfrm>
            <a:off x="1686719" y="2531273"/>
            <a:ext cx="712788" cy="582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732">
            <a:extLst>
              <a:ext uri="{FF2B5EF4-FFF2-40B4-BE49-F238E27FC236}">
                <a16:creationId xmlns:a16="http://schemas.microsoft.com/office/drawing/2014/main" id="{8ACB6917-4D0A-C44C-A024-A7BC2DA73FA2}"/>
              </a:ext>
            </a:extLst>
          </p:cNvPr>
          <p:cNvSpPr/>
          <p:nvPr/>
        </p:nvSpPr>
        <p:spPr>
          <a:xfrm>
            <a:off x="4376738" y="2660654"/>
            <a:ext cx="710407" cy="323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702">
            <a:extLst>
              <a:ext uri="{FF2B5EF4-FFF2-40B4-BE49-F238E27FC236}">
                <a16:creationId xmlns:a16="http://schemas.microsoft.com/office/drawing/2014/main" id="{00C5D1CC-227C-294B-AB51-41388D806419}"/>
              </a:ext>
            </a:extLst>
          </p:cNvPr>
          <p:cNvSpPr/>
          <p:nvPr/>
        </p:nvSpPr>
        <p:spPr>
          <a:xfrm>
            <a:off x="7120732" y="2456657"/>
            <a:ext cx="693738" cy="672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946">
            <a:extLst>
              <a:ext uri="{FF2B5EF4-FFF2-40B4-BE49-F238E27FC236}">
                <a16:creationId xmlns:a16="http://schemas.microsoft.com/office/drawing/2014/main" id="{5424156F-B95F-924A-9792-A06CE881834F}"/>
              </a:ext>
            </a:extLst>
          </p:cNvPr>
          <p:cNvSpPr/>
          <p:nvPr/>
        </p:nvSpPr>
        <p:spPr>
          <a:xfrm>
            <a:off x="9863138" y="2513807"/>
            <a:ext cx="647700" cy="646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8E24E0-D9EA-584F-8E56-D8FDA361D7C8}"/>
              </a:ext>
            </a:extLst>
          </p:cNvPr>
          <p:cNvSpPr/>
          <p:nvPr/>
        </p:nvSpPr>
        <p:spPr>
          <a:xfrm>
            <a:off x="1592" y="4765679"/>
            <a:ext cx="12188825" cy="54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4CBDFCA5-8D89-2F4A-AEFC-49C8AF9836C4}"/>
              </a:ext>
            </a:extLst>
          </p:cNvPr>
          <p:cNvSpPr/>
          <p:nvPr/>
        </p:nvSpPr>
        <p:spPr>
          <a:xfrm>
            <a:off x="2851948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9AAD4757-83E2-F44A-A50C-3535E69B7781}"/>
              </a:ext>
            </a:extLst>
          </p:cNvPr>
          <p:cNvSpPr/>
          <p:nvPr/>
        </p:nvSpPr>
        <p:spPr>
          <a:xfrm>
            <a:off x="1593061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FB6E2FF1-A667-FC4A-8430-B99E096FDDF0}"/>
              </a:ext>
            </a:extLst>
          </p:cNvPr>
          <p:cNvSpPr/>
          <p:nvPr/>
        </p:nvSpPr>
        <p:spPr>
          <a:xfrm>
            <a:off x="4110836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2B8F9663-4A2A-7340-BEB2-D3457126F93E}"/>
              </a:ext>
            </a:extLst>
          </p:cNvPr>
          <p:cNvSpPr/>
          <p:nvPr/>
        </p:nvSpPr>
        <p:spPr>
          <a:xfrm>
            <a:off x="5369723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88D9C5D0-5A37-514E-8852-26D60D043823}"/>
              </a:ext>
            </a:extLst>
          </p:cNvPr>
          <p:cNvSpPr/>
          <p:nvPr/>
        </p:nvSpPr>
        <p:spPr>
          <a:xfrm>
            <a:off x="7887498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477FA63C-3004-7A43-8307-F4B40A05A832}"/>
              </a:ext>
            </a:extLst>
          </p:cNvPr>
          <p:cNvSpPr/>
          <p:nvPr/>
        </p:nvSpPr>
        <p:spPr>
          <a:xfrm>
            <a:off x="6628611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280D6C09-7329-864D-B95D-1F15F80833B1}"/>
              </a:ext>
            </a:extLst>
          </p:cNvPr>
          <p:cNvSpPr/>
          <p:nvPr/>
        </p:nvSpPr>
        <p:spPr>
          <a:xfrm>
            <a:off x="9146386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CD817A75-164A-8243-B252-653BE35E25B2}"/>
              </a:ext>
            </a:extLst>
          </p:cNvPr>
          <p:cNvSpPr/>
          <p:nvPr/>
        </p:nvSpPr>
        <p:spPr>
          <a:xfrm>
            <a:off x="10405273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1F64063A-4BBD-984D-979F-DE32DAFE6C00}"/>
              </a:ext>
            </a:extLst>
          </p:cNvPr>
          <p:cNvSpPr/>
          <p:nvPr/>
        </p:nvSpPr>
        <p:spPr>
          <a:xfrm>
            <a:off x="11664161" y="4885536"/>
            <a:ext cx="270669" cy="2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defTabSz="913486">
              <a:defRPr/>
            </a:pPr>
            <a:endParaRPr lang="cs-CZ" sz="900"/>
          </a:p>
        </p:txBody>
      </p:sp>
      <p:sp>
        <p:nvSpPr>
          <p:cNvPr id="9241" name="TextBox 33">
            <a:extLst>
              <a:ext uri="{FF2B5EF4-FFF2-40B4-BE49-F238E27FC236}">
                <a16:creationId xmlns:a16="http://schemas.microsoft.com/office/drawing/2014/main" id="{6A697E35-3B15-2942-9C11-1FF41E5CD961}"/>
              </a:ext>
            </a:extLst>
          </p:cNvPr>
          <p:cNvSpPr txBox="1">
            <a:spLocks noChangeArrowheads="1"/>
          </p:cNvSpPr>
          <p:nvPr/>
        </p:nvSpPr>
        <p:spPr bwMode="auto">
          <a:xfrm rot="19582816">
            <a:off x="387215" y="5907191"/>
            <a:ext cx="1718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SOCIAL SCIENCES</a:t>
            </a:r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2C72A621-E49E-2040-B487-E1626D5C0DF6}"/>
              </a:ext>
            </a:extLst>
          </p:cNvPr>
          <p:cNvSpPr txBox="1"/>
          <p:nvPr/>
        </p:nvSpPr>
        <p:spPr>
          <a:xfrm rot="19582816">
            <a:off x="1675117" y="5787956"/>
            <a:ext cx="1545616" cy="523220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en-US" sz="1400" spc="15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MATH </a:t>
            </a:r>
            <a:br>
              <a:rPr lang="en-US" sz="1400" spc="15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</a:br>
            <a:r>
              <a:rPr lang="en-US" sz="1400" spc="15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AND PHYSICS</a:t>
            </a:r>
          </a:p>
        </p:txBody>
      </p:sp>
      <p:sp>
        <p:nvSpPr>
          <p:cNvPr id="9243" name="TextBox 33">
            <a:extLst>
              <a:ext uri="{FF2B5EF4-FFF2-40B4-BE49-F238E27FC236}">
                <a16:creationId xmlns:a16="http://schemas.microsoft.com/office/drawing/2014/main" id="{F95448C1-6E18-D249-8F77-B8951DF03BC9}"/>
              </a:ext>
            </a:extLst>
          </p:cNvPr>
          <p:cNvSpPr txBox="1">
            <a:spLocks noChangeArrowheads="1"/>
          </p:cNvSpPr>
          <p:nvPr/>
        </p:nvSpPr>
        <p:spPr bwMode="auto">
          <a:xfrm rot="19582816">
            <a:off x="3178241" y="5721281"/>
            <a:ext cx="1021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cs-CZ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EARTH</a:t>
            </a:r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/>
            </a:r>
            <a:b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</a:br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SCIENCE</a:t>
            </a:r>
            <a:r>
              <a:rPr lang="cs-CZ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S</a:t>
            </a:r>
            <a:endParaRPr lang="en-US" altLang="cs-CZ" sz="1400">
              <a:solidFill>
                <a:srgbClr val="F03741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9244" name="TextBox 33">
            <a:extLst>
              <a:ext uri="{FF2B5EF4-FFF2-40B4-BE49-F238E27FC236}">
                <a16:creationId xmlns:a16="http://schemas.microsoft.com/office/drawing/2014/main" id="{0CC9A9E9-9D30-B449-8549-B2CD3558FF84}"/>
              </a:ext>
            </a:extLst>
          </p:cNvPr>
          <p:cNvSpPr txBox="1">
            <a:spLocks noChangeArrowheads="1"/>
          </p:cNvSpPr>
          <p:nvPr/>
        </p:nvSpPr>
        <p:spPr bwMode="auto">
          <a:xfrm rot="19582816">
            <a:off x="4319508" y="5829404"/>
            <a:ext cx="1378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BIO-SCIENCE</a:t>
            </a:r>
            <a:r>
              <a:rPr lang="cs-CZ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S</a:t>
            </a:r>
            <a:endParaRPr lang="en-US" altLang="cs-CZ" sz="1400">
              <a:solidFill>
                <a:srgbClr val="F03741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9245" name="TextBox 33">
            <a:extLst>
              <a:ext uri="{FF2B5EF4-FFF2-40B4-BE49-F238E27FC236}">
                <a16:creationId xmlns:a16="http://schemas.microsoft.com/office/drawing/2014/main" id="{EAD1FDED-8BB2-C240-ACFB-D4D810865182}"/>
              </a:ext>
            </a:extLst>
          </p:cNvPr>
          <p:cNvSpPr txBox="1">
            <a:spLocks noChangeArrowheads="1"/>
          </p:cNvSpPr>
          <p:nvPr/>
        </p:nvSpPr>
        <p:spPr bwMode="auto">
          <a:xfrm rot="19582816">
            <a:off x="5316877" y="5896079"/>
            <a:ext cx="1867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MEDICAL SCIENCE</a:t>
            </a:r>
            <a:r>
              <a:rPr lang="cs-CZ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S</a:t>
            </a:r>
            <a:endParaRPr lang="en-US" altLang="cs-CZ" sz="1400">
              <a:solidFill>
                <a:srgbClr val="F03741"/>
              </a:solidFill>
              <a:latin typeface="Century Gothic" panose="020B0502020202020204" pitchFamily="34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57" name="TextBox 33">
            <a:extLst>
              <a:ext uri="{FF2B5EF4-FFF2-40B4-BE49-F238E27FC236}">
                <a16:creationId xmlns:a16="http://schemas.microsoft.com/office/drawing/2014/main" id="{0D2E9405-BC3A-EC42-BBB1-57753F0C68A7}"/>
              </a:ext>
            </a:extLst>
          </p:cNvPr>
          <p:cNvSpPr txBox="1"/>
          <p:nvPr/>
        </p:nvSpPr>
        <p:spPr>
          <a:xfrm rot="19582816">
            <a:off x="6938423" y="5829404"/>
            <a:ext cx="1309974" cy="307777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en-US" sz="1400" spc="15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CHEMISTRY</a:t>
            </a:r>
          </a:p>
        </p:txBody>
      </p:sp>
      <p:sp>
        <p:nvSpPr>
          <p:cNvPr id="9247" name="TextBox 33">
            <a:extLst>
              <a:ext uri="{FF2B5EF4-FFF2-40B4-BE49-F238E27FC236}">
                <a16:creationId xmlns:a16="http://schemas.microsoft.com/office/drawing/2014/main" id="{A1D16144-F115-3A4F-AD9E-666C29978FCC}"/>
              </a:ext>
            </a:extLst>
          </p:cNvPr>
          <p:cNvSpPr txBox="1">
            <a:spLocks noChangeArrowheads="1"/>
          </p:cNvSpPr>
          <p:nvPr/>
        </p:nvSpPr>
        <p:spPr bwMode="auto">
          <a:xfrm rot="19582816">
            <a:off x="8151383" y="5877822"/>
            <a:ext cx="1369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AGRICULTURE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96BE39F4-433F-5349-80DD-2AD43A82E571}"/>
              </a:ext>
            </a:extLst>
          </p:cNvPr>
          <p:cNvSpPr txBox="1"/>
          <p:nvPr/>
        </p:nvSpPr>
        <p:spPr>
          <a:xfrm rot="19582816">
            <a:off x="9737225" y="5907191"/>
            <a:ext cx="562976" cy="307777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 defTabSz="913486">
              <a:defRPr/>
            </a:pPr>
            <a:r>
              <a:rPr lang="en-US" sz="14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I</a:t>
            </a:r>
            <a:r>
              <a:rPr lang="cs-CZ" sz="14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</a:t>
            </a:r>
            <a:r>
              <a:rPr lang="en-US" sz="1400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</a:t>
            </a:r>
          </a:p>
        </p:txBody>
      </p:sp>
      <p:sp>
        <p:nvSpPr>
          <p:cNvPr id="9249" name="TextBox 33">
            <a:extLst>
              <a:ext uri="{FF2B5EF4-FFF2-40B4-BE49-F238E27FC236}">
                <a16:creationId xmlns:a16="http://schemas.microsoft.com/office/drawing/2014/main" id="{205ECE9F-C650-C142-AE47-183F28C0AF98}"/>
              </a:ext>
            </a:extLst>
          </p:cNvPr>
          <p:cNvSpPr txBox="1">
            <a:spLocks noChangeArrowheads="1"/>
          </p:cNvSpPr>
          <p:nvPr/>
        </p:nvSpPr>
        <p:spPr bwMode="auto">
          <a:xfrm rot="19582816">
            <a:off x="10780930" y="5829404"/>
            <a:ext cx="989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684" rIns="91368" bIns="4568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cs-CZ" sz="1400">
                <a:solidFill>
                  <a:srgbClr val="F03741"/>
                </a:solidFill>
                <a:latin typeface="Century Gothic" panose="020B0502020202020204" pitchFamily="34" charset="0"/>
                <a:ea typeface="Montserrat" pitchFamily="2" charset="0"/>
                <a:cs typeface="Montserrat" pitchFamily="2" charset="0"/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33839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417B444-C2A0-D047-8D6B-F421EE9D6B2B}"/>
              </a:ext>
            </a:extLst>
          </p:cNvPr>
          <p:cNvGraphicFramePr>
            <a:graphicFrameLocks noGrp="1"/>
          </p:cNvGraphicFramePr>
          <p:nvPr/>
        </p:nvGraphicFramePr>
        <p:xfrm>
          <a:off x="303213" y="5555457"/>
          <a:ext cx="11585578" cy="1060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6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002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4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Approved</a:t>
                      </a:r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budget</a:t>
                      </a:r>
                      <a:b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cs-CZ" sz="1400" b="1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ths</a:t>
                      </a:r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. €)</a:t>
                      </a:r>
                      <a:endParaRPr lang="en-US" sz="1200" b="1" i="1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578" marR="12578" marT="12582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105 961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109 423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130 423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160 346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158 077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158 654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158 654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78" marR="3978" marT="3979" marB="0" anchor="ctr">
                    <a:lnT w="127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1" name="Graf 3">
            <a:extLst>
              <a:ext uri="{FF2B5EF4-FFF2-40B4-BE49-F238E27FC236}">
                <a16:creationId xmlns:a16="http://schemas.microsoft.com/office/drawing/2014/main" id="{C3C350F2-9EE4-9748-8282-3433F935D68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76250"/>
            <a:ext cx="7594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 descr="Obsah obrázku snímek obrazovky&#10;&#10;&#10;&#10;Popis se vygeneroval automaticky."/>
          <p:cNvPicPr preferRelativeResize="0"/>
          <p:nvPr/>
        </p:nvPicPr>
        <p:blipFill rotWithShape="1">
          <a:blip r:embed="rId3">
            <a:alphaModFix/>
          </a:blip>
          <a:srcRect l="5329" t="8968" b="12079"/>
          <a:stretch/>
        </p:blipFill>
        <p:spPr>
          <a:xfrm>
            <a:off x="390369" y="473171"/>
            <a:ext cx="7979479" cy="471543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/>
        </p:nvSpPr>
        <p:spPr>
          <a:xfrm>
            <a:off x="9143331" y="5588095"/>
            <a:ext cx="26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</a:t>
            </a:r>
            <a:r>
              <a:rPr lang="en-US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Research, Development and Innovation Council is chaired by Prime minister of the CR</a:t>
            </a:r>
            <a:endParaRPr/>
          </a:p>
        </p:txBody>
      </p:sp>
      <p:graphicFrame>
        <p:nvGraphicFramePr>
          <p:cNvPr id="197" name="Google Shape;197;p34"/>
          <p:cNvGraphicFramePr/>
          <p:nvPr/>
        </p:nvGraphicFramePr>
        <p:xfrm>
          <a:off x="9143331" y="862810"/>
          <a:ext cx="2496200" cy="40066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CR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Czech Academy of Sciences</a:t>
                      </a:r>
                      <a:endParaRPr sz="800" b="0" i="0" u="none" strike="noStrike" cap="non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ASMR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Administration of State Material Reserves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CMO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Czech Mining Office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CSO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Czech Statistical Office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ERO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Energy Regulatory Office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 CR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Czech Science Foundation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the Environment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MEYS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Education, Youth and Sports</a:t>
                      </a:r>
                      <a:endParaRPr sz="800" b="0" i="0" u="none" strike="noStrike" cap="none">
                        <a:solidFill>
                          <a:srgbClr val="4C4C4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MFA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Foreign Affairs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the Interior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MIT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Industry and Trade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MLSA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Labour and Social Affairs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MRD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Regional Development </a:t>
                      </a:r>
                      <a:endParaRPr sz="800" b="0" i="0" u="none" strike="noStrike" cap="none">
                        <a:solidFill>
                          <a:srgbClr val="1A1F2A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MT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Ministry of Transport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RDIC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Research, Development and Innovation Council 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SALSC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State Administration of Land Surveying and Cadastre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SONS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State Office for Nuclear Safety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 CR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Technology Agency of the Czech Republic</a:t>
                      </a:r>
                      <a:endParaRPr sz="800" b="0" i="0" u="none" strike="noStrike" cap="non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2875" marR="4775" marT="477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5A3CAAC-1B6F-8D4D-96AD-846B04D9E3D2}"/>
              </a:ext>
            </a:extLst>
          </p:cNvPr>
          <p:cNvSpPr/>
          <p:nvPr/>
        </p:nvSpPr>
        <p:spPr>
          <a:xfrm>
            <a:off x="2697174" y="5110743"/>
            <a:ext cx="2706444" cy="1477328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marL="142763" indent="-1427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executive body of 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 CR</a:t>
            </a:r>
          </a:p>
          <a:p>
            <a:pPr marL="142763" indent="-1427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appointed by the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Government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142763" indent="-1427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headed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by the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Chairman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5657" indent="-8565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this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time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represented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by Petr Konvalinka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8C73C6-F5F1-E04F-BD61-B6331CBCF32E}"/>
              </a:ext>
            </a:extLst>
          </p:cNvPr>
          <p:cNvSpPr/>
          <p:nvPr/>
        </p:nvSpPr>
        <p:spPr>
          <a:xfrm>
            <a:off x="5921959" y="5111953"/>
            <a:ext cx="2428787" cy="1915909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marL="142763" indent="-1427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policy-making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authority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TA CR</a:t>
            </a:r>
          </a:p>
          <a:p>
            <a:pPr marL="142763" indent="-1427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appointed by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Government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42763" indent="-1427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headed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by the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Chairman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Martin Fusek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42763" indent="-142763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16" name="Obdélník 10">
            <a:extLst>
              <a:ext uri="{FF2B5EF4-FFF2-40B4-BE49-F238E27FC236}">
                <a16:creationId xmlns:a16="http://schemas.microsoft.com/office/drawing/2014/main" id="{3EBA891A-8199-CC41-8ADC-5F47F34BA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817" y="5108232"/>
            <a:ext cx="2821650" cy="163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marL="285750" indent="-285750">
              <a:defRPr sz="3600">
                <a:solidFill>
                  <a:schemeClr val="tx1"/>
                </a:solidFill>
                <a:latin typeface="Lato Light"/>
              </a:defRPr>
            </a:lvl1pPr>
            <a:lvl2pPr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supervisory body of </a:t>
            </a:r>
            <a:r>
              <a:rPr lang="cs-CZ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 CR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appointed by the Chamber of</a:t>
            </a:r>
            <a:r>
              <a:rPr lang="cs-CZ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en-US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Deputies</a:t>
            </a:r>
            <a:r>
              <a:rPr lang="cs-CZ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headed by the </a:t>
            </a:r>
            <a:r>
              <a:rPr lang="cs-CZ" alt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Chair</a:t>
            </a:r>
            <a:r>
              <a:rPr lang="cs-CZ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cs-CZ" alt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Anna Putnová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066559" y="1972744"/>
            <a:ext cx="8139591" cy="2950158"/>
            <a:chOff x="3066557" y="1334764"/>
            <a:chExt cx="8139591" cy="2950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557" y="1334764"/>
              <a:ext cx="8139591" cy="29501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82"/>
            <a:stretch/>
          </p:blipFill>
          <p:spPr bwMode="auto">
            <a:xfrm>
              <a:off x="6415776" y="1497884"/>
              <a:ext cx="1504950" cy="136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aoblený obdélník 11"/>
          <p:cNvSpPr/>
          <p:nvPr/>
        </p:nvSpPr>
        <p:spPr>
          <a:xfrm>
            <a:off x="-1258969" y="492155"/>
            <a:ext cx="6662589" cy="23750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82544" y="786088"/>
            <a:ext cx="5221074" cy="2031325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fontAlgn="base"/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The Research, Development and Innovation</a:t>
            </a:r>
            <a:r>
              <a:rPr lang="cs-CZ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Council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 </a:t>
            </a:r>
            <a:endParaRPr lang="cs-CZ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is a professional and consultancy body </a:t>
            </a:r>
            <a:endParaRPr lang="cs-CZ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of the Government of the Czech Republic </a:t>
            </a:r>
            <a:endParaRPr lang="cs-CZ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in the field of research, experimental development. </a:t>
            </a:r>
            <a:endParaRPr lang="cs-CZ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/>
            <a:endParaRPr lang="cs-CZ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It is 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chaired by the Prime Minister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.</a:t>
            </a:r>
            <a:b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endParaRPr lang="cs-CZ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The Council proposes the Chair and the Board of TA CR</a:t>
            </a:r>
            <a:r>
              <a:rPr lang="cs-CZ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0">
            <a:extLst>
              <a:ext uri="{FF2B5EF4-FFF2-40B4-BE49-F238E27FC236}">
                <a16:creationId xmlns:a16="http://schemas.microsoft.com/office/drawing/2014/main" id="{F30D3EDF-6A6D-0044-A294-56350CAB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52" y="1386791"/>
            <a:ext cx="250348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cs-CZ" altLang="cs-CZ" sz="1000" dirty="0" smtClean="0">
                <a:latin typeface="Century Gothic" panose="020B0502020202020204" pitchFamily="34" charset="0"/>
              </a:rPr>
              <a:t>p</a:t>
            </a:r>
            <a:r>
              <a:rPr lang="en-GB" altLang="cs-CZ" sz="1000" dirty="0" err="1" smtClean="0">
                <a:latin typeface="Century Gothic" panose="020B0502020202020204" pitchFamily="34" charset="0"/>
              </a:rPr>
              <a:t>rogramme</a:t>
            </a:r>
            <a:r>
              <a:rPr lang="en-GB" altLang="cs-CZ" sz="1000" dirty="0" smtClean="0">
                <a:latin typeface="Century Gothic" panose="020B0502020202020204" pitchFamily="34" charset="0"/>
              </a:rPr>
              <a:t> </a:t>
            </a:r>
            <a:r>
              <a:rPr lang="en-GB" altLang="cs-CZ" sz="1000" dirty="0">
                <a:latin typeface="Century Gothic" panose="020B0502020202020204" pitchFamily="34" charset="0"/>
              </a:rPr>
              <a:t>of RD&amp;I public procurement for state administration</a:t>
            </a:r>
            <a:endParaRPr lang="cs-CZ" altLang="cs-CZ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1B2AC-110D-C847-9504-713B9D96C79C}"/>
              </a:ext>
            </a:extLst>
          </p:cNvPr>
          <p:cNvSpPr txBox="1"/>
          <p:nvPr/>
        </p:nvSpPr>
        <p:spPr>
          <a:xfrm>
            <a:off x="1038568" y="995975"/>
            <a:ext cx="957168" cy="338482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BETA</a:t>
            </a:r>
            <a:r>
              <a:rPr lang="cs-CZ" sz="1600" b="1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2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35" name="TextBox 14">
            <a:extLst>
              <a:ext uri="{FF2B5EF4-FFF2-40B4-BE49-F238E27FC236}">
                <a16:creationId xmlns:a16="http://schemas.microsoft.com/office/drawing/2014/main" id="{9CAE9D2F-2CEB-5C43-BADC-9EBE78FD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786" y="1380332"/>
            <a:ext cx="27146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cs-CZ" altLang="cs-CZ" sz="1000" dirty="0" smtClean="0">
                <a:latin typeface="Century Gothic" panose="020B0502020202020204" pitchFamily="34" charset="0"/>
              </a:rPr>
              <a:t>v</a:t>
            </a:r>
            <a:r>
              <a:rPr lang="en-GB" altLang="cs-CZ" sz="1000" dirty="0" err="1" smtClean="0">
                <a:latin typeface="Century Gothic" panose="020B0502020202020204" pitchFamily="34" charset="0"/>
              </a:rPr>
              <a:t>erification</a:t>
            </a:r>
            <a:r>
              <a:rPr lang="en-GB" altLang="cs-CZ" sz="1000" dirty="0" smtClean="0">
                <a:latin typeface="Century Gothic" panose="020B0502020202020204" pitchFamily="34" charset="0"/>
              </a:rPr>
              <a:t> </a:t>
            </a:r>
            <a:r>
              <a:rPr lang="en-GB" altLang="cs-CZ" sz="1000" dirty="0">
                <a:latin typeface="Century Gothic" panose="020B0502020202020204" pitchFamily="34" charset="0"/>
              </a:rPr>
              <a:t>of the results of R&amp;D for practical application and commercial 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A1E13-C4E7-C148-90E6-F1EF20D77CCF}"/>
              </a:ext>
            </a:extLst>
          </p:cNvPr>
          <p:cNvSpPr txBox="1"/>
          <p:nvPr/>
        </p:nvSpPr>
        <p:spPr>
          <a:xfrm>
            <a:off x="3965174" y="996047"/>
            <a:ext cx="1473335" cy="338482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GAMMA</a:t>
            </a:r>
            <a:r>
              <a:rPr lang="cs-CZ" sz="1600" b="1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2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37" name="TextBox 16">
            <a:extLst>
              <a:ext uri="{FF2B5EF4-FFF2-40B4-BE49-F238E27FC236}">
                <a16:creationId xmlns:a16="http://schemas.microsoft.com/office/drawing/2014/main" id="{C4262F2B-FD8D-244F-B5BD-55F3D25B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133" y="5503890"/>
            <a:ext cx="23979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en-GB" altLang="cs-CZ" sz="1000" dirty="0" smtClean="0">
                <a:latin typeface="Century Gothic" panose="020B0502020202020204" pitchFamily="34" charset="0"/>
              </a:rPr>
              <a:t>bilateral </a:t>
            </a:r>
            <a:r>
              <a:rPr lang="en-GB" altLang="cs-CZ" sz="1000" dirty="0">
                <a:latin typeface="Century Gothic" panose="020B0502020202020204" pitchFamily="34" charset="0"/>
              </a:rPr>
              <a:t>collaboration in applied research with international partners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5BA40-86BB-9746-A3A8-F53BB5AA301A}"/>
              </a:ext>
            </a:extLst>
          </p:cNvPr>
          <p:cNvSpPr txBox="1"/>
          <p:nvPr/>
        </p:nvSpPr>
        <p:spPr>
          <a:xfrm>
            <a:off x="7458312" y="5148936"/>
            <a:ext cx="1207237" cy="338482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DELTA</a:t>
            </a:r>
            <a:r>
              <a:rPr lang="cs-CZ" sz="1600" b="1" spc="3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2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39" name="TextBox 21">
            <a:extLst>
              <a:ext uri="{FF2B5EF4-FFF2-40B4-BE49-F238E27FC236}">
                <a16:creationId xmlns:a16="http://schemas.microsoft.com/office/drawing/2014/main" id="{66BC8813-4A2D-1248-9584-524527C5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2" y="3387269"/>
            <a:ext cx="2397919" cy="10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cs-CZ" altLang="cs-CZ" sz="1000" dirty="0">
                <a:latin typeface="Century Gothic" panose="020B0502020202020204" pitchFamily="34" charset="0"/>
              </a:rPr>
              <a:t>s</a:t>
            </a:r>
            <a:r>
              <a:rPr lang="en-GB" altLang="cs-CZ" sz="1000" dirty="0" err="1">
                <a:latin typeface="Century Gothic" panose="020B0502020202020204" pitchFamily="34" charset="0"/>
              </a:rPr>
              <a:t>upport</a:t>
            </a:r>
            <a:r>
              <a:rPr lang="en-GB" altLang="cs-CZ" sz="1000" dirty="0">
                <a:latin typeface="Century Gothic" panose="020B0502020202020204" pitchFamily="34" charset="0"/>
              </a:rPr>
              <a:t> of projects whose results have a high potential for rapid application on the market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68B98D-6F11-054D-AB8A-CAE101806440}"/>
              </a:ext>
            </a:extLst>
          </p:cNvPr>
          <p:cNvSpPr txBox="1"/>
          <p:nvPr/>
        </p:nvSpPr>
        <p:spPr>
          <a:xfrm>
            <a:off x="856719" y="3034309"/>
            <a:ext cx="1257075" cy="338554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EPSILON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41" name="TextBox 23">
            <a:extLst>
              <a:ext uri="{FF2B5EF4-FFF2-40B4-BE49-F238E27FC236}">
                <a16:creationId xmlns:a16="http://schemas.microsoft.com/office/drawing/2014/main" id="{3E1073EF-C588-5245-9A13-49234999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764" y="5556397"/>
            <a:ext cx="23987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cs-CZ" altLang="cs-CZ" sz="1000" dirty="0" smtClean="0">
                <a:latin typeface="Century Gothic" panose="020B0502020202020204" pitchFamily="34" charset="0"/>
              </a:rPr>
              <a:t>i</a:t>
            </a:r>
            <a:r>
              <a:rPr lang="en-GB" altLang="cs-CZ" sz="1000" dirty="0" err="1" smtClean="0">
                <a:latin typeface="Century Gothic" panose="020B0502020202020204" pitchFamily="34" charset="0"/>
              </a:rPr>
              <a:t>nvolvement</a:t>
            </a:r>
            <a:r>
              <a:rPr lang="en-GB" altLang="cs-CZ" sz="1000" dirty="0" smtClean="0">
                <a:latin typeface="Century Gothic" panose="020B0502020202020204" pitchFamily="34" charset="0"/>
              </a:rPr>
              <a:t> </a:t>
            </a:r>
            <a:r>
              <a:rPr lang="en-GB" altLang="cs-CZ" sz="1000" dirty="0">
                <a:latin typeface="Century Gothic" panose="020B0502020202020204" pitchFamily="34" charset="0"/>
              </a:rPr>
              <a:t>of the young generation of researchers in applied research projects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464080-DD08-9C4B-8692-F63245FDEE77}"/>
              </a:ext>
            </a:extLst>
          </p:cNvPr>
          <p:cNvSpPr txBox="1"/>
          <p:nvPr/>
        </p:nvSpPr>
        <p:spPr>
          <a:xfrm>
            <a:off x="4244164" y="5194030"/>
            <a:ext cx="787395" cy="338554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ZETA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43" name="TextBox 25">
            <a:extLst>
              <a:ext uri="{FF2B5EF4-FFF2-40B4-BE49-F238E27FC236}">
                <a16:creationId xmlns:a16="http://schemas.microsoft.com/office/drawing/2014/main" id="{F668B684-E233-1D47-8732-E99E2AC7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596" y="3362231"/>
            <a:ext cx="2741613" cy="10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en-GB" altLang="cs-CZ" sz="1000" dirty="0" smtClean="0">
                <a:latin typeface="Century Gothic" panose="020B0502020202020204" pitchFamily="34" charset="0"/>
              </a:rPr>
              <a:t>involvement </a:t>
            </a:r>
            <a:r>
              <a:rPr lang="en-GB" altLang="cs-CZ" sz="1000" dirty="0">
                <a:latin typeface="Century Gothic" panose="020B0502020202020204" pitchFamily="34" charset="0"/>
              </a:rPr>
              <a:t>of the social sciences and humanities in projects of technical and non-technical RD&amp;I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5B0A82-1AA3-CD4B-94B1-7C8E299B3C17}"/>
              </a:ext>
            </a:extLst>
          </p:cNvPr>
          <p:cNvSpPr txBox="1"/>
          <p:nvPr/>
        </p:nvSpPr>
        <p:spPr>
          <a:xfrm>
            <a:off x="7706160" y="2999863"/>
            <a:ext cx="646331" cy="338554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ETA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45" name="TextBox 21">
            <a:extLst>
              <a:ext uri="{FF2B5EF4-FFF2-40B4-BE49-F238E27FC236}">
                <a16:creationId xmlns:a16="http://schemas.microsoft.com/office/drawing/2014/main" id="{0DB14890-C0D1-6B49-A696-F6061AC4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364" y="5463811"/>
            <a:ext cx="3215482" cy="10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en-GB" altLang="cs-CZ" sz="1000" dirty="0">
                <a:latin typeface="Century Gothic" panose="020B0502020202020204" pitchFamily="34" charset="0"/>
              </a:rPr>
              <a:t>R&amp;D support in energy focusing on state supervision of nuclear safety </a:t>
            </a:r>
            <a:r>
              <a:rPr lang="cs-CZ" altLang="cs-CZ" sz="1000" dirty="0">
                <a:latin typeface="Century Gothic" panose="020B0502020202020204" pitchFamily="34" charset="0"/>
              </a:rPr>
              <a:t/>
            </a:r>
            <a:br>
              <a:rPr lang="cs-CZ" altLang="cs-CZ" sz="1000" dirty="0">
                <a:latin typeface="Century Gothic" panose="020B0502020202020204" pitchFamily="34" charset="0"/>
              </a:rPr>
            </a:br>
            <a:r>
              <a:rPr lang="en-GB" altLang="cs-CZ" sz="1000" dirty="0">
                <a:latin typeface="Century Gothic" panose="020B0502020202020204" pitchFamily="34" charset="0"/>
              </a:rPr>
              <a:t>and the long-term technical perspective</a:t>
            </a:r>
            <a:r>
              <a:rPr lang="cs-CZ" altLang="cs-CZ" sz="1000" dirty="0">
                <a:latin typeface="Century Gothic" panose="020B0502020202020204" pitchFamily="34" charset="0"/>
              </a:rPr>
              <a:t>s</a:t>
            </a:r>
            <a:r>
              <a:rPr lang="en-GB" altLang="cs-CZ" sz="1000" dirty="0">
                <a:latin typeface="Century Gothic" panose="020B0502020202020204" pitchFamily="34" charset="0"/>
              </a:rPr>
              <a:t> of the energy sector</a:t>
            </a: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B0406AB2-9470-664A-B6D0-93DF9E0A0398}"/>
              </a:ext>
            </a:extLst>
          </p:cNvPr>
          <p:cNvSpPr txBox="1"/>
          <p:nvPr/>
        </p:nvSpPr>
        <p:spPr>
          <a:xfrm>
            <a:off x="992219" y="5106402"/>
            <a:ext cx="949299" cy="338554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THETA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47" name="TextBox 23">
            <a:extLst>
              <a:ext uri="{FF2B5EF4-FFF2-40B4-BE49-F238E27FC236}">
                <a16:creationId xmlns:a16="http://schemas.microsoft.com/office/drawing/2014/main" id="{620E9240-C3B2-BC48-ABB9-8822E2ECD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061" y="3387328"/>
            <a:ext cx="4069536" cy="10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Lato Light"/>
              </a:defRPr>
            </a:lvl1pPr>
            <a:lvl2pPr marL="457200">
              <a:defRPr sz="3600">
                <a:solidFill>
                  <a:schemeClr val="tx1"/>
                </a:solidFill>
                <a:latin typeface="Lato Light"/>
              </a:defRPr>
            </a:lvl2pPr>
            <a:lvl3pPr>
              <a:defRPr sz="3600">
                <a:solidFill>
                  <a:schemeClr val="tx1"/>
                </a:solidFill>
                <a:latin typeface="Lato Light"/>
              </a:defRPr>
            </a:lvl3pPr>
            <a:lvl4pPr>
              <a:defRPr sz="3600">
                <a:solidFill>
                  <a:schemeClr val="tx1"/>
                </a:solidFill>
                <a:latin typeface="Lato Light"/>
              </a:defRPr>
            </a:lvl4pPr>
            <a:lvl5pPr>
              <a:defRPr sz="3600">
                <a:solidFill>
                  <a:schemeClr val="tx1"/>
                </a:solidFill>
                <a:latin typeface="Lato Light"/>
              </a:defRPr>
            </a:lvl5pPr>
            <a:lvl6pPr marL="41132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45704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0276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5484813" indent="-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1" algn="ctr" defTabSz="456836">
              <a:lnSpc>
                <a:spcPct val="150000"/>
              </a:lnSpc>
            </a:pPr>
            <a:r>
              <a:rPr lang="en-GB" altLang="cs-CZ" sz="1000" dirty="0" smtClean="0">
                <a:latin typeface="Century Gothic" panose="020B0502020202020204" pitchFamily="34" charset="0"/>
              </a:rPr>
              <a:t>effective </a:t>
            </a:r>
            <a:r>
              <a:rPr lang="en-GB" altLang="cs-CZ" sz="1000" dirty="0">
                <a:latin typeface="Century Gothic" panose="020B0502020202020204" pitchFamily="34" charset="0"/>
              </a:rPr>
              <a:t>cooperation between research organisations and </a:t>
            </a:r>
            <a:r>
              <a:rPr lang="cs-CZ" altLang="cs-CZ" sz="1000" dirty="0">
                <a:latin typeface="Century Gothic" panose="020B0502020202020204" pitchFamily="34" charset="0"/>
              </a:rPr>
              <a:t>R&amp;D </a:t>
            </a:r>
            <a:r>
              <a:rPr lang="cs-CZ" altLang="cs-CZ" sz="1000" dirty="0" err="1">
                <a:latin typeface="Century Gothic" panose="020B0502020202020204" pitchFamily="34" charset="0"/>
              </a:rPr>
              <a:t>results</a:t>
            </a:r>
            <a:r>
              <a:rPr lang="cs-CZ" altLang="cs-CZ" sz="1000" dirty="0">
                <a:latin typeface="Century Gothic" panose="020B0502020202020204" pitchFamily="34" charset="0"/>
              </a:rPr>
              <a:t> </a:t>
            </a:r>
            <a:r>
              <a:rPr lang="cs-CZ" altLang="cs-CZ" sz="1000" dirty="0" err="1">
                <a:latin typeface="Century Gothic" panose="020B0502020202020204" pitchFamily="34" charset="0"/>
              </a:rPr>
              <a:t>users</a:t>
            </a:r>
            <a:r>
              <a:rPr lang="en-GB" altLang="cs-CZ" sz="1000" dirty="0">
                <a:latin typeface="Century Gothic" panose="020B0502020202020204" pitchFamily="34" charset="0"/>
              </a:rPr>
              <a:t>, establishment and operation of RD&amp;I centres in progressive fields to increase the competitiveness of the Czech Republic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D0178F59-9641-6A48-A62E-1AB814B290AD}"/>
              </a:ext>
            </a:extLst>
          </p:cNvPr>
          <p:cNvSpPr txBox="1"/>
          <p:nvPr/>
        </p:nvSpPr>
        <p:spPr>
          <a:xfrm>
            <a:off x="3193850" y="2864181"/>
            <a:ext cx="3119619" cy="523147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4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NATIONAL </a:t>
            </a:r>
            <a:r>
              <a:rPr lang="cs-CZ" sz="14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COMPETENCE </a:t>
            </a:r>
            <a:br>
              <a:rPr lang="cs-CZ" sz="14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</a:br>
            <a:r>
              <a:rPr lang="en-GB" sz="14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CENTRES </a:t>
            </a:r>
            <a:endParaRPr lang="en-US" sz="20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8449" name="TextBox 25">
            <a:extLst>
              <a:ext uri="{FF2B5EF4-FFF2-40B4-BE49-F238E27FC236}">
                <a16:creationId xmlns:a16="http://schemas.microsoft.com/office/drawing/2014/main" id="{5C5B6D28-A555-2C47-9FA3-366787D05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578" y="1386791"/>
            <a:ext cx="3215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cs-CZ" sz="1000" dirty="0" smtClean="0">
                <a:latin typeface="Century Gothic" panose="020B0502020202020204" pitchFamily="34" charset="0"/>
              </a:rPr>
              <a:t>strengthening </a:t>
            </a:r>
            <a:r>
              <a:rPr lang="en-GB" altLang="cs-CZ" sz="1000" dirty="0">
                <a:latin typeface="Century Gothic" panose="020B0502020202020204" pitchFamily="34" charset="0"/>
              </a:rPr>
              <a:t>the development of knowledge based on research by means of international cooperation in the area of applied research. Supporting carbon capture and storage projects</a:t>
            </a: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C35B1FFB-A073-5B4E-9933-10E41080EB0E}"/>
              </a:ext>
            </a:extLst>
          </p:cNvPr>
          <p:cNvSpPr txBox="1"/>
          <p:nvPr/>
        </p:nvSpPr>
        <p:spPr>
          <a:xfrm>
            <a:off x="7501459" y="995975"/>
            <a:ext cx="1039067" cy="338554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>
              <a:defRPr/>
            </a:pPr>
            <a:r>
              <a:rPr lang="en-GB" sz="1600" b="1" spc="30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KAPPA</a:t>
            </a:r>
            <a:endParaRPr lang="en-US" sz="2400" b="1" spc="3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51" name="Shape 2731">
            <a:extLst>
              <a:ext uri="{FF2B5EF4-FFF2-40B4-BE49-F238E27FC236}">
                <a16:creationId xmlns:a16="http://schemas.microsoft.com/office/drawing/2014/main" id="{4D21193C-BB25-9B4C-9B84-34C5C2B2F9B5}"/>
              </a:ext>
            </a:extLst>
          </p:cNvPr>
          <p:cNvSpPr/>
          <p:nvPr/>
        </p:nvSpPr>
        <p:spPr>
          <a:xfrm>
            <a:off x="1290706" y="559813"/>
            <a:ext cx="389100" cy="333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787">
            <a:extLst>
              <a:ext uri="{FF2B5EF4-FFF2-40B4-BE49-F238E27FC236}">
                <a16:creationId xmlns:a16="http://schemas.microsoft.com/office/drawing/2014/main" id="{C2C7A67C-0AD5-A940-AC29-63896DA82835}"/>
              </a:ext>
            </a:extLst>
          </p:cNvPr>
          <p:cNvSpPr/>
          <p:nvPr/>
        </p:nvSpPr>
        <p:spPr>
          <a:xfrm>
            <a:off x="4584355" y="485774"/>
            <a:ext cx="377845" cy="38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944">
            <a:extLst>
              <a:ext uri="{FF2B5EF4-FFF2-40B4-BE49-F238E27FC236}">
                <a16:creationId xmlns:a16="http://schemas.microsoft.com/office/drawing/2014/main" id="{FE56DA8B-4D6A-6F44-84F0-6B8C641FA5EF}"/>
              </a:ext>
            </a:extLst>
          </p:cNvPr>
          <p:cNvSpPr/>
          <p:nvPr/>
        </p:nvSpPr>
        <p:spPr>
          <a:xfrm>
            <a:off x="7821112" y="4733738"/>
            <a:ext cx="327481" cy="291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733">
            <a:extLst>
              <a:ext uri="{FF2B5EF4-FFF2-40B4-BE49-F238E27FC236}">
                <a16:creationId xmlns:a16="http://schemas.microsoft.com/office/drawing/2014/main" id="{ED7534CC-872B-DD4E-8445-7BF6EB25E8B4}"/>
              </a:ext>
            </a:extLst>
          </p:cNvPr>
          <p:cNvSpPr/>
          <p:nvPr/>
        </p:nvSpPr>
        <p:spPr>
          <a:xfrm>
            <a:off x="1360108" y="2529452"/>
            <a:ext cx="125148" cy="440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775">
            <a:extLst>
              <a:ext uri="{FF2B5EF4-FFF2-40B4-BE49-F238E27FC236}">
                <a16:creationId xmlns:a16="http://schemas.microsoft.com/office/drawing/2014/main" id="{48536BF6-CF29-134E-AAA5-43FBF2365C24}"/>
              </a:ext>
            </a:extLst>
          </p:cNvPr>
          <p:cNvSpPr/>
          <p:nvPr/>
        </p:nvSpPr>
        <p:spPr>
          <a:xfrm>
            <a:off x="4402120" y="4797168"/>
            <a:ext cx="415738" cy="26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617">
            <a:extLst>
              <a:ext uri="{FF2B5EF4-FFF2-40B4-BE49-F238E27FC236}">
                <a16:creationId xmlns:a16="http://schemas.microsoft.com/office/drawing/2014/main" id="{04C082A7-A502-694F-B8C8-5E6AD40019BA}"/>
              </a:ext>
            </a:extLst>
          </p:cNvPr>
          <p:cNvSpPr/>
          <p:nvPr/>
        </p:nvSpPr>
        <p:spPr>
          <a:xfrm>
            <a:off x="7857702" y="2605370"/>
            <a:ext cx="299610" cy="313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778">
            <a:extLst>
              <a:ext uri="{FF2B5EF4-FFF2-40B4-BE49-F238E27FC236}">
                <a16:creationId xmlns:a16="http://schemas.microsoft.com/office/drawing/2014/main" id="{0332C8F9-01C9-8646-B33F-B86E717C3523}"/>
              </a:ext>
            </a:extLst>
          </p:cNvPr>
          <p:cNvSpPr/>
          <p:nvPr/>
        </p:nvSpPr>
        <p:spPr>
          <a:xfrm>
            <a:off x="1269160" y="4703804"/>
            <a:ext cx="395416" cy="351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751">
            <a:extLst>
              <a:ext uri="{FF2B5EF4-FFF2-40B4-BE49-F238E27FC236}">
                <a16:creationId xmlns:a16="http://schemas.microsoft.com/office/drawing/2014/main" id="{A734A733-66F5-FB4D-A3C8-9B2CCC8C3B90}"/>
              </a:ext>
            </a:extLst>
          </p:cNvPr>
          <p:cNvSpPr/>
          <p:nvPr/>
        </p:nvSpPr>
        <p:spPr>
          <a:xfrm>
            <a:off x="4572666" y="2423609"/>
            <a:ext cx="185163" cy="372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939">
            <a:extLst>
              <a:ext uri="{FF2B5EF4-FFF2-40B4-BE49-F238E27FC236}">
                <a16:creationId xmlns:a16="http://schemas.microsoft.com/office/drawing/2014/main" id="{57F0FA73-6E54-4B4F-8E8C-E09C26779702}"/>
              </a:ext>
            </a:extLst>
          </p:cNvPr>
          <p:cNvSpPr/>
          <p:nvPr/>
        </p:nvSpPr>
        <p:spPr>
          <a:xfrm>
            <a:off x="7821112" y="559812"/>
            <a:ext cx="327481" cy="33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29" tIns="19029" rIns="19029" bIns="19029" anchor="ctr"/>
          <a:lstStyle/>
          <a:p>
            <a:pPr defTabSz="22835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0476997" y="996047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spc="6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TREND</a:t>
            </a:r>
            <a:endParaRPr lang="cs-CZ" sz="1600" dirty="0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A285B790-5518-4745-A0B3-080F685DBCC1}"/>
              </a:ext>
            </a:extLst>
          </p:cNvPr>
          <p:cNvSpPr/>
          <p:nvPr/>
        </p:nvSpPr>
        <p:spPr>
          <a:xfrm>
            <a:off x="9970596" y="1374611"/>
            <a:ext cx="1999944" cy="78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14300" lvl="1" algn="ctr" defTabSz="456836">
              <a:lnSpc>
                <a:spcPct val="150000"/>
              </a:lnSpc>
            </a:pPr>
            <a:r>
              <a:rPr lang="en-GB" sz="1000" dirty="0">
                <a:latin typeface="Century Gothic" panose="020B0502020202020204" pitchFamily="34" charset="0"/>
              </a:rPr>
              <a:t>increase the international competitiveness of enterprises</a:t>
            </a:r>
          </a:p>
        </p:txBody>
      </p:sp>
      <p:sp>
        <p:nvSpPr>
          <p:cNvPr id="2" name="AutoShape 2" descr="Filtration free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Filtration free icon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35" y="476797"/>
            <a:ext cx="362566" cy="362566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9988298" y="3023676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spc="600" dirty="0" err="1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Prostředí</a:t>
            </a:r>
            <a:r>
              <a:rPr lang="en-GB" sz="1600" b="1" spc="6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</a:t>
            </a:r>
            <a:endParaRPr lang="cs-CZ" sz="1600" b="1" spc="600" dirty="0" smtClean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r>
              <a:rPr lang="en-GB" sz="1600" b="1" spc="600" dirty="0" smtClean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 </a:t>
            </a:r>
            <a:r>
              <a:rPr lang="en-GB" sz="1600" b="1" spc="600" dirty="0" err="1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život</a:t>
            </a:r>
            <a:r>
              <a:rPr lang="en-GB" sz="1600" spc="6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81" y="2674637"/>
            <a:ext cx="379087" cy="379087"/>
          </a:xfrm>
          <a:prstGeom prst="rect">
            <a:avLst/>
          </a:prstGeom>
        </p:spPr>
      </p:pic>
      <p:sp>
        <p:nvSpPr>
          <p:cNvPr id="37" name="Obdélník 36">
            <a:extLst>
              <a:ext uri="{FF2B5EF4-FFF2-40B4-BE49-F238E27FC236}">
                <a16:creationId xmlns:a16="http://schemas.microsoft.com/office/drawing/2014/main" id="{A285B790-5518-4745-A0B3-080F685DBCC1}"/>
              </a:ext>
            </a:extLst>
          </p:cNvPr>
          <p:cNvSpPr/>
          <p:nvPr/>
        </p:nvSpPr>
        <p:spPr>
          <a:xfrm>
            <a:off x="9988298" y="3624202"/>
            <a:ext cx="1763321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1828434">
              <a:lnSpc>
                <a:spcPct val="150000"/>
              </a:lnSpc>
            </a:pPr>
            <a:r>
              <a:rPr lang="en-GB" sz="1000" dirty="0">
                <a:latin typeface="Century Gothic" panose="020B0502020202020204" pitchFamily="34" charset="0"/>
              </a:rPr>
              <a:t>introduction</a:t>
            </a:r>
            <a:r>
              <a:rPr lang="en-GB" sz="1000" dirty="0">
                <a:solidFill>
                  <a:srgbClr val="0E0E0E"/>
                </a:solidFill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of new environmental solutions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FD57F24F-9DF0-480D-9746-94266358D46B}"/>
              </a:ext>
            </a:extLst>
          </p:cNvPr>
          <p:cNvSpPr txBox="1"/>
          <p:nvPr/>
        </p:nvSpPr>
        <p:spPr>
          <a:xfrm>
            <a:off x="10222658" y="5148936"/>
            <a:ext cx="1580881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3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DOPRAVA</a:t>
            </a:r>
            <a:r>
              <a:rPr kumimoji="0" lang="en-GB" sz="1400" b="1" i="0" u="none" strike="noStrike" kern="0" cap="none" spc="600" normalizeH="0" baseline="0" noProof="0" dirty="0" smtClean="0">
                <a:ln>
                  <a:noFill/>
                </a:ln>
                <a:solidFill>
                  <a:srgbClr val="F03741"/>
                </a:solidFill>
                <a:effectLst/>
                <a:uLnTx/>
                <a:uFillTx/>
                <a:latin typeface="Century Gothic" panose="020B0502020202020204" pitchFamily="34" charset="0"/>
                <a:ea typeface="Montserrat" charset="0"/>
                <a:cs typeface="Montserrat" charset="0"/>
              </a:rPr>
              <a:t> </a:t>
            </a:r>
            <a:endParaRPr kumimoji="0" lang="cs-CZ" sz="1400" b="1" i="0" u="none" strike="noStrike" kern="0" cap="none" spc="600" normalizeH="0" baseline="0" noProof="0" dirty="0" smtClean="0">
              <a:ln>
                <a:noFill/>
              </a:ln>
              <a:solidFill>
                <a:srgbClr val="F03741"/>
              </a:solidFill>
              <a:effectLst/>
              <a:uLnTx/>
              <a:uFillTx/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600" normalizeH="0" baseline="0" noProof="0" dirty="0" smtClean="0">
                <a:ln>
                  <a:noFill/>
                </a:ln>
                <a:solidFill>
                  <a:srgbClr val="F03741"/>
                </a:solidFill>
                <a:effectLst/>
                <a:uLnTx/>
                <a:uFillTx/>
                <a:latin typeface="Century Gothic" panose="020B0502020202020204" pitchFamily="34" charset="0"/>
                <a:ea typeface="Montserrat" charset="0"/>
                <a:cs typeface="Montserrat" charset="0"/>
              </a:rPr>
              <a:t>2020+</a:t>
            </a:r>
            <a:endParaRPr kumimoji="0" lang="en-US" sz="2400" b="1" i="0" u="none" strike="noStrike" kern="0" cap="none" spc="600" normalizeH="0" baseline="0" noProof="0" dirty="0" smtClean="0">
              <a:ln>
                <a:noFill/>
              </a:ln>
              <a:solidFill>
                <a:srgbClr val="F03741"/>
              </a:solidFill>
              <a:effectLst/>
              <a:uLnTx/>
              <a:uFillTx/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66" y="4721976"/>
            <a:ext cx="375180" cy="375180"/>
          </a:xfrm>
          <a:prstGeom prst="rect">
            <a:avLst/>
          </a:prstGeom>
        </p:spPr>
      </p:pic>
      <p:sp>
        <p:nvSpPr>
          <p:cNvPr id="40" name="Obdélník 39"/>
          <p:cNvSpPr/>
          <p:nvPr/>
        </p:nvSpPr>
        <p:spPr>
          <a:xfrm>
            <a:off x="9601996" y="5702934"/>
            <a:ext cx="2118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 defTabSz="456836">
              <a:lnSpc>
                <a:spcPct val="150000"/>
              </a:lnSpc>
            </a:pPr>
            <a:r>
              <a:rPr lang="en-GB" sz="1000" dirty="0">
                <a:latin typeface="Century Gothic" panose="020B0502020202020204" pitchFamily="34" charset="0"/>
              </a:rPr>
              <a:t>development </a:t>
            </a:r>
            <a:endParaRPr lang="cs-CZ" sz="1000" dirty="0" smtClean="0">
              <a:latin typeface="Century Gothic" panose="020B0502020202020204" pitchFamily="34" charset="0"/>
            </a:endParaRPr>
          </a:p>
          <a:p>
            <a:pPr marL="457200" lvl="1" algn="ctr" defTabSz="456836">
              <a:lnSpc>
                <a:spcPct val="150000"/>
              </a:lnSpc>
            </a:pPr>
            <a:r>
              <a:rPr lang="en-GB" sz="1000" dirty="0" smtClean="0">
                <a:latin typeface="Century Gothic" panose="020B0502020202020204" pitchFamily="34" charset="0"/>
              </a:rPr>
              <a:t>of </a:t>
            </a:r>
            <a:r>
              <a:rPr lang="en-GB" sz="1000" dirty="0">
                <a:latin typeface="Century Gothic" panose="020B0502020202020204" pitchFamily="34" charset="0"/>
              </a:rPr>
              <a:t>the transport sector</a:t>
            </a:r>
          </a:p>
        </p:txBody>
      </p:sp>
    </p:spTree>
    <p:extLst>
      <p:ext uri="{BB962C8B-B14F-4D97-AF65-F5344CB8AC3E}">
        <p14:creationId xmlns:p14="http://schemas.microsoft.com/office/powerpoint/2010/main" val="6399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Neue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Neue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Theme">
  <a:themeElements>
    <a:clrScheme name="Neue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</TotalTime>
  <Words>967</Words>
  <Application>Microsoft Office PowerPoint</Application>
  <PresentationFormat>Širokoúhlá obrazovka</PresentationFormat>
  <Paragraphs>284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Cambria</vt:lpstr>
      <vt:lpstr>Century Gothic</vt:lpstr>
      <vt:lpstr>Gill Sans</vt:lpstr>
      <vt:lpstr>Helvetica Neue Light</vt:lpstr>
      <vt:lpstr>Lato</vt:lpstr>
      <vt:lpstr>Lato Light</vt:lpstr>
      <vt:lpstr>Montserrat</vt:lpstr>
      <vt:lpstr>Montserrat Hairline</vt:lpstr>
      <vt:lpstr>Montserrat Light</vt:lpstr>
      <vt:lpstr>Montserrat Thin</vt:lpstr>
      <vt:lpstr>Verdana</vt:lpstr>
      <vt:lpstr>Motiv Office</vt:lpstr>
      <vt:lpstr>Default Theme</vt:lpstr>
      <vt:lpstr>1_Default Theme</vt:lpstr>
      <vt:lpstr>2_Default Theme</vt:lpstr>
      <vt:lpstr>Technology Agency of the Czech Republic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Project awarded TA CR Price 2018</vt:lpstr>
      <vt:lpstr>Prezentace aplikace PowerPoint</vt:lpstr>
      <vt:lpstr>Prezentace aplikace PowerPoint</vt:lpstr>
      <vt:lpstr>Prezentace aplikace PowerPoint</vt:lpstr>
      <vt:lpstr> INKA Project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Měsícová</dc:creator>
  <cp:lastModifiedBy>Milena Vicenová</cp:lastModifiedBy>
  <cp:revision>45</cp:revision>
  <dcterms:created xsi:type="dcterms:W3CDTF">2018-11-22T09:13:05Z</dcterms:created>
  <dcterms:modified xsi:type="dcterms:W3CDTF">2019-06-24T11:15:59Z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2938020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