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72" r:id="rId2"/>
    <p:sldId id="374" r:id="rId3"/>
    <p:sldId id="375" r:id="rId4"/>
    <p:sldId id="376" r:id="rId5"/>
    <p:sldId id="377" r:id="rId6"/>
    <p:sldId id="267" r:id="rId7"/>
    <p:sldId id="269" r:id="rId8"/>
    <p:sldId id="270" r:id="rId9"/>
    <p:sldId id="266" r:id="rId10"/>
    <p:sldId id="354" r:id="rId11"/>
    <p:sldId id="327" r:id="rId12"/>
    <p:sldId id="313" r:id="rId13"/>
    <p:sldId id="328" r:id="rId14"/>
    <p:sldId id="355" r:id="rId15"/>
    <p:sldId id="330" r:id="rId16"/>
    <p:sldId id="315" r:id="rId17"/>
    <p:sldId id="260" r:id="rId18"/>
    <p:sldId id="325" r:id="rId19"/>
    <p:sldId id="309" r:id="rId20"/>
    <p:sldId id="331" r:id="rId21"/>
    <p:sldId id="362" r:id="rId22"/>
    <p:sldId id="371" r:id="rId23"/>
    <p:sldId id="370" r:id="rId24"/>
    <p:sldId id="318" r:id="rId25"/>
    <p:sldId id="317" r:id="rId26"/>
    <p:sldId id="326" r:id="rId27"/>
    <p:sldId id="338" r:id="rId28"/>
    <p:sldId id="351" r:id="rId29"/>
    <p:sldId id="352" r:id="rId30"/>
    <p:sldId id="290" r:id="rId31"/>
    <p:sldId id="291" r:id="rId32"/>
    <p:sldId id="336" r:id="rId33"/>
    <p:sldId id="337" r:id="rId34"/>
    <p:sldId id="356" r:id="rId35"/>
    <p:sldId id="302" r:id="rId36"/>
    <p:sldId id="303" r:id="rId37"/>
    <p:sldId id="304" r:id="rId38"/>
    <p:sldId id="359" r:id="rId3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22" autoAdjust="0"/>
    <p:restoredTop sz="86485" autoAdjust="0"/>
  </p:normalViewPr>
  <p:slideViewPr>
    <p:cSldViewPr snapToGrid="0">
      <p:cViewPr varScale="1">
        <p:scale>
          <a:sx n="118" d="100"/>
          <a:sy n="118" d="100"/>
        </p:scale>
        <p:origin x="53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List_Microsoft_Excelu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0"/>
    <c:view3D>
      <c:rotX val="15"/>
      <c:rotY val="2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/>
      <c:area3D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Nepřímé emise z výroby elektřiny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cat>
            <c:strRef>
              <c:f>List1!$A$2:$A$7</c:f>
              <c:strCache>
                <c:ptCount val="6"/>
                <c:pt idx="0">
                  <c:v>New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 years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85</c:v>
                </c:pt>
                <c:pt idx="1">
                  <c:v>60</c:v>
                </c:pt>
                <c:pt idx="2">
                  <c:v>30</c:v>
                </c:pt>
                <c:pt idx="3">
                  <c:v>20</c:v>
                </c:pt>
                <c:pt idx="4">
                  <c:v>15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4B-4F44-BF73-41FB51F9B361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Přímé emise spalovácího motoru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cat>
            <c:strRef>
              <c:f>List1!$A$2:$A$7</c:f>
              <c:strCache>
                <c:ptCount val="6"/>
                <c:pt idx="0">
                  <c:v>New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 years</c:v>
                </c:pt>
              </c:strCache>
            </c:strRef>
          </c:cat>
          <c:val>
            <c:numRef>
              <c:f>List1!$C$2:$C$7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110</c:v>
                </c:pt>
                <c:pt idx="3">
                  <c:v>125</c:v>
                </c:pt>
                <c:pt idx="4">
                  <c:v>160</c:v>
                </c:pt>
                <c:pt idx="5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4B-4F44-BF73-41FB51F9B361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Přímé emise spalování + Nepřímé emise výroby paliv</c:v>
                </c:pt>
              </c:strCache>
            </c:strRef>
          </c:tx>
          <c:spPr>
            <a:solidFill>
              <a:srgbClr val="7030A0"/>
            </a:solidFill>
          </c:spPr>
          <c:cat>
            <c:strRef>
              <c:f>List1!$A$2:$A$7</c:f>
              <c:strCache>
                <c:ptCount val="6"/>
                <c:pt idx="0">
                  <c:v>New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 years</c:v>
                </c:pt>
              </c:strCache>
            </c:strRef>
          </c:cat>
          <c:val>
            <c:numRef>
              <c:f>List1!$D$2:$D$7</c:f>
              <c:numCache>
                <c:formatCode>General</c:formatCode>
                <c:ptCount val="6"/>
                <c:pt idx="0">
                  <c:v>125</c:v>
                </c:pt>
                <c:pt idx="1">
                  <c:v>125</c:v>
                </c:pt>
                <c:pt idx="2">
                  <c:v>135</c:v>
                </c:pt>
                <c:pt idx="3">
                  <c:v>150</c:v>
                </c:pt>
                <c:pt idx="4">
                  <c:v>185</c:v>
                </c:pt>
                <c:pt idx="5">
                  <c:v>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4B-4F44-BF73-41FB51F9B3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5841984"/>
        <c:axId val="1651853712"/>
        <c:axId val="1810522256"/>
      </c:area3DChart>
      <c:catAx>
        <c:axId val="1845841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51853712"/>
        <c:crosses val="autoZero"/>
        <c:auto val="1"/>
        <c:lblAlgn val="ctr"/>
        <c:lblOffset val="100"/>
        <c:noMultiLvlLbl val="0"/>
      </c:catAx>
      <c:valAx>
        <c:axId val="1651853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45841984"/>
        <c:crosses val="autoZero"/>
        <c:crossBetween val="midCat"/>
      </c:valAx>
      <c:serAx>
        <c:axId val="1810522256"/>
        <c:scaling>
          <c:orientation val="minMax"/>
        </c:scaling>
        <c:delete val="1"/>
        <c:axPos val="b"/>
        <c:majorTickMark val="out"/>
        <c:minorTickMark val="none"/>
        <c:tickLblPos val="none"/>
        <c:crossAx val="1651853712"/>
        <c:crosses val="autoZero"/>
      </c:serAx>
    </c:plotArea>
    <c:legend>
      <c:legendPos val="r"/>
      <c:layout>
        <c:manualLayout>
          <c:xMode val="edge"/>
          <c:yMode val="edge"/>
          <c:x val="0.69488541299663298"/>
          <c:y val="0.111586625996075"/>
          <c:w val="0.30511458700336802"/>
          <c:h val="0.6432510463219129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0.71995</cdr:x>
      <cdr:y>0.15461</cdr:y>
    </cdr:from>
    <cdr:to>
      <cdr:x>0.99097</cdr:x>
      <cdr:y>0.76948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F3AB1676-A700-9F41-BD08-E1173CC6FBA3}"/>
            </a:ext>
          </a:extLst>
        </cdr:cNvPr>
        <cdr:cNvSpPr txBox="1"/>
      </cdr:nvSpPr>
      <cdr:spPr>
        <a:xfrm xmlns:a="http://schemas.openxmlformats.org/drawingml/2006/main">
          <a:off x="8087592" y="613979"/>
          <a:ext cx="3044536" cy="244169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 dirty="0"/>
            <a:t>INDIRECT EMISSION FROM </a:t>
          </a:r>
          <a:br>
            <a:rPr lang="cs-CZ" sz="1800" b="1" dirty="0"/>
          </a:br>
          <a:r>
            <a:rPr lang="cs-CZ" sz="1800" b="1" dirty="0"/>
            <a:t>ELECTRICITY PRODUCTION</a:t>
          </a:r>
        </a:p>
        <a:p xmlns:a="http://schemas.openxmlformats.org/drawingml/2006/main">
          <a:endParaRPr lang="cs-CZ" sz="1800" b="1" dirty="0"/>
        </a:p>
        <a:p xmlns:a="http://schemas.openxmlformats.org/drawingml/2006/main">
          <a:r>
            <a:rPr lang="cs-CZ" sz="1800" b="1" dirty="0"/>
            <a:t>DIRECT EMISSION </a:t>
          </a:r>
        </a:p>
        <a:p xmlns:a="http://schemas.openxmlformats.org/drawingml/2006/main">
          <a:r>
            <a:rPr lang="cs-CZ" sz="1800" b="1" dirty="0"/>
            <a:t>FROM COMBUSTION CAR</a:t>
          </a:r>
        </a:p>
        <a:p xmlns:a="http://schemas.openxmlformats.org/drawingml/2006/main">
          <a:endParaRPr lang="cs-CZ" sz="1800" b="1" dirty="0"/>
        </a:p>
        <a:p xmlns:a="http://schemas.openxmlformats.org/drawingml/2006/main">
          <a:r>
            <a:rPr lang="cs-CZ" sz="1800" b="1" dirty="0"/>
            <a:t>DIRECT+UNDIRECT EMISSION</a:t>
          </a:r>
        </a:p>
        <a:p xmlns:a="http://schemas.openxmlformats.org/drawingml/2006/main">
          <a:r>
            <a:rPr lang="cs-CZ" sz="1800" b="1" dirty="0"/>
            <a:t>FROM COMBUSTION CAR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97B48-75F1-4956-98DA-417FFC19FA71}" type="datetimeFigureOut">
              <a:rPr lang="cs-CZ" smtClean="0"/>
              <a:t>27.11.18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EF54D-356F-4BB8-811B-2986E0F0C4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6202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Koeficient_ro%C4%8Dn%C3%ADho_vyu%C5%BEit%C3%AD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259D90-4472-49C2-AEEE-068705C29AEA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1080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 http://issar.cenia.cz/issar/page.php?id=1560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EF54D-356F-4BB8-811B-2986E0F0C4A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157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+3 min: 13min</a:t>
            </a:r>
          </a:p>
          <a:p>
            <a:endParaRPr lang="cs-CZ" dirty="0"/>
          </a:p>
          <a:p>
            <a:pPr marL="0">
              <a:spcBef>
                <a:spcPts val="0"/>
              </a:spcBef>
            </a:pPr>
            <a:r>
              <a:rPr lang="cs-CZ" sz="1200" dirty="0">
                <a:solidFill>
                  <a:schemeClr val="tx1"/>
                </a:solidFill>
              </a:rPr>
              <a:t>Průměrné auto ujede 20 000 km ročně.</a:t>
            </a:r>
          </a:p>
          <a:p>
            <a:pPr marL="0">
              <a:spcBef>
                <a:spcPts val="600"/>
              </a:spcBef>
            </a:pPr>
            <a:r>
              <a:rPr lang="cs-CZ" sz="1200" dirty="0">
                <a:solidFill>
                  <a:schemeClr val="tx1"/>
                </a:solidFill>
              </a:rPr>
              <a:t>Průměrná spotřeba elektromobilů včetně nákladních je 20 kWh/100km </a:t>
            </a:r>
          </a:p>
          <a:p>
            <a:pPr marL="0">
              <a:spcBef>
                <a:spcPts val="600"/>
              </a:spcBef>
            </a:pPr>
            <a:r>
              <a:rPr lang="cs-CZ" sz="1200" b="1" dirty="0">
                <a:solidFill>
                  <a:schemeClr val="tx1"/>
                </a:solidFill>
              </a:rPr>
              <a:t>Kolik elektřiny v česku spotřebuje milion elektromobilů?</a:t>
            </a:r>
          </a:p>
          <a:p>
            <a:pPr marL="0">
              <a:spcBef>
                <a:spcPts val="600"/>
              </a:spcBef>
            </a:pPr>
            <a:endParaRPr lang="cs-CZ" sz="1200" b="1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1 000 000 elektromobilů ročně spotřebuje </a:t>
            </a:r>
            <a:r>
              <a:rPr lang="cs-CZ" sz="1600" b="1" dirty="0"/>
              <a:t>4 </a:t>
            </a:r>
            <a:r>
              <a:rPr lang="cs-CZ" sz="1600" b="1" dirty="0" err="1"/>
              <a:t>TWh</a:t>
            </a:r>
            <a:r>
              <a:rPr lang="cs-CZ" sz="1600" b="1" dirty="0"/>
              <a:t> </a:t>
            </a:r>
            <a:endParaRPr lang="cs-CZ" sz="1200" b="1" dirty="0"/>
          </a:p>
          <a:p>
            <a:pPr marL="228600" indent="-182880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200" dirty="0">
                <a:solidFill>
                  <a:schemeClr val="tx1"/>
                </a:solidFill>
              </a:rPr>
              <a:t>Přitom </a:t>
            </a:r>
            <a:r>
              <a:rPr lang="cs-CZ" sz="1200" dirty="0"/>
              <a:t>V ČR vyrobí </a:t>
            </a:r>
            <a:r>
              <a:rPr lang="cs-CZ" sz="1600" b="1" dirty="0"/>
              <a:t>87 </a:t>
            </a:r>
            <a:r>
              <a:rPr lang="cs-CZ" sz="1600" b="1" dirty="0" err="1"/>
              <a:t>TWh</a:t>
            </a:r>
            <a:r>
              <a:rPr lang="cs-CZ" sz="1200" dirty="0"/>
              <a:t> ročně a elektrárny jsou vytížené na 50%</a:t>
            </a:r>
          </a:p>
          <a:p>
            <a:pPr marL="228600" indent="-182880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200" dirty="0"/>
              <a:t>z toho se vyveze </a:t>
            </a:r>
            <a:r>
              <a:rPr lang="cs-CZ" sz="1400" b="1" dirty="0"/>
              <a:t>17 </a:t>
            </a:r>
            <a:r>
              <a:rPr lang="cs-CZ" sz="1400" b="1" dirty="0" err="1"/>
              <a:t>TWh</a:t>
            </a:r>
            <a:endParaRPr lang="cs-CZ" sz="1400" b="1" dirty="0"/>
          </a:p>
          <a:p>
            <a:pPr marL="45720" indent="0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</a:pPr>
            <a:endParaRPr lang="cs-CZ" sz="1400" b="1" dirty="0"/>
          </a:p>
          <a:p>
            <a:pPr marL="45720" indent="0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</a:pPr>
            <a:r>
              <a:rPr lang="cs-CZ" sz="1400" b="0" dirty="0"/>
              <a:t>To znamená že bychom za 30 let nespotřebovali</a:t>
            </a:r>
            <a:r>
              <a:rPr lang="cs-CZ" sz="1400" b="0" baseline="0" dirty="0"/>
              <a:t> pro </a:t>
            </a:r>
            <a:r>
              <a:rPr lang="cs-CZ" sz="1400" b="0" baseline="0" dirty="0" err="1"/>
              <a:t>millon</a:t>
            </a:r>
            <a:r>
              <a:rPr lang="cs-CZ" sz="1400" b="0" baseline="0" dirty="0"/>
              <a:t> elektromobilů ani 5% dnešní výroby. Ale v té době již bude výroba daleko vyšší.</a:t>
            </a:r>
            <a:endParaRPr lang="cs-CZ" sz="1200" b="0" dirty="0"/>
          </a:p>
          <a:p>
            <a:pPr marL="0">
              <a:spcBef>
                <a:spcPts val="600"/>
              </a:spcBef>
            </a:pPr>
            <a:endParaRPr lang="cs-CZ" sz="1200" dirty="0">
              <a:solidFill>
                <a:schemeClr val="tx1"/>
              </a:solidFill>
            </a:endParaRPr>
          </a:p>
          <a:p>
            <a:pPr marL="0">
              <a:spcBef>
                <a:spcPts val="600"/>
              </a:spcBef>
            </a:pPr>
            <a:r>
              <a:rPr lang="cs-CZ" sz="1200" dirty="0">
                <a:solidFill>
                  <a:schemeClr val="tx1"/>
                </a:solidFill>
              </a:rPr>
              <a:t>* zdroj:</a:t>
            </a:r>
            <a:r>
              <a:rPr lang="cs-CZ" sz="1200" baseline="0" dirty="0">
                <a:solidFill>
                  <a:schemeClr val="tx1"/>
                </a:solidFill>
              </a:rPr>
              <a:t> </a:t>
            </a:r>
            <a:r>
              <a:rPr lang="cs-CZ" dirty="0">
                <a:hlinkClick r:id="rId3"/>
              </a:rPr>
              <a:t>http://cs.wikipedia.org/wiki/Koeficient_ro%C4%8Dn%C3%ADho_vyu%C5%BEit%C3%AD</a:t>
            </a:r>
            <a:r>
              <a:rPr lang="cs-CZ" dirty="0"/>
              <a:t> </a:t>
            </a:r>
            <a:endParaRPr lang="cs-CZ" sz="12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DA1A4-5383-4EFA-A8F1-CA3920B3D58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821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Někdy můžete zaslechnout</a:t>
            </a:r>
            <a:r>
              <a:rPr lang="cs-CZ" baseline="0" dirty="0"/>
              <a:t>, že elektromobily mají vysoké nepřímé emise z výroby elektřiny. Porovnejme si jaké jsou emise elektromobilu a spalovacího vozu, který byste si koupili letos. Nepřímé emise z výroby elektřiny jsou v ČR kolem 85g CO2/km. To je opravdu srovnatelné přímými emisemi moderních aut, které mají kolem 100g CO2/km. Ale jak spalovací motor a výfuk stárne, přímé emise rostou. </a:t>
            </a:r>
          </a:p>
          <a:p>
            <a:endParaRPr lang="cs-CZ" baseline="0" dirty="0"/>
          </a:p>
          <a:p>
            <a:r>
              <a:rPr lang="cs-CZ" baseline="0" dirty="0"/>
              <a:t>U spalovacích vozů je třeba zahnout také opomíjené nepřímé emise z výroby a dopravy paliv. Pak objem emisí za dobu životnosti je neporovnatelný.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DA1A4-5383-4EFA-A8F1-CA3920B3D58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0533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EF54D-356F-4BB8-811B-2986E0F0C4A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981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EF54D-356F-4BB8-811B-2986E0F0C4AB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1197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D3CB-F7DA-447F-989A-204B5C011FDC}" type="datetimeFigureOut">
              <a:rPr lang="cs-CZ" smtClean="0"/>
              <a:t>27.11.18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428-B26F-48DA-9435-A8C7652B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0935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D3CB-F7DA-447F-989A-204B5C011FDC}" type="datetimeFigureOut">
              <a:rPr lang="cs-CZ" smtClean="0"/>
              <a:t>27.11.18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428-B26F-48DA-9435-A8C7652B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591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D3CB-F7DA-447F-989A-204B5C011FDC}" type="datetimeFigureOut">
              <a:rPr lang="cs-CZ" smtClean="0"/>
              <a:t>27.11.18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428-B26F-48DA-9435-A8C7652B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534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D3CB-F7DA-447F-989A-204B5C011FDC}" type="datetimeFigureOut">
              <a:rPr lang="cs-CZ" smtClean="0"/>
              <a:t>27.11.18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428-B26F-48DA-9435-A8C7652B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39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D3CB-F7DA-447F-989A-204B5C011FDC}" type="datetimeFigureOut">
              <a:rPr lang="cs-CZ" smtClean="0"/>
              <a:t>27.11.18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428-B26F-48DA-9435-A8C7652B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03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D3CB-F7DA-447F-989A-204B5C011FDC}" type="datetimeFigureOut">
              <a:rPr lang="cs-CZ" smtClean="0"/>
              <a:t>27.11.18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428-B26F-48DA-9435-A8C7652B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248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D3CB-F7DA-447F-989A-204B5C011FDC}" type="datetimeFigureOut">
              <a:rPr lang="cs-CZ" smtClean="0"/>
              <a:t>27.11.18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428-B26F-48DA-9435-A8C7652B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8531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D3CB-F7DA-447F-989A-204B5C011FDC}" type="datetimeFigureOut">
              <a:rPr lang="cs-CZ" smtClean="0"/>
              <a:t>27.11.18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428-B26F-48DA-9435-A8C7652B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97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D3CB-F7DA-447F-989A-204B5C011FDC}" type="datetimeFigureOut">
              <a:rPr lang="cs-CZ" smtClean="0"/>
              <a:t>27.11.18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428-B26F-48DA-9435-A8C7652B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604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D3CB-F7DA-447F-989A-204B5C011FDC}" type="datetimeFigureOut">
              <a:rPr lang="cs-CZ" smtClean="0"/>
              <a:t>27.11.18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428-B26F-48DA-9435-A8C7652B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00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7D3CB-F7DA-447F-989A-204B5C011FDC}" type="datetimeFigureOut">
              <a:rPr lang="cs-CZ" smtClean="0"/>
              <a:t>27.11.18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F2428-B26F-48DA-9435-A8C7652B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294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7D3CB-F7DA-447F-989A-204B5C011FDC}" type="datetimeFigureOut">
              <a:rPr lang="cs-CZ" smtClean="0"/>
              <a:t>27.11.18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F2428-B26F-48DA-9435-A8C7652B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073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youtube.com/watch?v=j8UaE4-kmh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pozadi_prezentace">
            <a:extLst>
              <a:ext uri="{FF2B5EF4-FFF2-40B4-BE49-F238E27FC236}">
                <a16:creationId xmlns:a16="http://schemas.microsoft.com/office/drawing/2014/main" id="{20F6DE5E-10DD-46FF-BA33-AAA8132F8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5098"/>
            <a:ext cx="9144000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5">
            <a:extLst>
              <a:ext uri="{FF2B5EF4-FFF2-40B4-BE49-F238E27FC236}">
                <a16:creationId xmlns:a16="http://schemas.microsoft.com/office/drawing/2014/main" id="{C2EF8F6C-5EB1-4C8D-9BD4-389339BC7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629351"/>
            <a:ext cx="9144000" cy="30643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ts val="0"/>
              </a:spcBef>
              <a:buNone/>
            </a:pPr>
            <a:r>
              <a:rPr lang="cs-CZ" altLang="cs-CZ" sz="1600" dirty="0">
                <a:solidFill>
                  <a:srgbClr val="FFFFFF"/>
                </a:solidFill>
              </a:rPr>
              <a:t>Konference Technologické trendy v silniční dopravě, Olomouc, 27.11.2018</a:t>
            </a:r>
          </a:p>
        </p:txBody>
      </p:sp>
      <p:sp>
        <p:nvSpPr>
          <p:cNvPr id="5124" name="Rectangle 6">
            <a:extLst>
              <a:ext uri="{FF2B5EF4-FFF2-40B4-BE49-F238E27FC236}">
                <a16:creationId xmlns:a16="http://schemas.microsoft.com/office/drawing/2014/main" id="{35BB0C44-65F2-42F6-A579-560A7F92C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115888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55" name="Text Box 7">
            <a:extLst>
              <a:ext uri="{FF2B5EF4-FFF2-40B4-BE49-F238E27FC236}">
                <a16:creationId xmlns:a16="http://schemas.microsoft.com/office/drawing/2014/main" id="{6838568E-2C36-4B5B-9D09-2B14F9338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447" y="933925"/>
            <a:ext cx="8108577" cy="214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cs-CZ" altLang="cs-CZ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Elektromobilita</a:t>
            </a:r>
          </a:p>
          <a:p>
            <a:pPr algn="ctr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Asociace elektromobilového průmyslu</a:t>
            </a:r>
          </a:p>
          <a:p>
            <a:pPr algn="ctr" eaLnBrk="1" hangingPunct="1">
              <a:lnSpc>
                <a:spcPct val="150000"/>
              </a:lnSpc>
              <a:spcBef>
                <a:spcPct val="50000"/>
              </a:spcBef>
              <a:defRPr/>
            </a:pPr>
            <a:endParaRPr lang="cs-CZ" altLang="cs-CZ" sz="2800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5126" name="Text Box 8">
            <a:extLst>
              <a:ext uri="{FF2B5EF4-FFF2-40B4-BE49-F238E27FC236}">
                <a16:creationId xmlns:a16="http://schemas.microsoft.com/office/drawing/2014/main" id="{3E1A0F2D-16E8-425A-9B50-89FEE8A86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792" y="2632997"/>
            <a:ext cx="48245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CC0000"/>
                </a:solidFill>
              </a:rPr>
              <a:t>Ing. Jaromír Marušinec, Ph.D. MBA</a:t>
            </a:r>
          </a:p>
        </p:txBody>
      </p:sp>
      <p:grpSp>
        <p:nvGrpSpPr>
          <p:cNvPr id="5127" name="Skupina 1">
            <a:extLst>
              <a:ext uri="{FF2B5EF4-FFF2-40B4-BE49-F238E27FC236}">
                <a16:creationId xmlns:a16="http://schemas.microsoft.com/office/drawing/2014/main" id="{43CDDFD8-9B21-4981-8125-B6C901D361FB}"/>
              </a:ext>
            </a:extLst>
          </p:cNvPr>
          <p:cNvGrpSpPr>
            <a:grpSpLocks/>
          </p:cNvGrpSpPr>
          <p:nvPr/>
        </p:nvGrpSpPr>
        <p:grpSpPr bwMode="auto">
          <a:xfrm>
            <a:off x="4223792" y="204788"/>
            <a:ext cx="5905500" cy="789960"/>
            <a:chOff x="2483751" y="190538"/>
            <a:chExt cx="6048308" cy="803749"/>
          </a:xfrm>
        </p:grpSpPr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AE5EE852-0FA5-4160-AD08-A76CB2681DDC}"/>
                </a:ext>
              </a:extLst>
            </p:cNvPr>
            <p:cNvSpPr/>
            <p:nvPr/>
          </p:nvSpPr>
          <p:spPr>
            <a:xfrm>
              <a:off x="3708045" y="190538"/>
              <a:ext cx="4824014" cy="573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pic>
          <p:nvPicPr>
            <p:cNvPr id="5129" name="Picture 2" descr="D:\Users\Janosikova\Desktop\logo-eu-op-pik.png">
              <a:extLst>
                <a:ext uri="{FF2B5EF4-FFF2-40B4-BE49-F238E27FC236}">
                  <a16:creationId xmlns:a16="http://schemas.microsoft.com/office/drawing/2014/main" id="{E9705B82-4143-415A-90B6-999BDC350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51" y="190676"/>
              <a:ext cx="2876223" cy="803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3" descr="D:\Users\Janosikova\Desktop\logo-mpo.png">
              <a:extLst>
                <a:ext uri="{FF2B5EF4-FFF2-40B4-BE49-F238E27FC236}">
                  <a16:creationId xmlns:a16="http://schemas.microsoft.com/office/drawing/2014/main" id="{5E5AF9F2-B629-41FF-950F-64B01B3E92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865" y="307313"/>
              <a:ext cx="1152445" cy="552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2" descr="C:\Users\Marusinec\Documents\02 Elektromobily\001 Asociace ASEP\Logo\LogoASEP.png">
            <a:extLst>
              <a:ext uri="{FF2B5EF4-FFF2-40B4-BE49-F238E27FC236}">
                <a16:creationId xmlns:a16="http://schemas.microsoft.com/office/drawing/2014/main" id="{931E27A1-11DC-A840-80EA-FCC594D4D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6765" y="3297439"/>
            <a:ext cx="710168" cy="742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8D8757C-37E9-A14F-B485-4364C1E4FC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8144" y="3218595"/>
            <a:ext cx="1497872" cy="53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0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E6ABBB7-FB97-BA45-A162-5EC8FEEC7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943" y="1"/>
            <a:ext cx="10103721" cy="6832040"/>
          </a:xfrm>
          <a:prstGeom prst="rect">
            <a:avLst/>
          </a:prstGeom>
        </p:spPr>
      </p:pic>
      <p:pic>
        <p:nvPicPr>
          <p:cNvPr id="7" name="Picture 2" descr="C:\Users\Marusinec\Documents\02 Elektromobily\001 Asociace ASEP\Logo\LogoASEP.png">
            <a:extLst>
              <a:ext uri="{FF2B5EF4-FFF2-40B4-BE49-F238E27FC236}">
                <a16:creationId xmlns:a16="http://schemas.microsoft.com/office/drawing/2014/main" id="{DBAFD778-E626-4D41-8E99-849727F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943" y="1"/>
            <a:ext cx="1966749" cy="2055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4EC86A0-ED76-3248-99DF-8B7E8D062A0F}"/>
              </a:ext>
            </a:extLst>
          </p:cNvPr>
          <p:cNvSpPr txBox="1"/>
          <p:nvPr/>
        </p:nvSpPr>
        <p:spPr>
          <a:xfrm>
            <a:off x="3241964" y="1641764"/>
            <a:ext cx="862659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NEW ELECTRIC CARS REGISTRATIONS IN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1578514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9DEC3FA-749C-844A-86F5-9684B656A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64" y="-17993"/>
            <a:ext cx="12150436" cy="68759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A0FD092-89CE-5F42-B9BE-93776E717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00450" cy="3491345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E3B753C8-1B1E-2B4D-91E9-C21C5C0E74F0}"/>
              </a:ext>
            </a:extLst>
          </p:cNvPr>
          <p:cNvSpPr/>
          <p:nvPr/>
        </p:nvSpPr>
        <p:spPr>
          <a:xfrm>
            <a:off x="5188095" y="2044795"/>
            <a:ext cx="4600574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VW      </a:t>
            </a:r>
            <a:r>
              <a:rPr lang="cs-CZ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TESLA</a:t>
            </a:r>
          </a:p>
          <a:p>
            <a:pPr algn="ctr"/>
            <a:endParaRPr lang="cs-CZ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cs-CZ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cs-CZ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NISSAN BMW</a:t>
            </a:r>
            <a:endParaRPr lang="cs-CZ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4A261D3-924D-F647-98D1-BA01C72C5678}"/>
              </a:ext>
            </a:extLst>
          </p:cNvPr>
          <p:cNvSpPr txBox="1"/>
          <p:nvPr/>
        </p:nvSpPr>
        <p:spPr>
          <a:xfrm>
            <a:off x="8886825" y="490181"/>
            <a:ext cx="2805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ČESKÁ REPUBLIKA</a:t>
            </a:r>
          </a:p>
        </p:txBody>
      </p:sp>
    </p:spTree>
    <p:extLst>
      <p:ext uri="{BB962C8B-B14F-4D97-AF65-F5344CB8AC3E}">
        <p14:creationId xmlns:p14="http://schemas.microsoft.com/office/powerpoint/2010/main" val="511493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135" y="181232"/>
            <a:ext cx="11665819" cy="568781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EV </a:t>
            </a:r>
            <a:r>
              <a:rPr lang="cs-CZ" dirty="0" err="1">
                <a:solidFill>
                  <a:srgbClr val="FF0000"/>
                </a:solidFill>
              </a:rPr>
              <a:t>statistics</a:t>
            </a:r>
            <a:r>
              <a:rPr lang="cs-CZ" dirty="0">
                <a:solidFill>
                  <a:srgbClr val="FF0000"/>
                </a:solidFill>
              </a:rPr>
              <a:t> in Czech Republic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6F05219-2B2D-FD41-8BF8-78D234C7F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0576"/>
            <a:ext cx="12174302" cy="506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84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3B8A1C2-5645-4E4F-963B-6FDE26945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96354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6333285-8907-364C-AFE0-DDCC551BD7C8}"/>
              </a:ext>
            </a:extLst>
          </p:cNvPr>
          <p:cNvSpPr txBox="1"/>
          <p:nvPr/>
        </p:nvSpPr>
        <p:spPr>
          <a:xfrm>
            <a:off x="8052956" y="6488668"/>
            <a:ext cx="1231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Konec roku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9C08B4FE-22A3-B448-9898-D47ED1508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80" y="1548245"/>
            <a:ext cx="5559137" cy="540327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cs-CZ" sz="2800" dirty="0">
                <a:solidFill>
                  <a:srgbClr val="FF0000"/>
                </a:solidFill>
              </a:rPr>
              <a:t>EV </a:t>
            </a:r>
            <a:r>
              <a:rPr lang="cs-CZ" sz="2800" dirty="0" err="1">
                <a:solidFill>
                  <a:srgbClr val="FF0000"/>
                </a:solidFill>
              </a:rPr>
              <a:t>statistics</a:t>
            </a:r>
            <a:r>
              <a:rPr lang="cs-CZ" sz="2800" dirty="0">
                <a:solidFill>
                  <a:srgbClr val="FF0000"/>
                </a:solidFill>
              </a:rPr>
              <a:t> in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4207349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2D079F-2AF1-B347-B7DC-6FD1AC9A0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3184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EV sales in EU 2017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0E65374-5AAA-D54F-BB85-6EAC59D89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27" y="901700"/>
            <a:ext cx="8889428" cy="512502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B245A32-8108-5B4F-A82A-1E844FA2E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777" y="0"/>
            <a:ext cx="22479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66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D48681-463C-654B-9C94-B304811BB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80F7AD25-54CB-C147-9B02-F2B2196CE6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5306675"/>
              </p:ext>
            </p:extLst>
          </p:nvPr>
        </p:nvGraphicFramePr>
        <p:xfrm>
          <a:off x="4321175" y="6242050"/>
          <a:ext cx="5943600" cy="4008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990466317"/>
                    </a:ext>
                  </a:extLst>
                </a:gridCol>
              </a:tblGrid>
              <a:tr h="400828"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134 941 EV sales 2017 +48%</a:t>
                      </a:r>
                      <a:endParaRPr lang="cs-CZ" sz="24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2920996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45A59FE5-D558-E247-9C5B-2D3F7E982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850" y="118919"/>
            <a:ext cx="7073900" cy="6134100"/>
          </a:xfrm>
          <a:prstGeom prst="rect">
            <a:avLst/>
          </a:prstGeo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83371B87-F6A1-1548-B464-8358FF36745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302749" y="5927725"/>
          <a:ext cx="2327275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7275">
                  <a:extLst>
                    <a:ext uri="{9D8B030D-6E8A-4147-A177-3AD203B41FA5}">
                      <a16:colId xmlns:a16="http://schemas.microsoft.com/office/drawing/2014/main" val="163382451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(91 346 v 2016)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0564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267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9159550B-A799-B04C-988F-7ECF40E5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56" y="584775"/>
            <a:ext cx="10813585" cy="625724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-1" y="0"/>
            <a:ext cx="12191999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ELECTRIC CAR as </a:t>
            </a:r>
            <a:r>
              <a:rPr lang="cs-CZ" sz="3200" dirty="0" err="1"/>
              <a:t>accumulator</a:t>
            </a:r>
            <a:r>
              <a:rPr lang="cs-CZ" sz="3200" dirty="0"/>
              <a:t> </a:t>
            </a:r>
            <a:r>
              <a:rPr lang="cs-CZ" sz="3200" dirty="0" err="1"/>
              <a:t>for</a:t>
            </a:r>
            <a:r>
              <a:rPr lang="cs-CZ" sz="3200" dirty="0"/>
              <a:t> </a:t>
            </a:r>
            <a:r>
              <a:rPr lang="cs-CZ" sz="3200" dirty="0" err="1"/>
              <a:t>energy</a:t>
            </a:r>
            <a:r>
              <a:rPr lang="cs-CZ" sz="3200" dirty="0"/>
              <a:t> </a:t>
            </a:r>
            <a:r>
              <a:rPr lang="cs-CZ" sz="3200" dirty="0" err="1"/>
              <a:t>smart</a:t>
            </a:r>
            <a:r>
              <a:rPr lang="cs-CZ" sz="3200" dirty="0"/>
              <a:t> </a:t>
            </a:r>
            <a:r>
              <a:rPr lang="cs-CZ" sz="3200" dirty="0" err="1"/>
              <a:t>grid</a:t>
            </a:r>
            <a:r>
              <a:rPr lang="cs-CZ" sz="3200" dirty="0"/>
              <a:t>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2572" y="2609230"/>
            <a:ext cx="2768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30% </a:t>
            </a:r>
            <a:r>
              <a:rPr lang="cs-CZ" dirty="0" err="1"/>
              <a:t>of</a:t>
            </a:r>
            <a:r>
              <a:rPr lang="cs-CZ" dirty="0"/>
              <a:t> EV </a:t>
            </a:r>
            <a:r>
              <a:rPr lang="cs-CZ" dirty="0" err="1"/>
              <a:t>capacity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7577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6556" y="265373"/>
            <a:ext cx="10515600" cy="632402"/>
          </a:xfrm>
        </p:spPr>
        <p:txBody>
          <a:bodyPr>
            <a:normAutofit fontScale="90000"/>
          </a:bodyPr>
          <a:lstStyle/>
          <a:p>
            <a:r>
              <a:rPr lang="cs-CZ" dirty="0"/>
              <a:t>Czech EV </a:t>
            </a:r>
            <a:r>
              <a:rPr lang="cs-CZ" dirty="0" err="1"/>
              <a:t>charging</a:t>
            </a:r>
            <a:r>
              <a:rPr lang="cs-CZ" dirty="0"/>
              <a:t> </a:t>
            </a:r>
            <a:r>
              <a:rPr lang="cs-CZ" dirty="0" err="1"/>
              <a:t>infrastructure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34" y="1042294"/>
            <a:ext cx="9419701" cy="5815705"/>
          </a:xfrm>
        </p:spPr>
      </p:pic>
    </p:spTree>
    <p:extLst>
      <p:ext uri="{BB962C8B-B14F-4D97-AF65-F5344CB8AC3E}">
        <p14:creationId xmlns:p14="http://schemas.microsoft.com/office/powerpoint/2010/main" val="1667219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3285" y="252866"/>
            <a:ext cx="10515600" cy="1526507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First</a:t>
            </a:r>
            <a:r>
              <a:rPr lang="cs-CZ" dirty="0"/>
              <a:t> Tesla</a:t>
            </a:r>
            <a:br>
              <a:rPr lang="cs-CZ" dirty="0"/>
            </a:br>
            <a:r>
              <a:rPr lang="cs-CZ" dirty="0"/>
              <a:t>Supercharger </a:t>
            </a:r>
            <a:br>
              <a:rPr lang="cs-CZ" dirty="0"/>
            </a:br>
            <a:r>
              <a:rPr lang="cs-CZ" dirty="0"/>
              <a:t>Humpolec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85114" y="5976259"/>
            <a:ext cx="5268686" cy="609600"/>
          </a:xfrm>
        </p:spPr>
        <p:txBody>
          <a:bodyPr/>
          <a:lstStyle/>
          <a:p>
            <a:r>
              <a:rPr lang="cs-CZ" sz="1600" dirty="0">
                <a:hlinkClick r:id="rId2"/>
              </a:rPr>
              <a:t>https://www.youtube.com/watch?v=j8UaE4-kmhg</a:t>
            </a:r>
            <a:r>
              <a:rPr lang="cs-CZ" sz="1600" dirty="0"/>
              <a:t>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2438400"/>
            <a:ext cx="5932714" cy="44495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7" y="8505"/>
            <a:ext cx="7228114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59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Renewable</a:t>
            </a:r>
            <a:r>
              <a:rPr lang="cs-CZ" dirty="0"/>
              <a:t> </a:t>
            </a:r>
            <a:r>
              <a:rPr lang="cs-CZ" dirty="0" err="1"/>
              <a:t>sources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accumulating</a:t>
            </a:r>
            <a:r>
              <a:rPr lang="cs-CZ" dirty="0"/>
              <a:t> in </a:t>
            </a:r>
            <a:r>
              <a:rPr lang="cs-CZ" dirty="0" err="1"/>
              <a:t>electric</a:t>
            </a:r>
            <a:r>
              <a:rPr lang="cs-CZ" dirty="0"/>
              <a:t> </a:t>
            </a:r>
            <a:r>
              <a:rPr lang="cs-CZ" dirty="0" err="1"/>
              <a:t>vehicles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Storing</a:t>
            </a:r>
            <a:r>
              <a:rPr lang="cs-CZ" dirty="0"/>
              <a:t> </a:t>
            </a:r>
            <a:r>
              <a:rPr lang="cs-CZ" dirty="0" err="1"/>
              <a:t>solar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 in </a:t>
            </a:r>
            <a:r>
              <a:rPr lang="cs-CZ" dirty="0" err="1"/>
              <a:t>vehicles</a:t>
            </a:r>
            <a:r>
              <a:rPr lang="cs-CZ" dirty="0"/>
              <a:t> - </a:t>
            </a:r>
            <a:r>
              <a:rPr lang="cs-CZ" dirty="0" err="1"/>
              <a:t>bidirectional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 </a:t>
            </a:r>
            <a:r>
              <a:rPr lang="cs-CZ" dirty="0" err="1"/>
              <a:t>flow</a:t>
            </a:r>
            <a:endParaRPr lang="cs-CZ"/>
          </a:p>
          <a:p>
            <a:r>
              <a:rPr lang="cs-CZ"/>
              <a:t>Limited </a:t>
            </a:r>
            <a:r>
              <a:rPr lang="cs-CZ" dirty="0" err="1"/>
              <a:t>pumping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vehicles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 </a:t>
            </a:r>
            <a:r>
              <a:rPr lang="cs-CZ" dirty="0" err="1"/>
              <a:t>peak</a:t>
            </a:r>
            <a:r>
              <a:rPr lang="cs-CZ" dirty="0"/>
              <a:t> </a:t>
            </a:r>
          </a:p>
        </p:txBody>
      </p:sp>
      <p:pic>
        <p:nvPicPr>
          <p:cNvPr id="1026" name="Picture 2" descr="http://www.plugincars.com/sites/default/files/type2-european-conn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0" y="3000375"/>
            <a:ext cx="59055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086" y="4036541"/>
            <a:ext cx="1718368" cy="21733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" y="3679257"/>
            <a:ext cx="3103655" cy="31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92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228B7E2-9F5B-E84F-A746-54BCE1F6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057"/>
            <a:ext cx="12243850" cy="70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98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BDDF3D-F562-BD40-98F0-1588111A4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81012D0-D3E1-0147-AE4F-731C56C9D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532"/>
            <a:ext cx="12192000" cy="5882936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3B9E9A26-C045-4E48-BDC0-94493641C53B}"/>
              </a:ext>
            </a:extLst>
          </p:cNvPr>
          <p:cNvSpPr txBox="1">
            <a:spLocks/>
          </p:cNvSpPr>
          <p:nvPr/>
        </p:nvSpPr>
        <p:spPr>
          <a:xfrm>
            <a:off x="3241962" y="487579"/>
            <a:ext cx="6982693" cy="20893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dirty="0" err="1">
                <a:solidFill>
                  <a:srgbClr val="FF0000"/>
                </a:solidFill>
              </a:rPr>
              <a:t>Charching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err="1">
                <a:solidFill>
                  <a:srgbClr val="FF0000"/>
                </a:solidFill>
              </a:rPr>
              <a:t>stations</a:t>
            </a:r>
            <a:r>
              <a:rPr lang="cs-CZ" sz="2800" dirty="0">
                <a:solidFill>
                  <a:srgbClr val="FF0000"/>
                </a:solidFill>
              </a:rPr>
              <a:t> in Czech Republic</a:t>
            </a:r>
          </a:p>
        </p:txBody>
      </p:sp>
    </p:spTree>
    <p:extLst>
      <p:ext uri="{BB962C8B-B14F-4D97-AF65-F5344CB8AC3E}">
        <p14:creationId xmlns:p14="http://schemas.microsoft.com/office/powerpoint/2010/main" val="1523314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BB60E915-B28A-D842-8B9C-8B5846E19A2D}"/>
              </a:ext>
            </a:extLst>
          </p:cNvPr>
          <p:cNvSpPr txBox="1">
            <a:spLocks/>
          </p:cNvSpPr>
          <p:nvPr/>
        </p:nvSpPr>
        <p:spPr>
          <a:xfrm>
            <a:off x="124692" y="633845"/>
            <a:ext cx="2514599" cy="50499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b="1" dirty="0" err="1">
                <a:solidFill>
                  <a:srgbClr val="FF0000"/>
                </a:solidFill>
              </a:rPr>
              <a:t>Charching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b="1" dirty="0" err="1">
                <a:solidFill>
                  <a:srgbClr val="FF0000"/>
                </a:solidFill>
              </a:rPr>
              <a:t>stations</a:t>
            </a:r>
            <a:r>
              <a:rPr lang="cs-CZ" sz="2800" b="1" dirty="0">
                <a:solidFill>
                  <a:srgbClr val="FF0000"/>
                </a:solidFill>
              </a:rPr>
              <a:t> in Czech Republic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94F37F6-2617-A443-A626-AF899DE16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252" y="0"/>
            <a:ext cx="7981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46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" y="583830"/>
            <a:ext cx="11899231" cy="627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4222" y="0"/>
            <a:ext cx="6286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/>
              <a:t>Battery</a:t>
            </a:r>
            <a:r>
              <a:rPr lang="cs-CZ" sz="3600" dirty="0"/>
              <a:t> </a:t>
            </a:r>
            <a:r>
              <a:rPr lang="cs-CZ" sz="3600" dirty="0" err="1"/>
              <a:t>utilization</a:t>
            </a:r>
            <a:r>
              <a:rPr lang="cs-CZ" sz="3600" dirty="0"/>
              <a:t> in </a:t>
            </a:r>
            <a:r>
              <a:rPr lang="cs-CZ" sz="3600" dirty="0" err="1"/>
              <a:t>electric</a:t>
            </a:r>
            <a:r>
              <a:rPr lang="cs-CZ" sz="3600" dirty="0"/>
              <a:t> </a:t>
            </a:r>
            <a:r>
              <a:rPr lang="cs-CZ" sz="3600" dirty="0" err="1"/>
              <a:t>cars</a:t>
            </a:r>
            <a:endParaRPr lang="cs-CZ" sz="36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8366558" y="4874195"/>
            <a:ext cx="2186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/>
              <a:t>ELECTRONICS</a:t>
            </a:r>
            <a:endParaRPr lang="cs-CZ" sz="28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8837585" y="3167389"/>
            <a:ext cx="51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EV</a:t>
            </a:r>
          </a:p>
        </p:txBody>
      </p:sp>
    </p:spTree>
    <p:extLst>
      <p:ext uri="{BB962C8B-B14F-4D97-AF65-F5344CB8AC3E}">
        <p14:creationId xmlns:p14="http://schemas.microsoft.com/office/powerpoint/2010/main" val="2812134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4AAA69E-5112-DF4A-ADDD-6A878471E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09" y="42055"/>
            <a:ext cx="11204293" cy="681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29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892" y="959363"/>
            <a:ext cx="8281687" cy="58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96253" y="108284"/>
            <a:ext cx="9339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>
                <a:solidFill>
                  <a:srgbClr val="FF0000"/>
                </a:solidFill>
              </a:rPr>
              <a:t>The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  <a:r>
              <a:rPr lang="cs-CZ" sz="3200" b="1" dirty="0" err="1">
                <a:solidFill>
                  <a:srgbClr val="FF0000"/>
                </a:solidFill>
              </a:rPr>
              <a:t>future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  <a:r>
              <a:rPr lang="cs-CZ" sz="3200" b="1" dirty="0" err="1">
                <a:solidFill>
                  <a:srgbClr val="FF0000"/>
                </a:solidFill>
              </a:rPr>
              <a:t>of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  <a:r>
              <a:rPr lang="cs-CZ" sz="3200" b="1" dirty="0" err="1">
                <a:solidFill>
                  <a:srgbClr val="FF0000"/>
                </a:solidFill>
              </a:rPr>
              <a:t>energy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  <a:r>
              <a:rPr lang="cs-CZ" sz="3200" b="1" dirty="0" err="1">
                <a:solidFill>
                  <a:srgbClr val="FF0000"/>
                </a:solidFill>
              </a:rPr>
              <a:t>storage</a:t>
            </a:r>
            <a:r>
              <a:rPr lang="cs-CZ" sz="3200" b="1" dirty="0">
                <a:solidFill>
                  <a:srgbClr val="FF0000"/>
                </a:solidFill>
              </a:rPr>
              <a:t> = lithium-</a:t>
            </a:r>
            <a:r>
              <a:rPr lang="cs-CZ" sz="3200" b="1" dirty="0" err="1">
                <a:solidFill>
                  <a:srgbClr val="FF0000"/>
                </a:solidFill>
              </a:rPr>
              <a:t>sulfur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  <a:r>
              <a:rPr lang="cs-CZ" sz="3200" b="1" dirty="0" err="1">
                <a:solidFill>
                  <a:srgbClr val="FF0000"/>
                </a:solidFill>
              </a:rPr>
              <a:t>batteries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2663" y="1949116"/>
            <a:ext cx="3497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itchFamily="-65" charset="0"/>
                <a:ea typeface="ＭＳ Ｐゴシック" pitchFamily="-65" charset="-128"/>
              </a:rPr>
              <a:t>LOWCOST SULFUR</a:t>
            </a:r>
          </a:p>
          <a:p>
            <a:endParaRPr lang="en-GB" sz="2800" dirty="0">
              <a:latin typeface="Calibri" pitchFamily="-65" charset="0"/>
              <a:ea typeface="ＭＳ Ｐゴシック" pitchFamily="-65" charset="-128"/>
            </a:endParaRPr>
          </a:p>
          <a:p>
            <a:r>
              <a:rPr lang="en-GB" sz="2800" dirty="0">
                <a:latin typeface="Calibri" pitchFamily="-65" charset="0"/>
                <a:ea typeface="ＭＳ Ｐゴシック" pitchFamily="-65" charset="-128"/>
              </a:rPr>
              <a:t>S </a:t>
            </a:r>
            <a:r>
              <a:rPr lang="en-GB" sz="2800" dirty="0">
                <a:ea typeface="ＭＳ Ｐゴシック" pitchFamily="-65" charset="-128"/>
              </a:rPr>
              <a:t>~ </a:t>
            </a:r>
            <a:r>
              <a:rPr lang="en-GB" sz="2800" dirty="0">
                <a:latin typeface="Calibri" pitchFamily="-65" charset="0"/>
                <a:ea typeface="ＭＳ Ｐゴシック" pitchFamily="-65" charset="-128"/>
              </a:rPr>
              <a:t>3 EUR/kg vs. </a:t>
            </a:r>
            <a:br>
              <a:rPr lang="en-GB" sz="2800" dirty="0">
                <a:latin typeface="Calibri" pitchFamily="-65" charset="0"/>
                <a:ea typeface="ＭＳ Ｐゴシック" pitchFamily="-65" charset="-128"/>
              </a:rPr>
            </a:br>
            <a:r>
              <a:rPr lang="en-GB" sz="2800" dirty="0">
                <a:latin typeface="Calibri" pitchFamily="-65" charset="0"/>
                <a:ea typeface="ＭＳ Ｐゴシック" pitchFamily="-65" charset="-128"/>
              </a:rPr>
              <a:t>LiFePO</a:t>
            </a:r>
            <a:r>
              <a:rPr lang="en-GB" sz="2800" baseline="-25000" dirty="0">
                <a:latin typeface="Calibri" pitchFamily="-65" charset="0"/>
                <a:ea typeface="ＭＳ Ｐゴシック" pitchFamily="-65" charset="-128"/>
              </a:rPr>
              <a:t>4</a:t>
            </a:r>
            <a:r>
              <a:rPr lang="en-GB" sz="2800" dirty="0">
                <a:latin typeface="Calibri" pitchFamily="-65" charset="0"/>
                <a:ea typeface="ＭＳ Ｐゴシック" pitchFamily="-65" charset="-128"/>
              </a:rPr>
              <a:t> </a:t>
            </a:r>
            <a:r>
              <a:rPr lang="en-GB" sz="2800" dirty="0">
                <a:ea typeface="ＭＳ Ｐゴシック" pitchFamily="-65" charset="-128"/>
              </a:rPr>
              <a:t>~</a:t>
            </a:r>
            <a:r>
              <a:rPr lang="en-GB" sz="2800" dirty="0">
                <a:latin typeface="Calibri" pitchFamily="-65" charset="0"/>
                <a:ea typeface="ＭＳ Ｐゴシック" pitchFamily="-65" charset="-128"/>
              </a:rPr>
              <a:t> 52 EUR/kg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025329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obsah 2"/>
          <p:cNvSpPr txBox="1">
            <a:spLocks/>
          </p:cNvSpPr>
          <p:nvPr/>
        </p:nvSpPr>
        <p:spPr bwMode="auto">
          <a:xfrm>
            <a:off x="2286000" y="6477000"/>
            <a:ext cx="79184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900" baseline="30000">
                <a:solidFill>
                  <a:schemeClr val="bg1"/>
                </a:solidFill>
                <a:latin typeface="Futura T OT Book" charset="0"/>
              </a:rPr>
              <a:t>Lithium–sulphur batteries</a:t>
            </a:r>
            <a:endParaRPr lang="en-GB" altLang="x-none" sz="1900" baseline="30000">
              <a:solidFill>
                <a:schemeClr val="bg1"/>
              </a:solidFill>
              <a:latin typeface="Futura T OT Light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524000" y="5516564"/>
            <a:ext cx="91440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i="1" dirty="0">
                <a:ea typeface="ＭＳ Ｐゴシック" pitchFamily="-65" charset="-128"/>
              </a:rPr>
              <a:t>Fig.5: </a:t>
            </a:r>
            <a:r>
              <a:rPr lang="en-GB" sz="1600" dirty="0">
                <a:ea typeface="ＭＳ Ｐゴシック" pitchFamily="-65" charset="-128"/>
              </a:rPr>
              <a:t>Comparison of capacity and gravimetric energy density. [3]   </a:t>
            </a: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" y="549792"/>
            <a:ext cx="10154212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>
            <a:spLocks noChangeArrowheads="1"/>
          </p:cNvSpPr>
          <p:nvPr/>
        </p:nvSpPr>
        <p:spPr bwMode="auto">
          <a:xfrm>
            <a:off x="3792539" y="1628775"/>
            <a:ext cx="4391025" cy="222408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400"/>
              <a:t>Tesla S – battery pack 85</a:t>
            </a:r>
            <a:r>
              <a:rPr lang="en-GB" altLang="x-none" sz="1400" baseline="-25000"/>
              <a:t> </a:t>
            </a:r>
            <a:r>
              <a:rPr lang="en-GB" altLang="x-none" sz="1400"/>
              <a:t>000 Wh, weight - 544 kg</a:t>
            </a:r>
          </a:p>
          <a:p>
            <a:pPr eaLnBrk="1" hangingPunct="1">
              <a:spcAft>
                <a:spcPts val="300"/>
              </a:spcAft>
            </a:pPr>
            <a:r>
              <a:rPr lang="en-GB" altLang="x-none" sz="1400"/>
              <a:t>	NCA 700 Wh/kg</a:t>
            </a:r>
          </a:p>
          <a:p>
            <a:pPr eaLnBrk="1" hangingPunct="1">
              <a:spcAft>
                <a:spcPts val="300"/>
              </a:spcAft>
            </a:pPr>
            <a:r>
              <a:rPr lang="en-GB" altLang="x-none" sz="1400"/>
              <a:t>	121.4 kg – 22.3 % </a:t>
            </a:r>
            <a:r>
              <a:rPr lang="cs-CZ" altLang="x-none" sz="1400"/>
              <a:t>of battery </a:t>
            </a:r>
            <a:r>
              <a:rPr lang="en-GB" altLang="x-none" sz="1400"/>
              <a:t>weight</a:t>
            </a:r>
          </a:p>
          <a:p>
            <a:pPr eaLnBrk="1" hangingPunct="1">
              <a:spcAft>
                <a:spcPts val="300"/>
              </a:spcAft>
            </a:pPr>
            <a:r>
              <a:rPr lang="en-GB" altLang="x-none" sz="1400"/>
              <a:t>	S – </a:t>
            </a:r>
            <a:r>
              <a:rPr lang="cs-CZ" altLang="x-none" sz="1400"/>
              <a:t>32</a:t>
            </a:r>
            <a:r>
              <a:rPr lang="en-GB" altLang="x-none" sz="1400"/>
              <a:t>00 Wh/kg</a:t>
            </a:r>
          </a:p>
          <a:p>
            <a:pPr eaLnBrk="1" hangingPunct="1">
              <a:spcAft>
                <a:spcPts val="300"/>
              </a:spcAft>
            </a:pPr>
            <a:r>
              <a:rPr lang="en-GB" altLang="x-none" sz="1400"/>
              <a:t>	</a:t>
            </a:r>
            <a:r>
              <a:rPr lang="cs-CZ" altLang="x-none" sz="1400"/>
              <a:t>26.6</a:t>
            </a:r>
            <a:r>
              <a:rPr lang="en-GB" altLang="x-none" sz="1400"/>
              <a:t> kg ~ </a:t>
            </a:r>
            <a:r>
              <a:rPr lang="cs-CZ" altLang="x-none" sz="1400"/>
              <a:t>21.9</a:t>
            </a:r>
            <a:r>
              <a:rPr lang="en-GB" altLang="x-none" sz="1400"/>
              <a:t> % of the original weight</a:t>
            </a:r>
          </a:p>
          <a:p>
            <a:pPr eaLnBrk="1" hangingPunct="1">
              <a:spcAft>
                <a:spcPts val="300"/>
              </a:spcAft>
            </a:pPr>
            <a:r>
              <a:rPr lang="cs-CZ" altLang="x-none" sz="1400"/>
              <a:t>Possible decrease of the entire battery pack </a:t>
            </a:r>
            <a:r>
              <a:rPr lang="en-GB" altLang="x-none" sz="1400"/>
              <a:t>weight to 1</a:t>
            </a:r>
            <a:r>
              <a:rPr lang="cs-CZ" altLang="x-none" sz="1400"/>
              <a:t>19</a:t>
            </a:r>
            <a:r>
              <a:rPr lang="en-GB" altLang="x-none" sz="1400"/>
              <a:t> kg or the same weight  of battery pack </a:t>
            </a:r>
            <a:r>
              <a:rPr lang="cs-CZ" altLang="x-none" sz="1400"/>
              <a:t>(</a:t>
            </a:r>
            <a:r>
              <a:rPr lang="en-GB" altLang="x-none" sz="1400"/>
              <a:t>544 kg</a:t>
            </a:r>
            <a:r>
              <a:rPr lang="cs-CZ" altLang="x-none" sz="1400"/>
              <a:t>) but with energy</a:t>
            </a:r>
            <a:r>
              <a:rPr lang="en-GB" altLang="x-none" sz="1400"/>
              <a:t> ~ </a:t>
            </a:r>
            <a:r>
              <a:rPr lang="cs-CZ" altLang="x-none" sz="1400"/>
              <a:t>388</a:t>
            </a:r>
            <a:r>
              <a:rPr lang="en-GB" altLang="x-none" sz="1400"/>
              <a:t> 000 Wh</a:t>
            </a:r>
          </a:p>
          <a:p>
            <a:pPr eaLnBrk="1" hangingPunct="1">
              <a:spcAft>
                <a:spcPts val="300"/>
              </a:spcAft>
            </a:pPr>
            <a:r>
              <a:rPr lang="en-GB" altLang="x-none" sz="1400"/>
              <a:t>Range extension from 440 km to </a:t>
            </a:r>
            <a:r>
              <a:rPr lang="cs-CZ" altLang="x-none" sz="1400"/>
              <a:t>201</a:t>
            </a:r>
            <a:r>
              <a:rPr lang="en-GB" altLang="x-none" sz="1400"/>
              <a:t>0 km</a:t>
            </a: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1524001" y="2"/>
            <a:ext cx="7451725" cy="627062"/>
          </a:xfrm>
          <a:prstGeom prst="rect">
            <a:avLst/>
          </a:prstGeom>
        </p:spPr>
        <p:txBody>
          <a:bodyPr anchor="b">
            <a:normAutofit lnSpcReduction="10000"/>
          </a:bodyPr>
          <a:lstStyle/>
          <a:p>
            <a:pPr algn="ctr">
              <a:defRPr/>
            </a:pPr>
            <a:r>
              <a:rPr lang="en-GB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pitchFamily="-65" charset="-128"/>
              </a:rPr>
              <a:t>Comparing Li-S a Li-Ion batteries</a:t>
            </a:r>
          </a:p>
        </p:txBody>
      </p:sp>
      <p:sp>
        <p:nvSpPr>
          <p:cNvPr id="12" name="TextovéPole 11"/>
          <p:cNvSpPr txBox="1">
            <a:spLocks noChangeArrowheads="1"/>
          </p:cNvSpPr>
          <p:nvPr/>
        </p:nvSpPr>
        <p:spPr bwMode="auto">
          <a:xfrm>
            <a:off x="3792539" y="1628775"/>
            <a:ext cx="4391025" cy="222408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400" dirty="0"/>
              <a:t>Tesla S – battery pack 85</a:t>
            </a:r>
            <a:r>
              <a:rPr lang="en-GB" altLang="x-none" sz="1400" baseline="-25000" dirty="0"/>
              <a:t> </a:t>
            </a:r>
            <a:r>
              <a:rPr lang="en-GB" altLang="x-none" sz="1400" dirty="0"/>
              <a:t>000 </a:t>
            </a:r>
            <a:r>
              <a:rPr lang="en-GB" altLang="x-none" sz="1400" dirty="0" err="1"/>
              <a:t>Wh</a:t>
            </a:r>
            <a:r>
              <a:rPr lang="en-GB" altLang="x-none" sz="1400" dirty="0"/>
              <a:t>, weight - 544 kg</a:t>
            </a:r>
          </a:p>
          <a:p>
            <a:pPr eaLnBrk="1" hangingPunct="1">
              <a:spcAft>
                <a:spcPts val="300"/>
              </a:spcAft>
            </a:pPr>
            <a:r>
              <a:rPr lang="en-GB" altLang="x-none" sz="1400" dirty="0"/>
              <a:t>	NCA 700 </a:t>
            </a:r>
            <a:r>
              <a:rPr lang="en-GB" altLang="x-none" sz="1400" dirty="0" err="1"/>
              <a:t>Wh</a:t>
            </a:r>
            <a:r>
              <a:rPr lang="en-GB" altLang="x-none" sz="1400" dirty="0"/>
              <a:t>/kg</a:t>
            </a:r>
          </a:p>
          <a:p>
            <a:pPr eaLnBrk="1" hangingPunct="1">
              <a:spcAft>
                <a:spcPts val="300"/>
              </a:spcAft>
            </a:pPr>
            <a:r>
              <a:rPr lang="en-GB" altLang="x-none" sz="1400" dirty="0"/>
              <a:t>	121.4 kg – 22.3 % </a:t>
            </a:r>
            <a:r>
              <a:rPr lang="cs-CZ" altLang="x-none" sz="1400" dirty="0" err="1"/>
              <a:t>of</a:t>
            </a:r>
            <a:r>
              <a:rPr lang="cs-CZ" altLang="x-none" sz="1400" dirty="0"/>
              <a:t> </a:t>
            </a:r>
            <a:r>
              <a:rPr lang="cs-CZ" altLang="x-none" sz="1400" dirty="0" err="1"/>
              <a:t>battery</a:t>
            </a:r>
            <a:r>
              <a:rPr lang="cs-CZ" altLang="x-none" sz="1400" dirty="0"/>
              <a:t> </a:t>
            </a:r>
            <a:r>
              <a:rPr lang="en-GB" altLang="x-none" sz="1400" dirty="0"/>
              <a:t>weight</a:t>
            </a:r>
          </a:p>
          <a:p>
            <a:pPr eaLnBrk="1" hangingPunct="1">
              <a:spcAft>
                <a:spcPts val="300"/>
              </a:spcAft>
            </a:pPr>
            <a:r>
              <a:rPr lang="en-GB" altLang="x-none" sz="1400" dirty="0"/>
              <a:t>	S – 2000 </a:t>
            </a:r>
            <a:r>
              <a:rPr lang="en-GB" altLang="x-none" sz="1400" dirty="0" err="1"/>
              <a:t>Wh</a:t>
            </a:r>
            <a:r>
              <a:rPr lang="en-GB" altLang="x-none" sz="1400" dirty="0"/>
              <a:t>/kg</a:t>
            </a:r>
          </a:p>
          <a:p>
            <a:pPr eaLnBrk="1" hangingPunct="1">
              <a:spcAft>
                <a:spcPts val="300"/>
              </a:spcAft>
            </a:pPr>
            <a:r>
              <a:rPr lang="en-GB" altLang="x-none" sz="1400" dirty="0"/>
              <a:t>	42.5 kg ~ 35 % of the original weight</a:t>
            </a:r>
          </a:p>
          <a:p>
            <a:pPr eaLnBrk="1" hangingPunct="1">
              <a:spcAft>
                <a:spcPts val="300"/>
              </a:spcAft>
            </a:pPr>
            <a:r>
              <a:rPr lang="cs-CZ" altLang="x-none" sz="1400" dirty="0" err="1"/>
              <a:t>Possible</a:t>
            </a:r>
            <a:r>
              <a:rPr lang="cs-CZ" altLang="x-none" sz="1400" dirty="0"/>
              <a:t> </a:t>
            </a:r>
            <a:r>
              <a:rPr lang="cs-CZ" altLang="x-none" sz="1400" dirty="0" err="1"/>
              <a:t>decrease</a:t>
            </a:r>
            <a:r>
              <a:rPr lang="cs-CZ" altLang="x-none" sz="1400" dirty="0"/>
              <a:t> </a:t>
            </a:r>
            <a:r>
              <a:rPr lang="cs-CZ" altLang="x-none" sz="1400" dirty="0" err="1"/>
              <a:t>of</a:t>
            </a:r>
            <a:r>
              <a:rPr lang="cs-CZ" altLang="x-none" sz="1400" dirty="0"/>
              <a:t> </a:t>
            </a:r>
            <a:r>
              <a:rPr lang="cs-CZ" altLang="x-none" sz="1400" dirty="0" err="1"/>
              <a:t>the</a:t>
            </a:r>
            <a:r>
              <a:rPr lang="cs-CZ" altLang="x-none" sz="1400" dirty="0"/>
              <a:t> </a:t>
            </a:r>
            <a:r>
              <a:rPr lang="cs-CZ" altLang="x-none" sz="1400" dirty="0" err="1"/>
              <a:t>entire</a:t>
            </a:r>
            <a:r>
              <a:rPr lang="cs-CZ" altLang="x-none" sz="1400" dirty="0"/>
              <a:t> </a:t>
            </a:r>
            <a:r>
              <a:rPr lang="cs-CZ" altLang="x-none" sz="1400" dirty="0" err="1"/>
              <a:t>battery</a:t>
            </a:r>
            <a:r>
              <a:rPr lang="cs-CZ" altLang="x-none" sz="1400" dirty="0"/>
              <a:t> </a:t>
            </a:r>
            <a:r>
              <a:rPr lang="cs-CZ" altLang="x-none" sz="1400" dirty="0" err="1"/>
              <a:t>pack</a:t>
            </a:r>
            <a:r>
              <a:rPr lang="cs-CZ" altLang="x-none" sz="1400" dirty="0"/>
              <a:t> </a:t>
            </a:r>
            <a:r>
              <a:rPr lang="en-GB" altLang="x-none" sz="1400" dirty="0"/>
              <a:t>weight to 190.4 kg or the same weight  of battery pack </a:t>
            </a:r>
            <a:r>
              <a:rPr lang="cs-CZ" altLang="x-none" sz="1400" dirty="0"/>
              <a:t>(</a:t>
            </a:r>
            <a:r>
              <a:rPr lang="en-GB" altLang="x-none" sz="1400" dirty="0"/>
              <a:t>544 kg</a:t>
            </a:r>
            <a:r>
              <a:rPr lang="cs-CZ" altLang="x-none" sz="1400" dirty="0"/>
              <a:t>) but </a:t>
            </a:r>
            <a:r>
              <a:rPr lang="cs-CZ" altLang="x-none" sz="1400" dirty="0" err="1"/>
              <a:t>with</a:t>
            </a:r>
            <a:r>
              <a:rPr lang="cs-CZ" altLang="x-none" sz="1400" dirty="0"/>
              <a:t> </a:t>
            </a:r>
            <a:r>
              <a:rPr lang="cs-CZ" altLang="x-none" sz="1400" dirty="0" err="1"/>
              <a:t>energy</a:t>
            </a:r>
            <a:r>
              <a:rPr lang="en-GB" altLang="x-none" sz="1400" dirty="0"/>
              <a:t> ~ 243 000 </a:t>
            </a:r>
            <a:r>
              <a:rPr lang="en-GB" altLang="x-none" sz="1400" dirty="0" err="1"/>
              <a:t>Wh</a:t>
            </a:r>
            <a:endParaRPr lang="en-GB" altLang="x-none" sz="1400" dirty="0"/>
          </a:p>
          <a:p>
            <a:pPr eaLnBrk="1" hangingPunct="1">
              <a:spcAft>
                <a:spcPts val="300"/>
              </a:spcAft>
            </a:pPr>
            <a:r>
              <a:rPr lang="en-GB" altLang="x-none" sz="1400" dirty="0"/>
              <a:t>Range extension from 440 km to 1250 km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607833" y="124894"/>
            <a:ext cx="845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Kapacity </a:t>
            </a:r>
          </a:p>
          <a:p>
            <a:r>
              <a:rPr lang="cs-CZ" sz="1200" dirty="0"/>
              <a:t>kWh </a:t>
            </a:r>
          </a:p>
          <a:p>
            <a:r>
              <a:rPr lang="cs-CZ" sz="1200" dirty="0"/>
              <a:t>FOR</a:t>
            </a:r>
          </a:p>
          <a:p>
            <a:r>
              <a:rPr lang="cs-CZ" sz="1200" dirty="0"/>
              <a:t>500kg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1150138" y="211564"/>
            <a:ext cx="1056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EV RANGE</a:t>
            </a:r>
          </a:p>
          <a:p>
            <a:r>
              <a:rPr lang="cs-CZ" sz="1200" dirty="0"/>
              <a:t>WITH</a:t>
            </a:r>
          </a:p>
          <a:p>
            <a:r>
              <a:rPr lang="cs-CZ" sz="1200" dirty="0"/>
              <a:t>500kg</a:t>
            </a:r>
          </a:p>
          <a:p>
            <a:r>
              <a:rPr lang="cs-CZ" sz="1200" dirty="0"/>
              <a:t>BATTERY</a:t>
            </a:r>
          </a:p>
        </p:txBody>
      </p:sp>
      <p:cxnSp>
        <p:nvCxnSpPr>
          <p:cNvPr id="5" name="Přímá spojnice 4"/>
          <p:cNvCxnSpPr/>
          <p:nvPr/>
        </p:nvCxnSpPr>
        <p:spPr>
          <a:xfrm flipH="1" flipV="1">
            <a:off x="11146055" y="510139"/>
            <a:ext cx="9625" cy="62399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10437727" y="5060562"/>
            <a:ext cx="161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50         250 km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0443138" y="4506564"/>
            <a:ext cx="177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100       500 km</a:t>
            </a:r>
          </a:p>
        </p:txBody>
      </p:sp>
      <p:cxnSp>
        <p:nvCxnSpPr>
          <p:cNvPr id="18" name="Přímá spojnice se šipkou 17"/>
          <p:cNvCxnSpPr>
            <a:stCxn id="14" idx="1"/>
          </p:cNvCxnSpPr>
          <p:nvPr/>
        </p:nvCxnSpPr>
        <p:spPr>
          <a:xfrm flipH="1">
            <a:off x="10132502" y="4691230"/>
            <a:ext cx="3106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H="1">
            <a:off x="10139343" y="5245228"/>
            <a:ext cx="3106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10417163" y="3490408"/>
            <a:ext cx="180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200       1 000 km</a:t>
            </a:r>
          </a:p>
        </p:txBody>
      </p:sp>
      <p:cxnSp>
        <p:nvCxnSpPr>
          <p:cNvPr id="23" name="Přímá spojnice se šipkou 22"/>
          <p:cNvCxnSpPr>
            <a:stCxn id="22" idx="1"/>
          </p:cNvCxnSpPr>
          <p:nvPr/>
        </p:nvCxnSpPr>
        <p:spPr>
          <a:xfrm flipH="1">
            <a:off x="10106527" y="3675074"/>
            <a:ext cx="3106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10437727" y="1449067"/>
            <a:ext cx="178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400       2 000 km</a:t>
            </a:r>
          </a:p>
        </p:txBody>
      </p:sp>
      <p:cxnSp>
        <p:nvCxnSpPr>
          <p:cNvPr id="27" name="Přímá spojnice se šipkou 26"/>
          <p:cNvCxnSpPr>
            <a:stCxn id="26" idx="1"/>
          </p:cNvCxnSpPr>
          <p:nvPr/>
        </p:nvCxnSpPr>
        <p:spPr>
          <a:xfrm flipH="1">
            <a:off x="10127091" y="1633733"/>
            <a:ext cx="3106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10417163" y="2445461"/>
            <a:ext cx="177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300       1 500 km</a:t>
            </a:r>
          </a:p>
        </p:txBody>
      </p:sp>
      <p:cxnSp>
        <p:nvCxnSpPr>
          <p:cNvPr id="30" name="Přímá spojnice se šipkou 29"/>
          <p:cNvCxnSpPr>
            <a:stCxn id="29" idx="1"/>
          </p:cNvCxnSpPr>
          <p:nvPr/>
        </p:nvCxnSpPr>
        <p:spPr>
          <a:xfrm flipH="1">
            <a:off x="10106527" y="2630127"/>
            <a:ext cx="3106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07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0"/>
            <a:ext cx="10515600" cy="779462"/>
          </a:xfrm>
        </p:spPr>
        <p:txBody>
          <a:bodyPr/>
          <a:lstStyle/>
          <a:p>
            <a:r>
              <a:rPr lang="cs-CZ" dirty="0"/>
              <a:t>Lithium </a:t>
            </a:r>
            <a:r>
              <a:rPr lang="cs-CZ" dirty="0" err="1"/>
              <a:t>Sulfur</a:t>
            </a:r>
            <a:r>
              <a:rPr lang="cs-CZ" dirty="0"/>
              <a:t>                   </a:t>
            </a:r>
            <a:r>
              <a:rPr lang="cs-CZ" dirty="0" err="1"/>
              <a:t>LiS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0065" y="779463"/>
            <a:ext cx="11143735" cy="1060224"/>
          </a:xfrm>
        </p:spPr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180 </a:t>
            </a:r>
            <a:r>
              <a:rPr lang="cs-CZ" dirty="0" err="1"/>
              <a:t>cycles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capacity</a:t>
            </a:r>
            <a:r>
              <a:rPr lang="cs-CZ" dirty="0"/>
              <a:t> </a:t>
            </a:r>
            <a:r>
              <a:rPr lang="cs-CZ" dirty="0" err="1"/>
              <a:t>increase</a:t>
            </a:r>
            <a:r>
              <a:rPr lang="cs-CZ" dirty="0"/>
              <a:t>, </a:t>
            </a:r>
            <a:r>
              <a:rPr lang="cs-CZ" dirty="0" err="1"/>
              <a:t>after</a:t>
            </a:r>
            <a:r>
              <a:rPr lang="cs-CZ" dirty="0"/>
              <a:t> 400 </a:t>
            </a:r>
            <a:r>
              <a:rPr lang="cs-CZ" dirty="0" err="1"/>
              <a:t>cycles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again</a:t>
            </a:r>
            <a:r>
              <a:rPr lang="cs-CZ" dirty="0"/>
              <a:t> </a:t>
            </a:r>
            <a:r>
              <a:rPr lang="cs-CZ" dirty="0" err="1"/>
              <a:t>new</a:t>
            </a:r>
            <a:endParaRPr lang="cs-CZ" dirty="0"/>
          </a:p>
          <a:p>
            <a:r>
              <a:rPr lang="cs-CZ" dirty="0" err="1"/>
              <a:t>Every</a:t>
            </a:r>
            <a:r>
              <a:rPr lang="cs-CZ" dirty="0"/>
              <a:t> 1 200 km </a:t>
            </a:r>
            <a:r>
              <a:rPr lang="cs-CZ" dirty="0" err="1"/>
              <a:t>cycle</a:t>
            </a:r>
            <a:r>
              <a:rPr lang="cs-CZ" dirty="0"/>
              <a:t> -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500 000 km </a:t>
            </a: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39687"/>
            <a:ext cx="8622827" cy="501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5"/>
          <p:cNvCxnSpPr/>
          <p:nvPr/>
        </p:nvCxnSpPr>
        <p:spPr>
          <a:xfrm flipV="1">
            <a:off x="3927764" y="2899911"/>
            <a:ext cx="3512127" cy="92672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2234045" y="5490864"/>
            <a:ext cx="6359237" cy="786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2234045" y="5143500"/>
            <a:ext cx="6359237" cy="72736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8845469" y="5029199"/>
            <a:ext cx="2736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NCA Tesla</a:t>
            </a:r>
          </a:p>
          <a:p>
            <a:r>
              <a:rPr lang="cs-CZ" dirty="0"/>
              <a:t>NMC VW, BMW</a:t>
            </a:r>
          </a:p>
          <a:p>
            <a:r>
              <a:rPr lang="cs-CZ" dirty="0"/>
              <a:t>LiFePO4 </a:t>
            </a:r>
          </a:p>
        </p:txBody>
      </p:sp>
      <p:cxnSp>
        <p:nvCxnSpPr>
          <p:cNvPr id="23" name="Přímá spojnice 22"/>
          <p:cNvCxnSpPr/>
          <p:nvPr/>
        </p:nvCxnSpPr>
        <p:spPr>
          <a:xfrm>
            <a:off x="1953491" y="5314218"/>
            <a:ext cx="280554" cy="1766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1953491" y="4924384"/>
            <a:ext cx="280554" cy="20704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4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1"/>
            <a:ext cx="10515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Tesla </a:t>
            </a:r>
            <a:r>
              <a:rPr lang="cs-CZ" dirty="0" err="1"/>
              <a:t>batteries</a:t>
            </a:r>
            <a:r>
              <a:rPr lang="cs-CZ" dirty="0"/>
              <a:t> cell </a:t>
            </a:r>
            <a:r>
              <a:rPr lang="cs-CZ" dirty="0" err="1"/>
              <a:t>aging</a:t>
            </a:r>
            <a:endParaRPr lang="cs-CZ" dirty="0"/>
          </a:p>
        </p:txBody>
      </p:sp>
      <p:pic>
        <p:nvPicPr>
          <p:cNvPr id="12290" name="Picture 2" descr="degradacia kapacity baterie elektromobilov tesl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7996"/>
            <a:ext cx="11744839" cy="619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354733" y="5181136"/>
            <a:ext cx="1947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… </a:t>
            </a:r>
            <a:r>
              <a:rPr lang="cs-CZ" dirty="0" err="1"/>
              <a:t>after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800 000 km</a:t>
            </a:r>
            <a:br>
              <a:rPr lang="cs-CZ" dirty="0"/>
            </a:br>
            <a:r>
              <a:rPr lang="cs-CZ" dirty="0" err="1"/>
              <a:t>still</a:t>
            </a:r>
            <a:r>
              <a:rPr lang="cs-CZ" dirty="0"/>
              <a:t> </a:t>
            </a:r>
            <a:r>
              <a:rPr lang="cs-CZ" dirty="0" err="1"/>
              <a:t>have</a:t>
            </a:r>
            <a:br>
              <a:rPr lang="cs-CZ" dirty="0"/>
            </a:br>
            <a:r>
              <a:rPr lang="cs-CZ" dirty="0"/>
              <a:t>80% </a:t>
            </a:r>
            <a:r>
              <a:rPr lang="cs-CZ" dirty="0" err="1"/>
              <a:t>capacity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7152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Tesla Roadster 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200kWh</a:t>
            </a:r>
          </a:p>
          <a:p>
            <a:r>
              <a:rPr lang="cs-CZ" dirty="0"/>
              <a:t>Dojezd 1000km</a:t>
            </a:r>
          </a:p>
          <a:p>
            <a:r>
              <a:rPr lang="cs-CZ" dirty="0"/>
              <a:t>0-100km/h :    1,9s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897" y="226617"/>
            <a:ext cx="6619103" cy="663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07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3930" y="280815"/>
            <a:ext cx="10515600" cy="1325563"/>
          </a:xfrm>
        </p:spPr>
        <p:txBody>
          <a:bodyPr/>
          <a:lstStyle/>
          <a:p>
            <a:r>
              <a:rPr lang="cs-CZ" dirty="0"/>
              <a:t>Tesla </a:t>
            </a:r>
            <a:r>
              <a:rPr lang="cs-CZ" dirty="0" err="1"/>
              <a:t>Semi</a:t>
            </a:r>
            <a:r>
              <a:rPr lang="cs-CZ" dirty="0"/>
              <a:t> </a:t>
            </a:r>
            <a:r>
              <a:rPr lang="mr-IN" dirty="0"/>
              <a:t>–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650 </a:t>
            </a:r>
            <a:r>
              <a:rPr lang="mr-IN" dirty="0"/>
              <a:t>–</a:t>
            </a:r>
            <a:r>
              <a:rPr lang="cs-CZ" dirty="0"/>
              <a:t> 800km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5784" y="1606378"/>
            <a:ext cx="9336216" cy="52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51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9BB2A-2E38-724F-ACEB-0836D9568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7F5DCF-09F8-1C4E-86C5-B6F969199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E0387FF-00E1-174F-B9EE-EA9C4B37A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2589" cy="69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0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48" y="294588"/>
            <a:ext cx="11190663" cy="6294748"/>
          </a:xfrm>
        </p:spPr>
      </p:pic>
    </p:spTree>
    <p:extLst>
      <p:ext uri="{BB962C8B-B14F-4D97-AF65-F5344CB8AC3E}">
        <p14:creationId xmlns:p14="http://schemas.microsoft.com/office/powerpoint/2010/main" val="3420099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480" y="1883790"/>
            <a:ext cx="8843040" cy="497421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027"/>
            <a:ext cx="6038918" cy="339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10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200" y="175507"/>
            <a:ext cx="10515600" cy="969080"/>
          </a:xfrm>
        </p:spPr>
        <p:txBody>
          <a:bodyPr/>
          <a:lstStyle/>
          <a:p>
            <a:r>
              <a:rPr lang="cs-CZ" dirty="0" err="1"/>
              <a:t>Inside</a:t>
            </a:r>
            <a:r>
              <a:rPr lang="cs-CZ" dirty="0"/>
              <a:t> Tesla Cell </a:t>
            </a:r>
            <a:r>
              <a:rPr lang="it-IT" dirty="0"/>
              <a:t>18650</a:t>
            </a:r>
            <a:r>
              <a:rPr lang="cs-CZ" dirty="0"/>
              <a:t> – alu </a:t>
            </a:r>
            <a:r>
              <a:rPr lang="cs-CZ" dirty="0" err="1"/>
              <a:t>cooling</a:t>
            </a:r>
            <a:r>
              <a:rPr lang="cs-CZ" dirty="0"/>
              <a:t> </a:t>
            </a:r>
            <a:r>
              <a:rPr lang="cs-CZ" dirty="0" err="1"/>
              <a:t>strip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4" y="1334205"/>
            <a:ext cx="10477501" cy="55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13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775" y="136524"/>
            <a:ext cx="10515600" cy="1325563"/>
          </a:xfrm>
        </p:spPr>
        <p:txBody>
          <a:bodyPr/>
          <a:lstStyle/>
          <a:p>
            <a:r>
              <a:rPr lang="cs-CZ" dirty="0" err="1"/>
              <a:t>Inside</a:t>
            </a:r>
            <a:r>
              <a:rPr lang="cs-CZ" dirty="0"/>
              <a:t> Tesla Cell </a:t>
            </a:r>
            <a:r>
              <a:rPr lang="it-IT" dirty="0"/>
              <a:t>18650 – 18 mm x 65 mm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662486"/>
            <a:ext cx="5147029" cy="2052638"/>
          </a:xfrm>
          <a:prstGeom prst="rect">
            <a:avLst/>
          </a:prstGeom>
        </p:spPr>
      </p:pic>
      <p:pic>
        <p:nvPicPr>
          <p:cNvPr id="9218" name="Picture 2" descr="tesla bate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099"/>
            <a:ext cx="6477594" cy="31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236" y="2438400"/>
            <a:ext cx="6059305" cy="314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74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517690-2298-4D43-99AF-546A4B9FA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14" y="122381"/>
            <a:ext cx="8877300" cy="43688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EB04F85-673C-1542-85BA-E6688C6D2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372" y="3837257"/>
            <a:ext cx="5344391" cy="3020743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4F13D3BD-0C96-F045-89ED-CABF8A65BABF}"/>
              </a:ext>
            </a:extLst>
          </p:cNvPr>
          <p:cNvSpPr txBox="1">
            <a:spLocks/>
          </p:cNvSpPr>
          <p:nvPr/>
        </p:nvSpPr>
        <p:spPr>
          <a:xfrm>
            <a:off x="883225" y="4810990"/>
            <a:ext cx="4488875" cy="1257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dirty="0">
                <a:solidFill>
                  <a:srgbClr val="FF0000"/>
                </a:solidFill>
              </a:rPr>
              <a:t>Tesla Model 3 </a:t>
            </a:r>
            <a:r>
              <a:rPr lang="cs-CZ" sz="2800" dirty="0" err="1">
                <a:solidFill>
                  <a:srgbClr val="FF0000"/>
                </a:solidFill>
              </a:rPr>
              <a:t>battery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err="1">
                <a:solidFill>
                  <a:srgbClr val="FF0000"/>
                </a:solidFill>
              </a:rPr>
              <a:t>pack</a:t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sz="2800" dirty="0">
                <a:solidFill>
                  <a:srgbClr val="FF0000"/>
                </a:solidFill>
              </a:rPr>
              <a:t>GIGA FACTORY</a:t>
            </a:r>
          </a:p>
        </p:txBody>
      </p:sp>
    </p:spTree>
    <p:extLst>
      <p:ext uri="{BB962C8B-B14F-4D97-AF65-F5344CB8AC3E}">
        <p14:creationId xmlns:p14="http://schemas.microsoft.com/office/powerpoint/2010/main" val="1716396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70381" cy="1325563"/>
          </a:xfrm>
        </p:spPr>
        <p:txBody>
          <a:bodyPr/>
          <a:lstStyle/>
          <a:p>
            <a:r>
              <a:rPr lang="cs-CZ" dirty="0"/>
              <a:t>Electric van </a:t>
            </a:r>
            <a:r>
              <a:rPr lang="cs-CZ" dirty="0" err="1"/>
              <a:t>from</a:t>
            </a:r>
            <a:r>
              <a:rPr lang="cs-CZ" dirty="0"/>
              <a:t> EVC </a:t>
            </a:r>
            <a:r>
              <a:rPr lang="cs-CZ" dirty="0" err="1"/>
              <a:t>Hulin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77" y="1570361"/>
            <a:ext cx="10635778" cy="528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689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Speed </a:t>
            </a:r>
            <a:r>
              <a:rPr lang="cs-CZ" dirty="0" err="1"/>
              <a:t>battery</a:t>
            </a:r>
            <a:r>
              <a:rPr lang="cs-CZ" dirty="0"/>
              <a:t> </a:t>
            </a:r>
            <a:r>
              <a:rPr lang="cs-CZ" dirty="0" err="1"/>
              <a:t>change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340" y="1690688"/>
            <a:ext cx="8669486" cy="512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59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8294" y="1"/>
            <a:ext cx="9875520" cy="697584"/>
          </a:xfrm>
        </p:spPr>
        <p:txBody>
          <a:bodyPr/>
          <a:lstStyle/>
          <a:p>
            <a:r>
              <a:rPr lang="cs-CZ" dirty="0"/>
              <a:t>Czech </a:t>
            </a:r>
            <a:r>
              <a:rPr lang="cs-CZ" dirty="0" err="1"/>
              <a:t>electric</a:t>
            </a:r>
            <a:r>
              <a:rPr lang="cs-CZ" dirty="0"/>
              <a:t> </a:t>
            </a:r>
            <a:r>
              <a:rPr lang="cs-CZ" dirty="0" err="1"/>
              <a:t>buses</a:t>
            </a:r>
            <a:endParaRPr 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5529" y="726994"/>
            <a:ext cx="9899370" cy="5538785"/>
          </a:xfrm>
        </p:spPr>
        <p:txBody>
          <a:bodyPr>
            <a:noAutofit/>
          </a:bodyPr>
          <a:lstStyle/>
          <a:p>
            <a:r>
              <a:rPr lang="cs-CZ" sz="2400" dirty="0"/>
              <a:t>EVC Group Hulín - EVC </a:t>
            </a:r>
            <a:r>
              <a:rPr lang="cs-CZ" sz="2400" dirty="0" err="1"/>
              <a:t>First</a:t>
            </a:r>
            <a:r>
              <a:rPr lang="cs-CZ" sz="2400" dirty="0"/>
              <a:t> Electric</a:t>
            </a:r>
          </a:p>
          <a:p>
            <a:r>
              <a:rPr lang="cs-CZ" sz="2400" dirty="0"/>
              <a:t>SOR Libchavy – EBM 10,5 a EBM 8 (Baterie EVC </a:t>
            </a:r>
            <a:r>
              <a:rPr lang="cs-CZ" sz="2400" dirty="0" err="1"/>
              <a:t>group</a:t>
            </a:r>
            <a:r>
              <a:rPr lang="cs-CZ" sz="2400" dirty="0"/>
              <a:t>)</a:t>
            </a:r>
          </a:p>
          <a:p>
            <a:r>
              <a:rPr lang="cs-CZ" sz="2400" dirty="0"/>
              <a:t>Škoda Electric Plzeň – Perun 12m</a:t>
            </a:r>
          </a:p>
          <a:p>
            <a:pPr lvl="1"/>
            <a:endParaRPr lang="cs-CZ" sz="2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398" y="3288826"/>
            <a:ext cx="6989632" cy="356917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883" y="3288826"/>
            <a:ext cx="8242342" cy="359858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94" y="3288826"/>
            <a:ext cx="10444899" cy="360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4970666-4855-784E-B1DD-046EE9584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1854672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66258F2-1EA7-D649-A7F3-9278AD839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557">
            <a:off x="5352190" y="5566763"/>
            <a:ext cx="1621349" cy="920863"/>
          </a:xfrm>
          <a:prstGeom prst="rect">
            <a:avLst/>
          </a:prstGeom>
          <a:scene3d>
            <a:camera prst="orthographicFront"/>
            <a:lightRig rig="balanced" dir="t"/>
          </a:scene3d>
        </p:spPr>
      </p:pic>
    </p:spTree>
    <p:extLst>
      <p:ext uri="{BB962C8B-B14F-4D97-AF65-F5344CB8AC3E}">
        <p14:creationId xmlns:p14="http://schemas.microsoft.com/office/powerpoint/2010/main" val="4074072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8865F6-51B2-E54E-AD91-F375E9A5B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F6DB48-9254-EB49-9062-B3B5E643A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2864767-F2BE-934B-868C-D7680FAFB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336" y="-1"/>
            <a:ext cx="12290335" cy="699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15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194B4-6178-1743-B1CC-36628A2AF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BC245D-2968-404A-9EA8-AFC7F55D2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E4B0CB8-31B3-714F-A629-65ECA0472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9129" cy="698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47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5483"/>
          </a:xfrm>
        </p:spPr>
        <p:txBody>
          <a:bodyPr/>
          <a:lstStyle/>
          <a:p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need</a:t>
            </a:r>
            <a:r>
              <a:rPr lang="cs-CZ" dirty="0"/>
              <a:t> a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power</a:t>
            </a:r>
            <a:r>
              <a:rPr lang="cs-CZ" dirty="0"/>
              <a:t> </a:t>
            </a:r>
            <a:r>
              <a:rPr lang="cs-CZ" dirty="0" err="1"/>
              <a:t>sources</a:t>
            </a:r>
            <a:r>
              <a:rPr lang="cs-CZ" dirty="0"/>
              <a:t>?</a:t>
            </a:r>
          </a:p>
        </p:txBody>
      </p:sp>
      <p:pic>
        <p:nvPicPr>
          <p:cNvPr id="2050" name="Picture 2" descr="http://issar.cenia.cz/issar/core/objects/generate_graph.php?id_document=1560&amp;id_object=Hlavni_gra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323976"/>
            <a:ext cx="12192001" cy="479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613458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In Czech Republic </a:t>
            </a:r>
            <a:r>
              <a:rPr lang="cs-CZ" sz="2800" dirty="0" err="1"/>
              <a:t>we</a:t>
            </a:r>
            <a:r>
              <a:rPr lang="cs-CZ" sz="2800" dirty="0"/>
              <a:t> </a:t>
            </a:r>
            <a:r>
              <a:rPr lang="cs-CZ" sz="2800" dirty="0" err="1"/>
              <a:t>consume</a:t>
            </a:r>
            <a:r>
              <a:rPr lang="cs-CZ" sz="2800" dirty="0"/>
              <a:t> 90TWh / </a:t>
            </a:r>
            <a:r>
              <a:rPr lang="cs-CZ" sz="2800" dirty="0" err="1"/>
              <a:t>year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339678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5483"/>
          </a:xfrm>
        </p:spPr>
        <p:txBody>
          <a:bodyPr/>
          <a:lstStyle/>
          <a:p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need</a:t>
            </a:r>
            <a:r>
              <a:rPr lang="cs-CZ" dirty="0"/>
              <a:t> a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power</a:t>
            </a:r>
            <a:r>
              <a:rPr lang="cs-CZ" dirty="0"/>
              <a:t> </a:t>
            </a:r>
            <a:r>
              <a:rPr lang="cs-CZ" dirty="0" err="1"/>
              <a:t>sources</a:t>
            </a:r>
            <a:r>
              <a:rPr lang="cs-CZ" dirty="0"/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285052"/>
            <a:ext cx="10515600" cy="44749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export 17 </a:t>
            </a:r>
            <a:r>
              <a:rPr lang="cs-CZ" dirty="0" err="1"/>
              <a:t>TWh</a:t>
            </a:r>
            <a:r>
              <a:rPr lang="cs-CZ" dirty="0"/>
              <a:t> a </a:t>
            </a:r>
            <a:r>
              <a:rPr lang="cs-CZ" dirty="0" err="1"/>
              <a:t>year</a:t>
            </a:r>
            <a:r>
              <a:rPr lang="cs-CZ" dirty="0"/>
              <a:t> to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neighbors</a:t>
            </a:r>
            <a:endParaRPr lang="cs-CZ" dirty="0"/>
          </a:p>
        </p:txBody>
      </p:sp>
      <p:pic>
        <p:nvPicPr>
          <p:cNvPr id="3074" name="Picture 2" descr="http://issar.cenia.cz/issar/core/objects/generate_graph.php?id_document=1560&amp;id_object=Podpurny_graf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142644"/>
            <a:ext cx="12192001" cy="496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262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8146" y="97325"/>
            <a:ext cx="12134334" cy="789542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How</a:t>
            </a:r>
            <a:r>
              <a:rPr lang="cs-CZ" dirty="0"/>
              <a:t> much </a:t>
            </a:r>
            <a:r>
              <a:rPr lang="cs-CZ" dirty="0" err="1"/>
              <a:t>energy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need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1 </a:t>
            </a:r>
            <a:r>
              <a:rPr lang="cs-CZ" dirty="0" err="1"/>
              <a:t>million</a:t>
            </a:r>
            <a:r>
              <a:rPr lang="cs-CZ" dirty="0"/>
              <a:t> </a:t>
            </a:r>
            <a:r>
              <a:rPr lang="cs-CZ" dirty="0" err="1"/>
              <a:t>electric</a:t>
            </a:r>
            <a:r>
              <a:rPr lang="cs-CZ" dirty="0"/>
              <a:t> </a:t>
            </a:r>
            <a:r>
              <a:rPr lang="cs-CZ" dirty="0" err="1"/>
              <a:t>vehicles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4855" y="1141524"/>
            <a:ext cx="11114689" cy="1513489"/>
          </a:xfrm>
        </p:spPr>
        <p:txBody>
          <a:bodyPr>
            <a:noAutofit/>
          </a:bodyPr>
          <a:lstStyle/>
          <a:p>
            <a:pPr marL="0">
              <a:spcBef>
                <a:spcPts val="0"/>
              </a:spcBef>
            </a:pPr>
            <a:r>
              <a:rPr lang="cs-CZ" sz="2800" dirty="0" err="1">
                <a:solidFill>
                  <a:schemeClr val="tx1"/>
                </a:solidFill>
              </a:rPr>
              <a:t>Average</a:t>
            </a:r>
            <a:r>
              <a:rPr lang="cs-CZ" sz="2800" dirty="0">
                <a:solidFill>
                  <a:schemeClr val="tx1"/>
                </a:solidFill>
              </a:rPr>
              <a:t> car </a:t>
            </a:r>
            <a:r>
              <a:rPr lang="cs-CZ" sz="3200" b="1" dirty="0">
                <a:solidFill>
                  <a:schemeClr val="tx1"/>
                </a:solidFill>
              </a:rPr>
              <a:t>20 000 km</a:t>
            </a:r>
            <a:r>
              <a:rPr lang="cs-CZ" sz="2800" dirty="0">
                <a:solidFill>
                  <a:schemeClr val="tx1"/>
                </a:solidFill>
              </a:rPr>
              <a:t>/</a:t>
            </a:r>
            <a:r>
              <a:rPr lang="cs-CZ" sz="2800" dirty="0" err="1">
                <a:solidFill>
                  <a:schemeClr val="tx1"/>
                </a:solidFill>
              </a:rPr>
              <a:t>Year</a:t>
            </a:r>
            <a:endParaRPr lang="cs-CZ" sz="2800" dirty="0">
              <a:solidFill>
                <a:schemeClr val="tx1"/>
              </a:solidFill>
            </a:endParaRPr>
          </a:p>
          <a:p>
            <a:pPr marL="0">
              <a:spcBef>
                <a:spcPts val="600"/>
              </a:spcBef>
            </a:pPr>
            <a:r>
              <a:rPr lang="cs-CZ" sz="2800" dirty="0" err="1">
                <a:solidFill>
                  <a:schemeClr val="tx1"/>
                </a:solidFill>
              </a:rPr>
              <a:t>Average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err="1">
                <a:solidFill>
                  <a:schemeClr val="tx1"/>
                </a:solidFill>
              </a:rPr>
              <a:t>consumption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3200" b="1" dirty="0">
                <a:solidFill>
                  <a:schemeClr val="tx1"/>
                </a:solidFill>
              </a:rPr>
              <a:t>20 kWh/100km</a:t>
            </a:r>
            <a:endParaRPr lang="cs-CZ" sz="2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délník 4"/>
              <p:cNvSpPr/>
              <p:nvPr/>
            </p:nvSpPr>
            <p:spPr>
              <a:xfrm>
                <a:off x="298146" y="2655013"/>
                <a:ext cx="9023779" cy="154478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r>
                  <a:rPr lang="cs-CZ" sz="3600" b="1" dirty="0">
                    <a:ln w="11430"/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     </a:t>
                </a:r>
                <a:r>
                  <a:rPr lang="cs-CZ" sz="3200" b="1" dirty="0">
                    <a:ln w="11430"/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1 EV:</a:t>
                </a:r>
                <a:endParaRPr lang="cs-CZ" sz="40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endParaRPr>
              </a:p>
              <a:p>
                <a:r>
                  <a:rPr lang="cs-CZ" sz="4000" b="1" cap="none" spc="0" dirty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20 000 km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000" b="1" i="1" cap="none" spc="0" smtClean="0">
                            <a:ln w="11430"/>
                            <a:gradFill>
                              <a:gsLst>
                                <a:gs pos="0">
                                  <a:schemeClr val="accent2">
                                    <a:tint val="70000"/>
                                    <a:satMod val="245000"/>
                                  </a:schemeClr>
                                </a:gs>
                                <a:gs pos="75000">
                                  <a:schemeClr val="accent2">
                                    <a:tint val="90000"/>
                                    <a:shade val="60000"/>
                                    <a:satMod val="240000"/>
                                  </a:schemeClr>
                                </a:gs>
                                <a:gs pos="100000">
                                  <a:schemeClr val="accent2">
                                    <a:tint val="100000"/>
                                    <a:shade val="50000"/>
                                    <a:satMod val="2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4000" b="1" i="0" cap="none" spc="0" smtClean="0">
                            <a:ln w="11430"/>
                            <a:gradFill>
                              <a:gsLst>
                                <a:gs pos="0">
                                  <a:schemeClr val="accent2">
                                    <a:tint val="70000"/>
                                    <a:satMod val="245000"/>
                                  </a:schemeClr>
                                </a:gs>
                                <a:gs pos="75000">
                                  <a:schemeClr val="accent2">
                                    <a:tint val="90000"/>
                                    <a:shade val="60000"/>
                                    <a:satMod val="240000"/>
                                  </a:schemeClr>
                                </a:gs>
                                <a:gs pos="100000">
                                  <a:schemeClr val="accent2">
                                    <a:tint val="100000"/>
                                    <a:shade val="50000"/>
                                    <a:satMod val="2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/>
                          </a:rPr>
                          <m:t>𝟐𝟎</m:t>
                        </m:r>
                        <m:r>
                          <a:rPr lang="cs-CZ" sz="4000" b="1" i="0" cap="none" spc="0" smtClean="0">
                            <a:ln w="11430"/>
                            <a:gradFill>
                              <a:gsLst>
                                <a:gs pos="0">
                                  <a:schemeClr val="accent2">
                                    <a:tint val="70000"/>
                                    <a:satMod val="245000"/>
                                  </a:schemeClr>
                                </a:gs>
                                <a:gs pos="75000">
                                  <a:schemeClr val="accent2">
                                    <a:tint val="90000"/>
                                    <a:shade val="60000"/>
                                    <a:satMod val="240000"/>
                                  </a:schemeClr>
                                </a:gs>
                                <a:gs pos="100000">
                                  <a:schemeClr val="accent2">
                                    <a:tint val="100000"/>
                                    <a:shade val="50000"/>
                                    <a:satMod val="2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/>
                          </a:rPr>
                          <m:t> </m:t>
                        </m:r>
                        <m:r>
                          <a:rPr lang="cs-CZ" sz="4000" b="1" i="0" cap="none" spc="0" smtClean="0">
                            <a:ln w="11430"/>
                            <a:gradFill>
                              <a:gsLst>
                                <a:gs pos="0">
                                  <a:schemeClr val="accent2">
                                    <a:tint val="70000"/>
                                    <a:satMod val="245000"/>
                                  </a:schemeClr>
                                </a:gs>
                                <a:gs pos="75000">
                                  <a:schemeClr val="accent2">
                                    <a:tint val="90000"/>
                                    <a:shade val="60000"/>
                                    <a:satMod val="240000"/>
                                  </a:schemeClr>
                                </a:gs>
                                <a:gs pos="100000">
                                  <a:schemeClr val="accent2">
                                    <a:tint val="100000"/>
                                    <a:shade val="50000"/>
                                    <a:satMod val="2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/>
                          </a:rPr>
                          <m:t>𝐤𝐖𝐡</m:t>
                        </m:r>
                      </m:num>
                      <m:den>
                        <m:r>
                          <a:rPr lang="cs-CZ" sz="4000" b="1" i="0" cap="none" spc="0" smtClean="0">
                            <a:ln w="11430"/>
                            <a:gradFill>
                              <a:gsLst>
                                <a:gs pos="0">
                                  <a:schemeClr val="accent2">
                                    <a:tint val="70000"/>
                                    <a:satMod val="245000"/>
                                  </a:schemeClr>
                                </a:gs>
                                <a:gs pos="75000">
                                  <a:schemeClr val="accent2">
                                    <a:tint val="90000"/>
                                    <a:shade val="60000"/>
                                    <a:satMod val="240000"/>
                                  </a:schemeClr>
                                </a:gs>
                                <a:gs pos="100000">
                                  <a:schemeClr val="accent2">
                                    <a:tint val="100000"/>
                                    <a:shade val="50000"/>
                                    <a:satMod val="2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/>
                          </a:rPr>
                          <m:t>𝟏𝟎𝟎</m:t>
                        </m:r>
                        <m:r>
                          <a:rPr lang="cs-CZ" sz="4000" b="1" i="0" cap="none" spc="0" smtClean="0">
                            <a:ln w="11430"/>
                            <a:gradFill>
                              <a:gsLst>
                                <a:gs pos="0">
                                  <a:schemeClr val="accent2">
                                    <a:tint val="70000"/>
                                    <a:satMod val="245000"/>
                                  </a:schemeClr>
                                </a:gs>
                                <a:gs pos="75000">
                                  <a:schemeClr val="accent2">
                                    <a:tint val="90000"/>
                                    <a:shade val="60000"/>
                                    <a:satMod val="240000"/>
                                  </a:schemeClr>
                                </a:gs>
                                <a:gs pos="100000">
                                  <a:schemeClr val="accent2">
                                    <a:tint val="100000"/>
                                    <a:shade val="50000"/>
                                    <a:satMod val="2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/>
                          </a:rPr>
                          <m:t> </m:t>
                        </m:r>
                        <m:r>
                          <a:rPr lang="cs-CZ" sz="4000" b="1" i="0" cap="none" spc="0" smtClean="0">
                            <a:ln w="11430"/>
                            <a:gradFill>
                              <a:gsLst>
                                <a:gs pos="0">
                                  <a:schemeClr val="accent2">
                                    <a:tint val="70000"/>
                                    <a:satMod val="245000"/>
                                  </a:schemeClr>
                                </a:gs>
                                <a:gs pos="75000">
                                  <a:schemeClr val="accent2">
                                    <a:tint val="90000"/>
                                    <a:shade val="60000"/>
                                    <a:satMod val="240000"/>
                                  </a:schemeClr>
                                </a:gs>
                                <a:gs pos="100000">
                                  <a:schemeClr val="accent2">
                                    <a:tint val="100000"/>
                                    <a:shade val="50000"/>
                                    <a:satMod val="240000"/>
                                  </a:scheme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  <a:latin typeface="Cambria Math"/>
                          </a:rPr>
                          <m:t>𝐤𝐦</m:t>
                        </m:r>
                      </m:den>
                    </m:f>
                  </m:oMath>
                </a14:m>
                <a:endParaRPr lang="cs-CZ" sz="4000" b="1" cap="none" spc="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" name="Obdélní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46" y="2655013"/>
                <a:ext cx="9023779" cy="1544782"/>
              </a:xfrm>
              <a:prstGeom prst="rect">
                <a:avLst/>
              </a:prstGeom>
              <a:blipFill rotWithShape="0">
                <a:blip r:embed="rId3"/>
                <a:stretch>
                  <a:fillRect b="-197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Přímá spojnice 6"/>
          <p:cNvCxnSpPr/>
          <p:nvPr/>
        </p:nvCxnSpPr>
        <p:spPr>
          <a:xfrm>
            <a:off x="1165714" y="3556356"/>
            <a:ext cx="467706" cy="2364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3005020" y="3945138"/>
            <a:ext cx="391885" cy="1531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3560189" y="3922374"/>
            <a:ext cx="541288" cy="2538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1751104" y="3525838"/>
            <a:ext cx="583324" cy="4193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ovéPole 19"/>
              <p:cNvSpPr txBox="1"/>
              <p:nvPr/>
            </p:nvSpPr>
            <p:spPr>
              <a:xfrm>
                <a:off x="4117243" y="3374696"/>
                <a:ext cx="744671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3200" b="1" i="0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cs-CZ" sz="3200" b="1" i="0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</a:rPr>
                        <m:t>𝟐𝟎𝟎</m:t>
                      </m:r>
                      <m:r>
                        <a:rPr lang="cs-CZ" sz="3200" b="1" i="0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</a:rPr>
                        <m:t>.</m:t>
                      </m:r>
                      <m:r>
                        <a:rPr lang="cs-CZ" sz="3200" b="1" i="0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</a:rPr>
                        <m:t>𝟐𝟎𝐤𝐖𝐡</m:t>
                      </m:r>
                      <m:r>
                        <a:rPr lang="cs-CZ" sz="3200" b="1" i="0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cs-CZ" sz="3200" b="1" i="0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</a:rPr>
                        <m:t>𝟒</m:t>
                      </m:r>
                      <m:r>
                        <a:rPr lang="cs-CZ" sz="3200" b="1" i="0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a:rPr lang="cs-CZ" sz="3200" b="1" i="0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</a:rPr>
                        <m:t>𝟎𝟎𝟎</m:t>
                      </m:r>
                      <m:r>
                        <a:rPr lang="cs-CZ" sz="3200" b="1" i="0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a:rPr lang="cs-CZ" sz="3200" b="1" i="0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</a:rPr>
                        <m:t>𝐤𝐖𝐡</m:t>
                      </m:r>
                      <m:r>
                        <a:rPr lang="cs-CZ" sz="3200" b="1" i="0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cs-CZ" sz="3200" b="1" i="0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</a:rPr>
                        <m:t>𝟒</m:t>
                      </m:r>
                      <m:r>
                        <a:rPr lang="cs-CZ" sz="3200" b="1" i="0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a:rPr lang="cs-CZ" sz="3200" b="1" i="0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</a:rPr>
                        <m:t>𝐌𝐖𝐡</m:t>
                      </m:r>
                    </m:oMath>
                  </m:oMathPara>
                </a14:m>
                <a:endParaRPr lang="cs-CZ" sz="3200" b="1" dirty="0">
                  <a:latin typeface="Arial Narrow" pitchFamily="34" charset="0"/>
                </a:endParaRPr>
              </a:p>
            </p:txBody>
          </p:sp>
        </mc:Choice>
        <mc:Fallback xmlns="">
          <p:sp>
            <p:nvSpPr>
              <p:cNvPr id="20" name="TextovéPol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243" y="3374696"/>
                <a:ext cx="7446719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bdélník 27"/>
          <p:cNvSpPr/>
          <p:nvPr/>
        </p:nvSpPr>
        <p:spPr>
          <a:xfrm>
            <a:off x="124718" y="2544651"/>
            <a:ext cx="11956919" cy="1702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659732" y="4477408"/>
            <a:ext cx="9934695" cy="662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182880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2800" dirty="0"/>
              <a:t>1 000 000 EV </a:t>
            </a:r>
            <a:r>
              <a:rPr lang="cs-CZ" sz="2800" dirty="0" err="1"/>
              <a:t>need</a:t>
            </a:r>
            <a:r>
              <a:rPr lang="cs-CZ" sz="2800" dirty="0"/>
              <a:t> </a:t>
            </a:r>
            <a:r>
              <a:rPr lang="cs-CZ" sz="3600" b="1" dirty="0"/>
              <a:t>4 </a:t>
            </a:r>
            <a:r>
              <a:rPr lang="cs-CZ" sz="3600" b="1" dirty="0" err="1"/>
              <a:t>TWh</a:t>
            </a:r>
            <a:r>
              <a:rPr lang="cs-CZ" sz="3600" b="1" dirty="0"/>
              <a:t> </a:t>
            </a:r>
            <a:endParaRPr lang="cs-CZ" sz="2800" b="1" dirty="0"/>
          </a:p>
          <a:p>
            <a:pPr marL="45720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endParaRPr lang="cs-CZ" sz="2800" dirty="0"/>
          </a:p>
          <a:p>
            <a:pPr marL="228600" indent="-182880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cs-CZ" sz="2800" dirty="0"/>
          </a:p>
          <a:p>
            <a:pPr marL="228600" indent="-182880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cs-CZ" sz="2800" dirty="0"/>
          </a:p>
        </p:txBody>
      </p:sp>
      <p:sp>
        <p:nvSpPr>
          <p:cNvPr id="31" name="Obdélník 30"/>
          <p:cNvSpPr/>
          <p:nvPr/>
        </p:nvSpPr>
        <p:spPr>
          <a:xfrm>
            <a:off x="478428" y="5722011"/>
            <a:ext cx="10297302" cy="1192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cs-CZ" sz="2800" dirty="0"/>
              <a:t>In </a:t>
            </a:r>
            <a:r>
              <a:rPr lang="cs-CZ" sz="2800" dirty="0" err="1"/>
              <a:t>the</a:t>
            </a:r>
            <a:r>
              <a:rPr lang="cs-CZ" sz="2800" dirty="0"/>
              <a:t> Czech Republic </a:t>
            </a:r>
            <a:r>
              <a:rPr lang="cs-CZ" sz="2800" dirty="0" err="1"/>
              <a:t>we</a:t>
            </a:r>
            <a:r>
              <a:rPr lang="cs-CZ" sz="2800" dirty="0"/>
              <a:t> </a:t>
            </a:r>
            <a:r>
              <a:rPr lang="cs-CZ" sz="2800" dirty="0" err="1"/>
              <a:t>will</a:t>
            </a:r>
            <a:r>
              <a:rPr lang="cs-CZ" sz="2800" dirty="0"/>
              <a:t> </a:t>
            </a:r>
            <a:r>
              <a:rPr lang="cs-CZ" sz="2800" dirty="0" err="1"/>
              <a:t>produce</a:t>
            </a:r>
            <a:r>
              <a:rPr lang="cs-CZ" sz="2800" dirty="0"/>
              <a:t> 90 </a:t>
            </a:r>
            <a:r>
              <a:rPr lang="cs-CZ" sz="2800" dirty="0" err="1"/>
              <a:t>TWh</a:t>
            </a:r>
            <a:r>
              <a:rPr lang="cs-CZ" sz="2800" dirty="0"/>
              <a:t> per </a:t>
            </a:r>
            <a:r>
              <a:rPr lang="cs-CZ" sz="2800" dirty="0" err="1"/>
              <a:t>year</a:t>
            </a:r>
            <a:r>
              <a:rPr lang="cs-CZ" sz="2800" dirty="0"/>
              <a:t> and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power</a:t>
            </a:r>
            <a:r>
              <a:rPr lang="cs-CZ" sz="2800" dirty="0"/>
              <a:t> </a:t>
            </a:r>
            <a:r>
              <a:rPr lang="cs-CZ" sz="2800" dirty="0" err="1"/>
              <a:t>plants</a:t>
            </a:r>
            <a:r>
              <a:rPr lang="cs-CZ" sz="2800" dirty="0"/>
              <a:t> are </a:t>
            </a:r>
            <a:r>
              <a:rPr lang="cs-CZ" sz="2800" dirty="0" err="1"/>
              <a:t>loaded</a:t>
            </a:r>
            <a:r>
              <a:rPr lang="cs-CZ" sz="2800" dirty="0"/>
              <a:t> to 50% 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which</a:t>
            </a:r>
            <a:r>
              <a:rPr lang="cs-CZ" sz="2800" dirty="0"/>
              <a:t> 17 </a:t>
            </a:r>
            <a:r>
              <a:rPr lang="cs-CZ" sz="2800" dirty="0" err="1"/>
              <a:t>TWh</a:t>
            </a:r>
            <a:r>
              <a:rPr lang="cs-CZ" sz="2800" dirty="0"/>
              <a:t> per </a:t>
            </a:r>
            <a:r>
              <a:rPr lang="cs-CZ" sz="2800" dirty="0" err="1"/>
              <a:t>year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</a:t>
            </a:r>
            <a:r>
              <a:rPr lang="cs-CZ" sz="2800" dirty="0" err="1"/>
              <a:t>exported</a:t>
            </a:r>
            <a:endParaRPr lang="cs-CZ" sz="2800" dirty="0"/>
          </a:p>
        </p:txBody>
      </p:sp>
      <p:sp>
        <p:nvSpPr>
          <p:cNvPr id="32" name="Obdélník 31"/>
          <p:cNvSpPr/>
          <p:nvPr/>
        </p:nvSpPr>
        <p:spPr>
          <a:xfrm>
            <a:off x="8481846" y="4477408"/>
            <a:ext cx="3216167" cy="662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r>
              <a:rPr lang="cs-CZ" sz="4000" b="1" dirty="0"/>
              <a:t>&lt; 5% </a:t>
            </a:r>
            <a:r>
              <a:rPr lang="cs-CZ" sz="4000" dirty="0" err="1"/>
              <a:t>of</a:t>
            </a:r>
            <a:r>
              <a:rPr lang="cs-CZ" sz="4000" dirty="0"/>
              <a:t> </a:t>
            </a:r>
            <a:r>
              <a:rPr lang="cs-CZ" sz="4000" dirty="0" err="1"/>
              <a:t>production</a:t>
            </a:r>
            <a:endParaRPr lang="cs-CZ" sz="4000" dirty="0"/>
          </a:p>
          <a:p>
            <a:pPr marL="228600" indent="-182880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cs-CZ" sz="4000" b="1" dirty="0"/>
          </a:p>
          <a:p>
            <a:pPr marL="228600" indent="-182880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cs-CZ" sz="4000" b="1" dirty="0"/>
          </a:p>
          <a:p>
            <a:pPr marL="228600" indent="-182880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83097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9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" y="0"/>
            <a:ext cx="9423917" cy="978210"/>
          </a:xfrm>
        </p:spPr>
        <p:txBody>
          <a:bodyPr/>
          <a:lstStyle/>
          <a:p>
            <a:r>
              <a:rPr lang="cs-CZ" b="1" dirty="0" err="1"/>
              <a:t>Indirect</a:t>
            </a:r>
            <a:r>
              <a:rPr lang="cs-CZ" b="1" dirty="0"/>
              <a:t> </a:t>
            </a:r>
            <a:r>
              <a:rPr lang="cs-CZ" b="1" dirty="0" err="1"/>
              <a:t>emissions</a:t>
            </a:r>
            <a:r>
              <a:rPr lang="cs-CZ" b="1" dirty="0"/>
              <a:t> EV - gCO2/km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4294967295"/>
          </p:nvPr>
        </p:nvSpPr>
        <p:spPr>
          <a:xfrm>
            <a:off x="1" y="978210"/>
            <a:ext cx="12192000" cy="100515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cs-CZ" sz="1800" b="1" dirty="0" err="1"/>
              <a:t>The</a:t>
            </a:r>
            <a:r>
              <a:rPr lang="cs-CZ" sz="1800" b="1" dirty="0"/>
              <a:t> direct and </a:t>
            </a:r>
            <a:r>
              <a:rPr lang="cs-CZ" sz="1800" b="1" dirty="0" err="1"/>
              <a:t>indirect</a:t>
            </a:r>
            <a:r>
              <a:rPr lang="cs-CZ" sz="1800" b="1" dirty="0"/>
              <a:t> </a:t>
            </a:r>
            <a:r>
              <a:rPr lang="cs-CZ" sz="1800" b="1" dirty="0" err="1"/>
              <a:t>emissions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</a:t>
            </a:r>
            <a:r>
              <a:rPr lang="cs-CZ" sz="1800" b="1" dirty="0" err="1"/>
              <a:t>the</a:t>
            </a:r>
            <a:r>
              <a:rPr lang="cs-CZ" sz="1800" b="1" dirty="0"/>
              <a:t> </a:t>
            </a:r>
            <a:r>
              <a:rPr lang="cs-CZ" sz="1800" b="1" dirty="0" err="1"/>
              <a:t>internal</a:t>
            </a:r>
            <a:r>
              <a:rPr lang="cs-CZ" sz="1800" b="1" dirty="0"/>
              <a:t> </a:t>
            </a:r>
            <a:r>
              <a:rPr lang="cs-CZ" sz="1800" b="1" dirty="0" err="1"/>
              <a:t>combustion</a:t>
            </a:r>
            <a:r>
              <a:rPr lang="cs-CZ" sz="1800" b="1" dirty="0"/>
              <a:t> </a:t>
            </a:r>
            <a:r>
              <a:rPr lang="cs-CZ" sz="1800" b="1" dirty="0" err="1"/>
              <a:t>engine</a:t>
            </a:r>
            <a:r>
              <a:rPr lang="cs-CZ" sz="1800" b="1" dirty="0"/>
              <a:t> </a:t>
            </a:r>
            <a:r>
              <a:rPr lang="cs-CZ" sz="1800" b="1" dirty="0" err="1"/>
              <a:t>increase</a:t>
            </a:r>
            <a:r>
              <a:rPr lang="cs-CZ" sz="1800" b="1" dirty="0"/>
              <a:t> </a:t>
            </a:r>
            <a:r>
              <a:rPr lang="cs-CZ" sz="1800" b="1" dirty="0" err="1"/>
              <a:t>with</a:t>
            </a:r>
            <a:r>
              <a:rPr lang="cs-CZ" sz="1800" b="1" dirty="0"/>
              <a:t> </a:t>
            </a:r>
            <a:r>
              <a:rPr lang="cs-CZ" sz="1800" b="1" dirty="0" err="1"/>
              <a:t>the</a:t>
            </a:r>
            <a:r>
              <a:rPr lang="cs-CZ" sz="1800" b="1" dirty="0"/>
              <a:t> </a:t>
            </a:r>
            <a:r>
              <a:rPr lang="cs-CZ" sz="1800" b="1" dirty="0" err="1"/>
              <a:t>age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</a:t>
            </a:r>
            <a:r>
              <a:rPr lang="cs-CZ" sz="1800" b="1" dirty="0" err="1"/>
              <a:t>the</a:t>
            </a:r>
            <a:r>
              <a:rPr lang="cs-CZ" sz="1800" b="1" dirty="0"/>
              <a:t> </a:t>
            </a:r>
            <a:r>
              <a:rPr lang="cs-CZ" sz="1800" b="1" dirty="0" err="1"/>
              <a:t>vehicle</a:t>
            </a:r>
            <a:r>
              <a:rPr lang="cs-CZ" sz="1800" b="1" dirty="0"/>
              <a:t> and </a:t>
            </a:r>
            <a:r>
              <a:rPr lang="cs-CZ" sz="1800" b="1" dirty="0" err="1"/>
              <a:t>engine</a:t>
            </a:r>
            <a:r>
              <a:rPr lang="cs-CZ" sz="1800" b="1" dirty="0"/>
              <a:t>.</a:t>
            </a:r>
          </a:p>
          <a:p>
            <a:pPr marL="45720" indent="0">
              <a:buNone/>
            </a:pPr>
            <a:r>
              <a:rPr lang="cs-CZ" sz="1800" b="1" dirty="0" err="1"/>
              <a:t>Indirect</a:t>
            </a:r>
            <a:r>
              <a:rPr lang="cs-CZ" sz="1800" b="1" dirty="0"/>
              <a:t> </a:t>
            </a:r>
            <a:r>
              <a:rPr lang="cs-CZ" sz="1800" b="1" dirty="0" err="1"/>
              <a:t>emissions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</a:t>
            </a:r>
            <a:r>
              <a:rPr lang="cs-CZ" sz="1800" b="1" dirty="0" err="1"/>
              <a:t>electric</a:t>
            </a:r>
            <a:r>
              <a:rPr lang="cs-CZ" sz="1800" b="1" dirty="0"/>
              <a:t> </a:t>
            </a:r>
            <a:r>
              <a:rPr lang="cs-CZ" sz="1800" b="1" dirty="0" err="1"/>
              <a:t>cars</a:t>
            </a:r>
            <a:r>
              <a:rPr lang="cs-CZ" sz="1800" b="1" dirty="0"/>
              <a:t> are </a:t>
            </a:r>
            <a:r>
              <a:rPr lang="cs-CZ" sz="1800" b="1" dirty="0" err="1"/>
              <a:t>declining</a:t>
            </a:r>
            <a:r>
              <a:rPr lang="cs-CZ" sz="1800" b="1" dirty="0"/>
              <a:t> </a:t>
            </a:r>
            <a:r>
              <a:rPr lang="cs-CZ" sz="1800" b="1" dirty="0" err="1"/>
              <a:t>over</a:t>
            </a:r>
            <a:r>
              <a:rPr lang="cs-CZ" sz="1800" b="1" dirty="0"/>
              <a:t> </a:t>
            </a:r>
            <a:r>
              <a:rPr lang="cs-CZ" sz="1800" b="1" dirty="0" err="1"/>
              <a:t>time</a:t>
            </a:r>
            <a:r>
              <a:rPr lang="cs-CZ" sz="1800" b="1" dirty="0"/>
              <a:t> as </a:t>
            </a:r>
            <a:r>
              <a:rPr lang="cs-CZ" sz="1800" b="1" dirty="0" err="1"/>
              <a:t>electricity</a:t>
            </a:r>
            <a:r>
              <a:rPr lang="cs-CZ" sz="1800" b="1" dirty="0"/>
              <a:t> </a:t>
            </a:r>
            <a:r>
              <a:rPr lang="cs-CZ" sz="1800" b="1" dirty="0" err="1"/>
              <a:t>is</a:t>
            </a:r>
            <a:r>
              <a:rPr lang="cs-CZ" sz="1800" b="1" dirty="0"/>
              <a:t> </a:t>
            </a:r>
            <a:r>
              <a:rPr lang="cs-CZ" sz="1800" b="1" dirty="0" err="1"/>
              <a:t>produced</a:t>
            </a:r>
            <a:r>
              <a:rPr lang="cs-CZ" sz="1800" b="1" dirty="0"/>
              <a:t> more </a:t>
            </a:r>
            <a:r>
              <a:rPr lang="cs-CZ" sz="1800" b="1" dirty="0" err="1"/>
              <a:t>cleanly</a:t>
            </a:r>
            <a:r>
              <a:rPr lang="cs-CZ" sz="1800" b="1" dirty="0"/>
              <a:t>.</a:t>
            </a:r>
          </a:p>
        </p:txBody>
      </p:sp>
      <p:graphicFrame>
        <p:nvGraphicFramePr>
          <p:cNvPr id="5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3986988"/>
              </p:ext>
            </p:extLst>
          </p:nvPr>
        </p:nvGraphicFramePr>
        <p:xfrm>
          <a:off x="609599" y="2181341"/>
          <a:ext cx="11233533" cy="3971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733779" y="6073422"/>
            <a:ext cx="8557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Lower</a:t>
            </a:r>
            <a:r>
              <a:rPr lang="cs-CZ" sz="2400" dirty="0"/>
              <a:t> </a:t>
            </a:r>
            <a:r>
              <a:rPr lang="cs-CZ" sz="2400" dirty="0" err="1"/>
              <a:t>noise</a:t>
            </a:r>
            <a:r>
              <a:rPr lang="cs-CZ" sz="2400" dirty="0"/>
              <a:t> and </a:t>
            </a:r>
            <a:r>
              <a:rPr lang="cs-CZ" sz="2400" dirty="0" err="1"/>
              <a:t>dust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brake</a:t>
            </a:r>
            <a:r>
              <a:rPr lang="cs-CZ" sz="2400" dirty="0"/>
              <a:t> </a:t>
            </a:r>
            <a:r>
              <a:rPr lang="cs-CZ" sz="2400" dirty="0" err="1"/>
              <a:t>linings</a:t>
            </a:r>
            <a:r>
              <a:rPr lang="cs-CZ" sz="2400" dirty="0"/>
              <a:t>, </a:t>
            </a:r>
            <a:r>
              <a:rPr lang="cs-CZ" sz="2400" dirty="0" err="1"/>
              <a:t>clutches</a:t>
            </a:r>
            <a:r>
              <a:rPr lang="cs-CZ" sz="2400" dirty="0"/>
              <a:t>, </a:t>
            </a:r>
            <a:r>
              <a:rPr lang="cs-CZ" sz="2400" dirty="0" err="1"/>
              <a:t>fuel</a:t>
            </a:r>
            <a:r>
              <a:rPr lang="cs-CZ" sz="2400" dirty="0"/>
              <a:t> and </a:t>
            </a:r>
            <a:r>
              <a:rPr lang="cs-CZ" sz="2400" dirty="0" err="1"/>
              <a:t>oil</a:t>
            </a:r>
            <a:r>
              <a:rPr lang="cs-CZ" sz="2400" dirty="0"/>
              <a:t> </a:t>
            </a:r>
            <a:r>
              <a:rPr lang="cs-CZ" sz="2400" dirty="0" err="1"/>
              <a:t>leaks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04537" y="5506113"/>
            <a:ext cx="371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Vehicle</a:t>
            </a:r>
            <a:r>
              <a:rPr lang="cs-CZ" dirty="0"/>
              <a:t> </a:t>
            </a:r>
            <a:r>
              <a:rPr lang="cs-CZ" dirty="0" err="1"/>
              <a:t>emissions</a:t>
            </a:r>
            <a:r>
              <a:rPr lang="cs-CZ" dirty="0"/>
              <a:t> </a:t>
            </a:r>
            <a:r>
              <a:rPr lang="cs-CZ" dirty="0" err="1"/>
              <a:t>purchased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year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57499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3406</TotalTime>
  <Words>782</Words>
  <Application>Microsoft Macintosh PowerPoint</Application>
  <PresentationFormat>Širokoúhlá obrazovka</PresentationFormat>
  <Paragraphs>135</Paragraphs>
  <Slides>38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8" baseType="lpstr">
      <vt:lpstr>Arial</vt:lpstr>
      <vt:lpstr>Arial Black</vt:lpstr>
      <vt:lpstr>Arial Narrow</vt:lpstr>
      <vt:lpstr>Calibri</vt:lpstr>
      <vt:lpstr>Calibri Light</vt:lpstr>
      <vt:lpstr>Cambria Math</vt:lpstr>
      <vt:lpstr>Corbel</vt:lpstr>
      <vt:lpstr>Futura T OT Book</vt:lpstr>
      <vt:lpstr>Futura T OT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We will need a new power sources?</vt:lpstr>
      <vt:lpstr>We will need a new power sources?</vt:lpstr>
      <vt:lpstr>How much energy we need for 1 million electric vehicles</vt:lpstr>
      <vt:lpstr>Indirect emissions EV - gCO2/km</vt:lpstr>
      <vt:lpstr>Prezentace aplikace PowerPoint</vt:lpstr>
      <vt:lpstr>Prezentace aplikace PowerPoint</vt:lpstr>
      <vt:lpstr>EV statistics in Czech Republic</vt:lpstr>
      <vt:lpstr>EV statistics in Czech Republic</vt:lpstr>
      <vt:lpstr>EV sales in EU 2017</vt:lpstr>
      <vt:lpstr>Prezentace aplikace PowerPoint</vt:lpstr>
      <vt:lpstr>Prezentace aplikace PowerPoint</vt:lpstr>
      <vt:lpstr>Czech EV charging infrastructure</vt:lpstr>
      <vt:lpstr>First Tesla Supercharger  Humpolec</vt:lpstr>
      <vt:lpstr>Renewable sources will be accumulating in electric vehicles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Lithium Sulfur                   LiS </vt:lpstr>
      <vt:lpstr>Tesla batteries cell aging</vt:lpstr>
      <vt:lpstr>Tesla Roadster 2</vt:lpstr>
      <vt:lpstr>Tesla Semi – range 650 – 800km</vt:lpstr>
      <vt:lpstr>Prezentace aplikace PowerPoint</vt:lpstr>
      <vt:lpstr>Prezentace aplikace PowerPoint</vt:lpstr>
      <vt:lpstr>Inside Tesla Cell 18650 – alu cooling strip</vt:lpstr>
      <vt:lpstr>Inside Tesla Cell 18650 – 18 mm x 65 mm</vt:lpstr>
      <vt:lpstr>Prezentace aplikace PowerPoint</vt:lpstr>
      <vt:lpstr>Electric van from EVC Hulin</vt:lpstr>
      <vt:lpstr>Speed battery change</vt:lpstr>
      <vt:lpstr>Czech electric buses</vt:lpstr>
      <vt:lpstr>Prezentace aplikace PowerPoint</vt:lpstr>
    </vt:vector>
  </TitlesOfParts>
  <Company>VUT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Elektromobilita v České Republice</dc:title>
  <dc:creator>Jaromír Marušinec</dc:creator>
  <cp:lastModifiedBy>Jaromír Marušinec</cp:lastModifiedBy>
  <cp:revision>91</cp:revision>
  <dcterms:created xsi:type="dcterms:W3CDTF">2016-01-13T21:26:18Z</dcterms:created>
  <dcterms:modified xsi:type="dcterms:W3CDTF">2018-11-27T10:23:08Z</dcterms:modified>
</cp:coreProperties>
</file>