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2" r:id="rId4"/>
    <p:sldMasterId id="2147483683" r:id="rId5"/>
    <p:sldMasterId id="2147483695" r:id="rId6"/>
  </p:sldMasterIdLst>
  <p:notesMasterIdLst>
    <p:notesMasterId r:id="rId35"/>
  </p:notesMasterIdLst>
  <p:sldIdLst>
    <p:sldId id="256" r:id="rId7"/>
    <p:sldId id="257" r:id="rId8"/>
    <p:sldId id="259" r:id="rId9"/>
    <p:sldId id="261" r:id="rId10"/>
    <p:sldId id="260" r:id="rId11"/>
    <p:sldId id="263" r:id="rId12"/>
    <p:sldId id="264" r:id="rId13"/>
    <p:sldId id="265" r:id="rId14"/>
    <p:sldId id="271" r:id="rId15"/>
    <p:sldId id="272" r:id="rId16"/>
    <p:sldId id="273" r:id="rId17"/>
    <p:sldId id="266" r:id="rId18"/>
    <p:sldId id="269" r:id="rId19"/>
    <p:sldId id="274" r:id="rId20"/>
    <p:sldId id="270" r:id="rId21"/>
    <p:sldId id="275" r:id="rId22"/>
    <p:sldId id="276" r:id="rId23"/>
    <p:sldId id="277" r:id="rId24"/>
    <p:sldId id="278" r:id="rId25"/>
    <p:sldId id="279" r:id="rId26"/>
    <p:sldId id="280" r:id="rId27"/>
    <p:sldId id="282" r:id="rId28"/>
    <p:sldId id="283" r:id="rId29"/>
    <p:sldId id="284" r:id="rId30"/>
    <p:sldId id="285" r:id="rId31"/>
    <p:sldId id="286" r:id="rId32"/>
    <p:sldId id="281" r:id="rId33"/>
    <p:sldId id="25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723"/>
    <a:srgbClr val="DA69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1A0CF6-5935-4062-B853-9917707D06A7}">
  <a:tblStyle styleId="{C61A0CF6-5935-4062-B853-9917707D06A7}"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76" autoAdjust="0"/>
    <p:restoredTop sz="94629"/>
  </p:normalViewPr>
  <p:slideViewPr>
    <p:cSldViewPr snapToGrid="0" snapToObjects="1">
      <p:cViewPr varScale="1">
        <p:scale>
          <a:sx n="139" d="100"/>
          <a:sy n="139" d="100"/>
        </p:scale>
        <p:origin x="72" y="28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788831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r>
              <a:rPr lang="cs-CZ" dirty="0"/>
              <a:t>Punk </a:t>
            </a:r>
            <a:r>
              <a:rPr lang="cs-CZ" dirty="0" err="1"/>
              <a:t>self-drivingu</a:t>
            </a:r>
            <a:endParaRPr dirty="0"/>
          </a:p>
        </p:txBody>
      </p:sp>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4714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1143000" y="841772"/>
            <a:ext cx="6858000" cy="1790700"/>
          </a:xfrm>
          <a:prstGeom prst="rect">
            <a:avLst/>
          </a:prstGeom>
          <a:noFill/>
          <a:ln>
            <a:noFill/>
          </a:ln>
        </p:spPr>
        <p:txBody>
          <a:bodyPr wrap="square" lIns="68575" tIns="68575" rIns="68575" bIns="6857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dirty="0"/>
          </a:p>
        </p:txBody>
      </p:sp>
      <p:sp>
        <p:nvSpPr>
          <p:cNvPr id="71" name="Shape 71"/>
          <p:cNvSpPr txBox="1">
            <a:spLocks noGrp="1"/>
          </p:cNvSpPr>
          <p:nvPr>
            <p:ph type="subTitle" idx="1"/>
          </p:nvPr>
        </p:nvSpPr>
        <p:spPr>
          <a:xfrm>
            <a:off x="1143000" y="2701528"/>
            <a:ext cx="6858000" cy="1241700"/>
          </a:xfrm>
          <a:prstGeom prst="rect">
            <a:avLst/>
          </a:prstGeom>
          <a:noFill/>
          <a:ln>
            <a:noFill/>
          </a:ln>
        </p:spPr>
        <p:txBody>
          <a:bodyPr wrap="square" lIns="68575" tIns="68575" rIns="68575" bIns="68575" anchor="t" anchorCtr="0"/>
          <a:lstStyle>
            <a:lvl1pPr marL="0" marR="0" lvl="0" indent="0" algn="ctr" rtl="0">
              <a:lnSpc>
                <a:spcPct val="90000"/>
              </a:lnSpc>
              <a:spcBef>
                <a:spcPts val="80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628650" y="4767263"/>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028950" y="4767263"/>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457950" y="4767263"/>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
        <p:nvSpPr>
          <p:cNvPr id="2" name="Obdélník 1"/>
          <p:cNvSpPr/>
          <p:nvPr userDrawn="1"/>
        </p:nvSpPr>
        <p:spPr>
          <a:xfrm>
            <a:off x="4682490" y="228600"/>
            <a:ext cx="853440" cy="46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bg1"/>
                </a:solidFill>
              </a:ln>
              <a:solidFill>
                <a:schemeClr val="bg1"/>
              </a:solidFill>
            </a:endParaRPr>
          </a:p>
        </p:txBody>
      </p:sp>
      <p:pic>
        <p:nvPicPr>
          <p:cNvPr id="10" name="Obrázek 9">
            <a:extLst>
              <a:ext uri="{FF2B5EF4-FFF2-40B4-BE49-F238E27FC236}">
                <a16:creationId xmlns="" xmlns:a16="http://schemas.microsoft.com/office/drawing/2014/main" id="{77389F11-013A-4A9E-9C08-21755F7D0E1C}"/>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36770" y="115430"/>
            <a:ext cx="1152525" cy="628650"/>
          </a:xfrm>
          <a:prstGeom prst="rect">
            <a:avLst/>
          </a:prstGeom>
          <a:noFill/>
        </p:spPr>
      </p:pic>
      <p:pic>
        <p:nvPicPr>
          <p:cNvPr id="12" name="Picture 2" descr="D:\Users\Janosikova\Desktop\logo-eu-op-pik.png">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147"/>
          <a:stretch/>
        </p:blipFill>
        <p:spPr bwMode="auto">
          <a:xfrm>
            <a:off x="5950458" y="115430"/>
            <a:ext cx="2324862" cy="6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userDrawn="1"/>
        </p:nvSpPr>
        <p:spPr>
          <a:xfrm>
            <a:off x="8206740" y="187452"/>
            <a:ext cx="283464" cy="46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28650" y="274638"/>
            <a:ext cx="7886700" cy="993775"/>
          </a:xfrm>
          <a:prstGeom prst="rect">
            <a:avLst/>
          </a:prstGeom>
        </p:spPr>
        <p:txBody>
          <a:bodyPr/>
          <a:lstStyle/>
          <a:p>
            <a:r>
              <a:rPr lang="cs-CZ" smtClean="0"/>
              <a:t>Kliknutím lze upravit styl.</a:t>
            </a:r>
            <a:endParaRPr lang="cs-CZ"/>
          </a:p>
        </p:txBody>
      </p:sp>
      <p:sp>
        <p:nvSpPr>
          <p:cNvPr id="3" name="Zástupný symbol pro obsah 2"/>
          <p:cNvSpPr>
            <a:spLocks noGrp="1"/>
          </p:cNvSpPr>
          <p:nvPr>
            <p:ph idx="1"/>
          </p:nvPr>
        </p:nvSpPr>
        <p:spPr>
          <a:xfrm>
            <a:off x="628650" y="1370013"/>
            <a:ext cx="7886700" cy="3262312"/>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628650" y="4767263"/>
            <a:ext cx="2057400" cy="274637"/>
          </a:xfrm>
          <a:prstGeom prst="rect">
            <a:avLst/>
          </a:prstGeom>
        </p:spPr>
        <p:txBody>
          <a:bodyPr/>
          <a:lstStyle/>
          <a:p>
            <a:fld id="{C41F6A27-1899-408B-9917-75B62B44E86C}" type="datetimeFigureOut">
              <a:rPr lang="cs-CZ" smtClean="0"/>
              <a:t>27.11.2018</a:t>
            </a:fld>
            <a:endParaRPr lang="cs-CZ"/>
          </a:p>
        </p:txBody>
      </p:sp>
      <p:sp>
        <p:nvSpPr>
          <p:cNvPr id="5" name="Zástupný symbol pro zápatí 4"/>
          <p:cNvSpPr>
            <a:spLocks noGrp="1"/>
          </p:cNvSpPr>
          <p:nvPr>
            <p:ph type="ftr" sz="quarter" idx="11"/>
          </p:nvPr>
        </p:nvSpPr>
        <p:spPr>
          <a:xfrm>
            <a:off x="628650" y="4814455"/>
            <a:ext cx="7886700" cy="274637"/>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4767263"/>
            <a:ext cx="2057400" cy="274637"/>
          </a:xfrm>
          <a:prstGeom prst="rect">
            <a:avLst/>
          </a:prstGeom>
        </p:spPr>
        <p:txBody>
          <a:bodyPr/>
          <a:lstStyle/>
          <a:p>
            <a:fld id="{E6CB496F-B9EB-40AC-93A7-61313B72F673}" type="slidenum">
              <a:rPr lang="cs-CZ" smtClean="0"/>
              <a:t>‹#›</a:t>
            </a:fld>
            <a:endParaRPr lang="cs-CZ"/>
          </a:p>
        </p:txBody>
      </p:sp>
    </p:spTree>
    <p:extLst>
      <p:ext uri="{BB962C8B-B14F-4D97-AF65-F5344CB8AC3E}">
        <p14:creationId xmlns:p14="http://schemas.microsoft.com/office/powerpoint/2010/main" val="335446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700"/>
            <a:ext cx="7886700" cy="2139950"/>
          </a:xfrm>
          <a:prstGeom prst="rect">
            <a:avLst/>
          </a:prstGeo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a:xfrm>
            <a:off x="628650" y="4767263"/>
            <a:ext cx="2057400" cy="274637"/>
          </a:xfrm>
          <a:prstGeom prst="rect">
            <a:avLst/>
          </a:prstGeom>
        </p:spPr>
        <p:txBody>
          <a:bodyPr/>
          <a:lstStyle/>
          <a:p>
            <a:fld id="{C41F6A27-1899-408B-9917-75B62B44E86C}" type="datetimeFigureOut">
              <a:rPr lang="cs-CZ" smtClean="0"/>
              <a:t>27.11.2018</a:t>
            </a:fld>
            <a:endParaRPr lang="cs-CZ"/>
          </a:p>
        </p:txBody>
      </p:sp>
      <p:sp>
        <p:nvSpPr>
          <p:cNvPr id="5" name="Zástupný symbol pro zápatí 4"/>
          <p:cNvSpPr>
            <a:spLocks noGrp="1"/>
          </p:cNvSpPr>
          <p:nvPr>
            <p:ph type="ftr" sz="quarter" idx="11"/>
          </p:nvPr>
        </p:nvSpPr>
        <p:spPr>
          <a:xfrm>
            <a:off x="628650" y="4814455"/>
            <a:ext cx="7886700" cy="274637"/>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4767263"/>
            <a:ext cx="2057400" cy="274637"/>
          </a:xfrm>
          <a:prstGeom prst="rect">
            <a:avLst/>
          </a:prstGeom>
        </p:spPr>
        <p:txBody>
          <a:bodyPr/>
          <a:lstStyle/>
          <a:p>
            <a:fld id="{E6CB496F-B9EB-40AC-93A7-61313B72F673}" type="slidenum">
              <a:rPr lang="cs-CZ" smtClean="0"/>
              <a:t>‹#›</a:t>
            </a:fld>
            <a:endParaRPr lang="cs-CZ"/>
          </a:p>
        </p:txBody>
      </p:sp>
    </p:spTree>
    <p:extLst>
      <p:ext uri="{BB962C8B-B14F-4D97-AF65-F5344CB8AC3E}">
        <p14:creationId xmlns:p14="http://schemas.microsoft.com/office/powerpoint/2010/main" val="2561398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28650" y="274638"/>
            <a:ext cx="7886700" cy="993775"/>
          </a:xfrm>
          <a:prstGeom prst="rect">
            <a:avLst/>
          </a:prstGeo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370013"/>
            <a:ext cx="3867150" cy="3262312"/>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370013"/>
            <a:ext cx="3867150" cy="3262312"/>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628650" y="4767263"/>
            <a:ext cx="2057400" cy="274637"/>
          </a:xfrm>
          <a:prstGeom prst="rect">
            <a:avLst/>
          </a:prstGeom>
        </p:spPr>
        <p:txBody>
          <a:bodyPr/>
          <a:lstStyle/>
          <a:p>
            <a:fld id="{C41F6A27-1899-408B-9917-75B62B44E86C}" type="datetimeFigureOut">
              <a:rPr lang="cs-CZ" smtClean="0"/>
              <a:t>27.11.2018</a:t>
            </a:fld>
            <a:endParaRPr lang="cs-CZ"/>
          </a:p>
        </p:txBody>
      </p:sp>
      <p:sp>
        <p:nvSpPr>
          <p:cNvPr id="6" name="Zástupný symbol pro zápatí 5"/>
          <p:cNvSpPr>
            <a:spLocks noGrp="1"/>
          </p:cNvSpPr>
          <p:nvPr>
            <p:ph type="ftr" sz="quarter" idx="11"/>
          </p:nvPr>
        </p:nvSpPr>
        <p:spPr>
          <a:xfrm>
            <a:off x="628650" y="4814455"/>
            <a:ext cx="7886700" cy="274637"/>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457950" y="4767263"/>
            <a:ext cx="2057400" cy="274637"/>
          </a:xfrm>
          <a:prstGeom prst="rect">
            <a:avLst/>
          </a:prstGeom>
        </p:spPr>
        <p:txBody>
          <a:bodyPr/>
          <a:lstStyle/>
          <a:p>
            <a:fld id="{E6CB496F-B9EB-40AC-93A7-61313B72F673}" type="slidenum">
              <a:rPr lang="cs-CZ" smtClean="0"/>
              <a:t>‹#›</a:t>
            </a:fld>
            <a:endParaRPr lang="cs-CZ"/>
          </a:p>
        </p:txBody>
      </p:sp>
    </p:spTree>
    <p:extLst>
      <p:ext uri="{BB962C8B-B14F-4D97-AF65-F5344CB8AC3E}">
        <p14:creationId xmlns:p14="http://schemas.microsoft.com/office/powerpoint/2010/main" val="1188638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274638"/>
            <a:ext cx="7886700" cy="993775"/>
          </a:xfrm>
          <a:prstGeom prst="rect">
            <a:avLst/>
          </a:prstGeo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1879600"/>
            <a:ext cx="3868737" cy="2762250"/>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1879600"/>
            <a:ext cx="3887788" cy="2762250"/>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a:xfrm>
            <a:off x="628650" y="4767263"/>
            <a:ext cx="2057400" cy="274637"/>
          </a:xfrm>
          <a:prstGeom prst="rect">
            <a:avLst/>
          </a:prstGeom>
        </p:spPr>
        <p:txBody>
          <a:bodyPr/>
          <a:lstStyle/>
          <a:p>
            <a:fld id="{C41F6A27-1899-408B-9917-75B62B44E86C}" type="datetimeFigureOut">
              <a:rPr lang="cs-CZ" smtClean="0"/>
              <a:t>27.11.2018</a:t>
            </a:fld>
            <a:endParaRPr lang="cs-CZ"/>
          </a:p>
        </p:txBody>
      </p:sp>
      <p:sp>
        <p:nvSpPr>
          <p:cNvPr id="8" name="Zástupný symbol pro zápatí 7"/>
          <p:cNvSpPr>
            <a:spLocks noGrp="1"/>
          </p:cNvSpPr>
          <p:nvPr>
            <p:ph type="ftr" sz="quarter" idx="11"/>
          </p:nvPr>
        </p:nvSpPr>
        <p:spPr>
          <a:xfrm>
            <a:off x="628650" y="4814455"/>
            <a:ext cx="7886700" cy="274637"/>
          </a:xfrm>
          <a:prstGeom prst="rect">
            <a:avLst/>
          </a:prstGeom>
        </p:spPr>
        <p:txBody>
          <a:bodyPr/>
          <a:lstStyle/>
          <a:p>
            <a:endParaRPr lang="cs-CZ"/>
          </a:p>
        </p:txBody>
      </p:sp>
      <p:sp>
        <p:nvSpPr>
          <p:cNvPr id="9" name="Zástupný symbol pro číslo snímku 8"/>
          <p:cNvSpPr>
            <a:spLocks noGrp="1"/>
          </p:cNvSpPr>
          <p:nvPr>
            <p:ph type="sldNum" sz="quarter" idx="12"/>
          </p:nvPr>
        </p:nvSpPr>
        <p:spPr>
          <a:xfrm>
            <a:off x="6457950" y="4767263"/>
            <a:ext cx="2057400" cy="274637"/>
          </a:xfrm>
          <a:prstGeom prst="rect">
            <a:avLst/>
          </a:prstGeom>
        </p:spPr>
        <p:txBody>
          <a:bodyPr/>
          <a:lstStyle/>
          <a:p>
            <a:fld id="{E6CB496F-B9EB-40AC-93A7-61313B72F673}" type="slidenum">
              <a:rPr lang="cs-CZ" smtClean="0"/>
              <a:t>‹#›</a:t>
            </a:fld>
            <a:endParaRPr lang="cs-CZ"/>
          </a:p>
        </p:txBody>
      </p:sp>
    </p:spTree>
    <p:extLst>
      <p:ext uri="{BB962C8B-B14F-4D97-AF65-F5344CB8AC3E}">
        <p14:creationId xmlns:p14="http://schemas.microsoft.com/office/powerpoint/2010/main" val="263420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28650" y="274638"/>
            <a:ext cx="7886700" cy="993775"/>
          </a:xfrm>
          <a:prstGeom prst="rect">
            <a:avLst/>
          </a:prstGeom>
        </p:spPr>
        <p:txBody>
          <a:bodyPr/>
          <a:lstStyle/>
          <a:p>
            <a:r>
              <a:rPr lang="cs-CZ" smtClean="0"/>
              <a:t>Kliknutím lze upravit styl.</a:t>
            </a:r>
            <a:endParaRPr lang="cs-CZ"/>
          </a:p>
        </p:txBody>
      </p:sp>
      <p:sp>
        <p:nvSpPr>
          <p:cNvPr id="3" name="Zástupný symbol pro datum 2"/>
          <p:cNvSpPr>
            <a:spLocks noGrp="1"/>
          </p:cNvSpPr>
          <p:nvPr>
            <p:ph type="dt" sz="half" idx="10"/>
          </p:nvPr>
        </p:nvSpPr>
        <p:spPr>
          <a:xfrm>
            <a:off x="628650" y="4767263"/>
            <a:ext cx="2057400" cy="274637"/>
          </a:xfrm>
          <a:prstGeom prst="rect">
            <a:avLst/>
          </a:prstGeom>
        </p:spPr>
        <p:txBody>
          <a:bodyPr/>
          <a:lstStyle/>
          <a:p>
            <a:fld id="{C41F6A27-1899-408B-9917-75B62B44E86C}" type="datetimeFigureOut">
              <a:rPr lang="cs-CZ" smtClean="0"/>
              <a:t>27.11.2018</a:t>
            </a:fld>
            <a:endParaRPr lang="cs-CZ"/>
          </a:p>
        </p:txBody>
      </p:sp>
      <p:sp>
        <p:nvSpPr>
          <p:cNvPr id="4" name="Zástupný symbol pro zápatí 3"/>
          <p:cNvSpPr>
            <a:spLocks noGrp="1"/>
          </p:cNvSpPr>
          <p:nvPr>
            <p:ph type="ftr" sz="quarter" idx="11"/>
          </p:nvPr>
        </p:nvSpPr>
        <p:spPr>
          <a:xfrm>
            <a:off x="628650" y="4814455"/>
            <a:ext cx="7886700" cy="274637"/>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6457950" y="4767263"/>
            <a:ext cx="2057400" cy="274637"/>
          </a:xfrm>
          <a:prstGeom prst="rect">
            <a:avLst/>
          </a:prstGeom>
        </p:spPr>
        <p:txBody>
          <a:bodyPr/>
          <a:lstStyle/>
          <a:p>
            <a:fld id="{E6CB496F-B9EB-40AC-93A7-61313B72F673}" type="slidenum">
              <a:rPr lang="cs-CZ" smtClean="0"/>
              <a:t>‹#›</a:t>
            </a:fld>
            <a:endParaRPr lang="cs-CZ"/>
          </a:p>
        </p:txBody>
      </p:sp>
    </p:spTree>
    <p:extLst>
      <p:ext uri="{BB962C8B-B14F-4D97-AF65-F5344CB8AC3E}">
        <p14:creationId xmlns:p14="http://schemas.microsoft.com/office/powerpoint/2010/main" val="564112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628650" y="4767263"/>
            <a:ext cx="2057400" cy="274637"/>
          </a:xfrm>
          <a:prstGeom prst="rect">
            <a:avLst/>
          </a:prstGeom>
        </p:spPr>
        <p:txBody>
          <a:bodyPr/>
          <a:lstStyle/>
          <a:p>
            <a:fld id="{C41F6A27-1899-408B-9917-75B62B44E86C}" type="datetimeFigureOut">
              <a:rPr lang="cs-CZ" smtClean="0"/>
              <a:t>27.11.2018</a:t>
            </a:fld>
            <a:endParaRPr lang="cs-CZ"/>
          </a:p>
        </p:txBody>
      </p:sp>
      <p:sp>
        <p:nvSpPr>
          <p:cNvPr id="3" name="Zástupný symbol pro zápatí 2"/>
          <p:cNvSpPr>
            <a:spLocks noGrp="1"/>
          </p:cNvSpPr>
          <p:nvPr>
            <p:ph type="ftr" sz="quarter" idx="11"/>
          </p:nvPr>
        </p:nvSpPr>
        <p:spPr>
          <a:xfrm>
            <a:off x="628650" y="4814455"/>
            <a:ext cx="7886700" cy="274637"/>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6457950" y="4767263"/>
            <a:ext cx="2057400" cy="274637"/>
          </a:xfrm>
          <a:prstGeom prst="rect">
            <a:avLst/>
          </a:prstGeom>
        </p:spPr>
        <p:txBody>
          <a:bodyPr/>
          <a:lstStyle/>
          <a:p>
            <a:fld id="{E6CB496F-B9EB-40AC-93A7-61313B72F673}" type="slidenum">
              <a:rPr lang="cs-CZ" smtClean="0"/>
              <a:t>‹#›</a:t>
            </a:fld>
            <a:endParaRPr lang="cs-CZ"/>
          </a:p>
        </p:txBody>
      </p:sp>
    </p:spTree>
    <p:extLst>
      <p:ext uri="{BB962C8B-B14F-4D97-AF65-F5344CB8AC3E}">
        <p14:creationId xmlns:p14="http://schemas.microsoft.com/office/powerpoint/2010/main" val="1026244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342900"/>
            <a:ext cx="2949575" cy="1200150"/>
          </a:xfrm>
          <a:prstGeom prst="rect">
            <a:avLst/>
          </a:prstGeo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a:xfrm>
            <a:off x="628650" y="4767263"/>
            <a:ext cx="2057400" cy="274637"/>
          </a:xfrm>
          <a:prstGeom prst="rect">
            <a:avLst/>
          </a:prstGeom>
        </p:spPr>
        <p:txBody>
          <a:bodyPr/>
          <a:lstStyle/>
          <a:p>
            <a:fld id="{C41F6A27-1899-408B-9917-75B62B44E86C}" type="datetimeFigureOut">
              <a:rPr lang="cs-CZ" smtClean="0"/>
              <a:t>27.11.2018</a:t>
            </a:fld>
            <a:endParaRPr lang="cs-CZ"/>
          </a:p>
        </p:txBody>
      </p:sp>
      <p:sp>
        <p:nvSpPr>
          <p:cNvPr id="6" name="Zástupný symbol pro zápatí 5"/>
          <p:cNvSpPr>
            <a:spLocks noGrp="1"/>
          </p:cNvSpPr>
          <p:nvPr>
            <p:ph type="ftr" sz="quarter" idx="11"/>
          </p:nvPr>
        </p:nvSpPr>
        <p:spPr>
          <a:xfrm>
            <a:off x="628650" y="4814455"/>
            <a:ext cx="7886700" cy="274637"/>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457950" y="4767263"/>
            <a:ext cx="2057400" cy="274637"/>
          </a:xfrm>
          <a:prstGeom prst="rect">
            <a:avLst/>
          </a:prstGeom>
        </p:spPr>
        <p:txBody>
          <a:bodyPr/>
          <a:lstStyle/>
          <a:p>
            <a:fld id="{E6CB496F-B9EB-40AC-93A7-61313B72F673}" type="slidenum">
              <a:rPr lang="cs-CZ" smtClean="0"/>
              <a:t>‹#›</a:t>
            </a:fld>
            <a:endParaRPr lang="cs-CZ"/>
          </a:p>
        </p:txBody>
      </p:sp>
    </p:spTree>
    <p:extLst>
      <p:ext uri="{BB962C8B-B14F-4D97-AF65-F5344CB8AC3E}">
        <p14:creationId xmlns:p14="http://schemas.microsoft.com/office/powerpoint/2010/main" val="3728486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342900"/>
            <a:ext cx="2949575" cy="1200150"/>
          </a:xfrm>
          <a:prstGeom prst="rect">
            <a:avLst/>
          </a:prstGeo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a:xfrm>
            <a:off x="628650" y="4767263"/>
            <a:ext cx="2057400" cy="274637"/>
          </a:xfrm>
          <a:prstGeom prst="rect">
            <a:avLst/>
          </a:prstGeom>
        </p:spPr>
        <p:txBody>
          <a:bodyPr/>
          <a:lstStyle/>
          <a:p>
            <a:fld id="{C41F6A27-1899-408B-9917-75B62B44E86C}" type="datetimeFigureOut">
              <a:rPr lang="cs-CZ" smtClean="0"/>
              <a:t>27.11.2018</a:t>
            </a:fld>
            <a:endParaRPr lang="cs-CZ"/>
          </a:p>
        </p:txBody>
      </p:sp>
      <p:sp>
        <p:nvSpPr>
          <p:cNvPr id="6" name="Zástupný symbol pro zápatí 5"/>
          <p:cNvSpPr>
            <a:spLocks noGrp="1"/>
          </p:cNvSpPr>
          <p:nvPr>
            <p:ph type="ftr" sz="quarter" idx="11"/>
          </p:nvPr>
        </p:nvSpPr>
        <p:spPr>
          <a:xfrm>
            <a:off x="628650" y="4814455"/>
            <a:ext cx="7886700" cy="274637"/>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457950" y="4767263"/>
            <a:ext cx="2057400" cy="274637"/>
          </a:xfrm>
          <a:prstGeom prst="rect">
            <a:avLst/>
          </a:prstGeom>
        </p:spPr>
        <p:txBody>
          <a:bodyPr/>
          <a:lstStyle/>
          <a:p>
            <a:fld id="{E6CB496F-B9EB-40AC-93A7-61313B72F673}" type="slidenum">
              <a:rPr lang="cs-CZ" smtClean="0"/>
              <a:t>‹#›</a:t>
            </a:fld>
            <a:endParaRPr lang="cs-CZ"/>
          </a:p>
        </p:txBody>
      </p:sp>
    </p:spTree>
    <p:extLst>
      <p:ext uri="{BB962C8B-B14F-4D97-AF65-F5344CB8AC3E}">
        <p14:creationId xmlns:p14="http://schemas.microsoft.com/office/powerpoint/2010/main" val="3309616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628650" y="274638"/>
            <a:ext cx="7886700" cy="993775"/>
          </a:xfrm>
          <a:prstGeom prst="rect">
            <a:avLst/>
          </a:prstGeom>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1370013"/>
            <a:ext cx="7886700" cy="3262312"/>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628650" y="4767263"/>
            <a:ext cx="2057400" cy="274637"/>
          </a:xfrm>
          <a:prstGeom prst="rect">
            <a:avLst/>
          </a:prstGeom>
        </p:spPr>
        <p:txBody>
          <a:bodyPr/>
          <a:lstStyle/>
          <a:p>
            <a:fld id="{C41F6A27-1899-408B-9917-75B62B44E86C}" type="datetimeFigureOut">
              <a:rPr lang="cs-CZ" smtClean="0"/>
              <a:t>27.11.2018</a:t>
            </a:fld>
            <a:endParaRPr lang="cs-CZ"/>
          </a:p>
        </p:txBody>
      </p:sp>
      <p:sp>
        <p:nvSpPr>
          <p:cNvPr id="5" name="Zástupný symbol pro zápatí 4"/>
          <p:cNvSpPr>
            <a:spLocks noGrp="1"/>
          </p:cNvSpPr>
          <p:nvPr>
            <p:ph type="ftr" sz="quarter" idx="11"/>
          </p:nvPr>
        </p:nvSpPr>
        <p:spPr>
          <a:xfrm>
            <a:off x="628650" y="4814455"/>
            <a:ext cx="7886700" cy="274637"/>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4767263"/>
            <a:ext cx="2057400" cy="274637"/>
          </a:xfrm>
          <a:prstGeom prst="rect">
            <a:avLst/>
          </a:prstGeom>
        </p:spPr>
        <p:txBody>
          <a:bodyPr/>
          <a:lstStyle/>
          <a:p>
            <a:fld id="{E6CB496F-B9EB-40AC-93A7-61313B72F673}" type="slidenum">
              <a:rPr lang="cs-CZ" smtClean="0"/>
              <a:t>‹#›</a:t>
            </a:fld>
            <a:endParaRPr lang="cs-CZ"/>
          </a:p>
        </p:txBody>
      </p:sp>
    </p:spTree>
    <p:extLst>
      <p:ext uri="{BB962C8B-B14F-4D97-AF65-F5344CB8AC3E}">
        <p14:creationId xmlns:p14="http://schemas.microsoft.com/office/powerpoint/2010/main" val="445803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274638"/>
            <a:ext cx="1971675" cy="4357687"/>
          </a:xfrm>
          <a:prstGeom prst="rect">
            <a:avLst/>
          </a:prstGeo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274638"/>
            <a:ext cx="5762625" cy="4357687"/>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628650" y="4767263"/>
            <a:ext cx="2057400" cy="274637"/>
          </a:xfrm>
          <a:prstGeom prst="rect">
            <a:avLst/>
          </a:prstGeom>
        </p:spPr>
        <p:txBody>
          <a:bodyPr/>
          <a:lstStyle/>
          <a:p>
            <a:fld id="{C41F6A27-1899-408B-9917-75B62B44E86C}" type="datetimeFigureOut">
              <a:rPr lang="cs-CZ" smtClean="0"/>
              <a:t>27.11.2018</a:t>
            </a:fld>
            <a:endParaRPr lang="cs-CZ"/>
          </a:p>
        </p:txBody>
      </p:sp>
      <p:sp>
        <p:nvSpPr>
          <p:cNvPr id="5" name="Zástupný symbol pro zápatí 4"/>
          <p:cNvSpPr>
            <a:spLocks noGrp="1"/>
          </p:cNvSpPr>
          <p:nvPr>
            <p:ph type="ftr" sz="quarter" idx="11"/>
          </p:nvPr>
        </p:nvSpPr>
        <p:spPr>
          <a:xfrm>
            <a:off x="628650" y="4814455"/>
            <a:ext cx="7886700" cy="274637"/>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4767263"/>
            <a:ext cx="2057400" cy="274637"/>
          </a:xfrm>
          <a:prstGeom prst="rect">
            <a:avLst/>
          </a:prstGeom>
        </p:spPr>
        <p:txBody>
          <a:bodyPr/>
          <a:lstStyle/>
          <a:p>
            <a:fld id="{E6CB496F-B9EB-40AC-93A7-61313B72F673}" type="slidenum">
              <a:rPr lang="cs-CZ" smtClean="0"/>
              <a:t>‹#›</a:t>
            </a:fld>
            <a:endParaRPr lang="cs-CZ"/>
          </a:p>
        </p:txBody>
      </p:sp>
    </p:spTree>
    <p:extLst>
      <p:ext uri="{BB962C8B-B14F-4D97-AF65-F5344CB8AC3E}">
        <p14:creationId xmlns:p14="http://schemas.microsoft.com/office/powerpoint/2010/main" val="1625251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Shape 75"/>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a:xfrm>
            <a:off x="628650" y="4767263"/>
            <a:ext cx="2057400" cy="274637"/>
          </a:xfrm>
          <a:prstGeom prst="rect">
            <a:avLst/>
          </a:prstGeom>
        </p:spPr>
        <p:txBody>
          <a:bodyPr/>
          <a:lstStyle/>
          <a:p>
            <a:fld id="{578A4F6E-1EA4-473E-BDCA-C9363698061B}" type="datetimeFigureOut">
              <a:rPr lang="cs-CZ" smtClean="0"/>
              <a:t>27.11.2018</a:t>
            </a:fld>
            <a:endParaRPr lang="cs-CZ"/>
          </a:p>
        </p:txBody>
      </p:sp>
      <p:sp>
        <p:nvSpPr>
          <p:cNvPr id="5" name="Zástupný symbol pro zápatí 4"/>
          <p:cNvSpPr>
            <a:spLocks noGrp="1"/>
          </p:cNvSpPr>
          <p:nvPr>
            <p:ph type="ftr" sz="quarter" idx="11"/>
          </p:nvPr>
        </p:nvSpPr>
        <p:spPr>
          <a:xfrm>
            <a:off x="3028950" y="4767263"/>
            <a:ext cx="3086100" cy="274637"/>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4767263"/>
            <a:ext cx="2057400" cy="274637"/>
          </a:xfrm>
          <a:prstGeom prst="rect">
            <a:avLst/>
          </a:prstGeom>
        </p:spPr>
        <p:txBody>
          <a:bodyPr/>
          <a:lstStyle/>
          <a:p>
            <a:fld id="{6418952D-46CF-4063-A4F9-20F87C7AF429}" type="slidenum">
              <a:rPr lang="cs-CZ" smtClean="0"/>
              <a:t>‹#›</a:t>
            </a:fld>
            <a:endParaRPr lang="cs-CZ"/>
          </a:p>
        </p:txBody>
      </p:sp>
    </p:spTree>
    <p:extLst>
      <p:ext uri="{BB962C8B-B14F-4D97-AF65-F5344CB8AC3E}">
        <p14:creationId xmlns:p14="http://schemas.microsoft.com/office/powerpoint/2010/main" val="1775941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28650" y="274638"/>
            <a:ext cx="7886700" cy="993775"/>
          </a:xfrm>
          <a:prstGeom prst="rect">
            <a:avLst/>
          </a:prstGeom>
        </p:spPr>
        <p:txBody>
          <a:bodyPr/>
          <a:lstStyle/>
          <a:p>
            <a:r>
              <a:rPr lang="cs-CZ" smtClean="0"/>
              <a:t>Kliknutím lze upravit styl.</a:t>
            </a:r>
            <a:endParaRPr lang="cs-CZ"/>
          </a:p>
        </p:txBody>
      </p:sp>
      <p:sp>
        <p:nvSpPr>
          <p:cNvPr id="3" name="Zástupný symbol pro obsah 2"/>
          <p:cNvSpPr>
            <a:spLocks noGrp="1"/>
          </p:cNvSpPr>
          <p:nvPr>
            <p:ph idx="1"/>
          </p:nvPr>
        </p:nvSpPr>
        <p:spPr>
          <a:xfrm>
            <a:off x="628650" y="1370013"/>
            <a:ext cx="7886700" cy="3262312"/>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628650" y="4767263"/>
            <a:ext cx="2057400" cy="274637"/>
          </a:xfrm>
          <a:prstGeom prst="rect">
            <a:avLst/>
          </a:prstGeom>
        </p:spPr>
        <p:txBody>
          <a:bodyPr/>
          <a:lstStyle/>
          <a:p>
            <a:fld id="{578A4F6E-1EA4-473E-BDCA-C9363698061B}" type="datetimeFigureOut">
              <a:rPr lang="cs-CZ" smtClean="0"/>
              <a:t>27.11.2018</a:t>
            </a:fld>
            <a:endParaRPr lang="cs-CZ"/>
          </a:p>
        </p:txBody>
      </p:sp>
      <p:sp>
        <p:nvSpPr>
          <p:cNvPr id="5" name="Zástupný symbol pro zápatí 4"/>
          <p:cNvSpPr>
            <a:spLocks noGrp="1"/>
          </p:cNvSpPr>
          <p:nvPr>
            <p:ph type="ftr" sz="quarter" idx="11"/>
          </p:nvPr>
        </p:nvSpPr>
        <p:spPr>
          <a:xfrm>
            <a:off x="3028950" y="4767263"/>
            <a:ext cx="3086100" cy="274637"/>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4767263"/>
            <a:ext cx="2057400" cy="274637"/>
          </a:xfrm>
          <a:prstGeom prst="rect">
            <a:avLst/>
          </a:prstGeom>
        </p:spPr>
        <p:txBody>
          <a:bodyPr/>
          <a:lstStyle/>
          <a:p>
            <a:fld id="{6418952D-46CF-4063-A4F9-20F87C7AF429}" type="slidenum">
              <a:rPr lang="cs-CZ" smtClean="0"/>
              <a:t>‹#›</a:t>
            </a:fld>
            <a:endParaRPr lang="cs-CZ"/>
          </a:p>
        </p:txBody>
      </p:sp>
    </p:spTree>
    <p:extLst>
      <p:ext uri="{BB962C8B-B14F-4D97-AF65-F5344CB8AC3E}">
        <p14:creationId xmlns:p14="http://schemas.microsoft.com/office/powerpoint/2010/main" val="3441990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700"/>
            <a:ext cx="7886700" cy="2139950"/>
          </a:xfrm>
          <a:prstGeom prst="rect">
            <a:avLst/>
          </a:prstGeo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a:xfrm>
            <a:off x="628650" y="4767263"/>
            <a:ext cx="2057400" cy="274637"/>
          </a:xfrm>
          <a:prstGeom prst="rect">
            <a:avLst/>
          </a:prstGeom>
        </p:spPr>
        <p:txBody>
          <a:bodyPr/>
          <a:lstStyle/>
          <a:p>
            <a:fld id="{578A4F6E-1EA4-473E-BDCA-C9363698061B}" type="datetimeFigureOut">
              <a:rPr lang="cs-CZ" smtClean="0"/>
              <a:t>27.11.2018</a:t>
            </a:fld>
            <a:endParaRPr lang="cs-CZ"/>
          </a:p>
        </p:txBody>
      </p:sp>
      <p:sp>
        <p:nvSpPr>
          <p:cNvPr id="5" name="Zástupný symbol pro zápatí 4"/>
          <p:cNvSpPr>
            <a:spLocks noGrp="1"/>
          </p:cNvSpPr>
          <p:nvPr>
            <p:ph type="ftr" sz="quarter" idx="11"/>
          </p:nvPr>
        </p:nvSpPr>
        <p:spPr>
          <a:xfrm>
            <a:off x="3028950" y="4767263"/>
            <a:ext cx="3086100" cy="274637"/>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4767263"/>
            <a:ext cx="2057400" cy="274637"/>
          </a:xfrm>
          <a:prstGeom prst="rect">
            <a:avLst/>
          </a:prstGeom>
        </p:spPr>
        <p:txBody>
          <a:bodyPr/>
          <a:lstStyle/>
          <a:p>
            <a:fld id="{6418952D-46CF-4063-A4F9-20F87C7AF429}" type="slidenum">
              <a:rPr lang="cs-CZ" smtClean="0"/>
              <a:t>‹#›</a:t>
            </a:fld>
            <a:endParaRPr lang="cs-CZ"/>
          </a:p>
        </p:txBody>
      </p:sp>
    </p:spTree>
    <p:extLst>
      <p:ext uri="{BB962C8B-B14F-4D97-AF65-F5344CB8AC3E}">
        <p14:creationId xmlns:p14="http://schemas.microsoft.com/office/powerpoint/2010/main" val="1895736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28650" y="274638"/>
            <a:ext cx="7886700" cy="993775"/>
          </a:xfrm>
          <a:prstGeom prst="rect">
            <a:avLst/>
          </a:prstGeo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370013"/>
            <a:ext cx="3867150" cy="3262312"/>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370013"/>
            <a:ext cx="3867150" cy="3262312"/>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628650" y="4767263"/>
            <a:ext cx="2057400" cy="274637"/>
          </a:xfrm>
          <a:prstGeom prst="rect">
            <a:avLst/>
          </a:prstGeom>
        </p:spPr>
        <p:txBody>
          <a:bodyPr/>
          <a:lstStyle/>
          <a:p>
            <a:fld id="{578A4F6E-1EA4-473E-BDCA-C9363698061B}" type="datetimeFigureOut">
              <a:rPr lang="cs-CZ" smtClean="0"/>
              <a:t>27.11.2018</a:t>
            </a:fld>
            <a:endParaRPr lang="cs-CZ"/>
          </a:p>
        </p:txBody>
      </p:sp>
      <p:sp>
        <p:nvSpPr>
          <p:cNvPr id="6" name="Zástupný symbol pro zápatí 5"/>
          <p:cNvSpPr>
            <a:spLocks noGrp="1"/>
          </p:cNvSpPr>
          <p:nvPr>
            <p:ph type="ftr" sz="quarter" idx="11"/>
          </p:nvPr>
        </p:nvSpPr>
        <p:spPr>
          <a:xfrm>
            <a:off x="3028950" y="4767263"/>
            <a:ext cx="3086100" cy="274637"/>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457950" y="4767263"/>
            <a:ext cx="2057400" cy="274637"/>
          </a:xfrm>
          <a:prstGeom prst="rect">
            <a:avLst/>
          </a:prstGeom>
        </p:spPr>
        <p:txBody>
          <a:bodyPr/>
          <a:lstStyle/>
          <a:p>
            <a:fld id="{6418952D-46CF-4063-A4F9-20F87C7AF429}" type="slidenum">
              <a:rPr lang="cs-CZ" smtClean="0"/>
              <a:t>‹#›</a:t>
            </a:fld>
            <a:endParaRPr lang="cs-CZ"/>
          </a:p>
        </p:txBody>
      </p:sp>
    </p:spTree>
    <p:extLst>
      <p:ext uri="{BB962C8B-B14F-4D97-AF65-F5344CB8AC3E}">
        <p14:creationId xmlns:p14="http://schemas.microsoft.com/office/powerpoint/2010/main" val="573599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274638"/>
            <a:ext cx="7886700" cy="993775"/>
          </a:xfrm>
          <a:prstGeom prst="rect">
            <a:avLst/>
          </a:prstGeo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1879600"/>
            <a:ext cx="3868737" cy="2762250"/>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1879600"/>
            <a:ext cx="3887788" cy="2762250"/>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a:xfrm>
            <a:off x="628650" y="4767263"/>
            <a:ext cx="2057400" cy="274637"/>
          </a:xfrm>
          <a:prstGeom prst="rect">
            <a:avLst/>
          </a:prstGeom>
        </p:spPr>
        <p:txBody>
          <a:bodyPr/>
          <a:lstStyle/>
          <a:p>
            <a:fld id="{578A4F6E-1EA4-473E-BDCA-C9363698061B}" type="datetimeFigureOut">
              <a:rPr lang="cs-CZ" smtClean="0"/>
              <a:t>27.11.2018</a:t>
            </a:fld>
            <a:endParaRPr lang="cs-CZ"/>
          </a:p>
        </p:txBody>
      </p:sp>
      <p:sp>
        <p:nvSpPr>
          <p:cNvPr id="8" name="Zástupný symbol pro zápatí 7"/>
          <p:cNvSpPr>
            <a:spLocks noGrp="1"/>
          </p:cNvSpPr>
          <p:nvPr>
            <p:ph type="ftr" sz="quarter" idx="11"/>
          </p:nvPr>
        </p:nvSpPr>
        <p:spPr>
          <a:xfrm>
            <a:off x="3028950" y="4767263"/>
            <a:ext cx="3086100" cy="274637"/>
          </a:xfrm>
          <a:prstGeom prst="rect">
            <a:avLst/>
          </a:prstGeom>
        </p:spPr>
        <p:txBody>
          <a:bodyPr/>
          <a:lstStyle/>
          <a:p>
            <a:endParaRPr lang="cs-CZ"/>
          </a:p>
        </p:txBody>
      </p:sp>
      <p:sp>
        <p:nvSpPr>
          <p:cNvPr id="9" name="Zástupný symbol pro číslo snímku 8"/>
          <p:cNvSpPr>
            <a:spLocks noGrp="1"/>
          </p:cNvSpPr>
          <p:nvPr>
            <p:ph type="sldNum" sz="quarter" idx="12"/>
          </p:nvPr>
        </p:nvSpPr>
        <p:spPr>
          <a:xfrm>
            <a:off x="6457950" y="4767263"/>
            <a:ext cx="2057400" cy="274637"/>
          </a:xfrm>
          <a:prstGeom prst="rect">
            <a:avLst/>
          </a:prstGeom>
        </p:spPr>
        <p:txBody>
          <a:bodyPr/>
          <a:lstStyle/>
          <a:p>
            <a:fld id="{6418952D-46CF-4063-A4F9-20F87C7AF429}" type="slidenum">
              <a:rPr lang="cs-CZ" smtClean="0"/>
              <a:t>‹#›</a:t>
            </a:fld>
            <a:endParaRPr lang="cs-CZ"/>
          </a:p>
        </p:txBody>
      </p:sp>
    </p:spTree>
    <p:extLst>
      <p:ext uri="{BB962C8B-B14F-4D97-AF65-F5344CB8AC3E}">
        <p14:creationId xmlns:p14="http://schemas.microsoft.com/office/powerpoint/2010/main" val="2890905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28650" y="274638"/>
            <a:ext cx="7886700" cy="993775"/>
          </a:xfrm>
          <a:prstGeom prst="rect">
            <a:avLst/>
          </a:prstGeom>
        </p:spPr>
        <p:txBody>
          <a:bodyPr/>
          <a:lstStyle/>
          <a:p>
            <a:r>
              <a:rPr lang="cs-CZ" smtClean="0"/>
              <a:t>Kliknutím lze upravit styl.</a:t>
            </a:r>
            <a:endParaRPr lang="cs-CZ"/>
          </a:p>
        </p:txBody>
      </p:sp>
      <p:sp>
        <p:nvSpPr>
          <p:cNvPr id="3" name="Zástupný symbol pro datum 2"/>
          <p:cNvSpPr>
            <a:spLocks noGrp="1"/>
          </p:cNvSpPr>
          <p:nvPr>
            <p:ph type="dt" sz="half" idx="10"/>
          </p:nvPr>
        </p:nvSpPr>
        <p:spPr>
          <a:xfrm>
            <a:off x="628650" y="4767263"/>
            <a:ext cx="2057400" cy="274637"/>
          </a:xfrm>
          <a:prstGeom prst="rect">
            <a:avLst/>
          </a:prstGeom>
        </p:spPr>
        <p:txBody>
          <a:bodyPr/>
          <a:lstStyle/>
          <a:p>
            <a:fld id="{578A4F6E-1EA4-473E-BDCA-C9363698061B}" type="datetimeFigureOut">
              <a:rPr lang="cs-CZ" smtClean="0"/>
              <a:t>27.11.2018</a:t>
            </a:fld>
            <a:endParaRPr lang="cs-CZ"/>
          </a:p>
        </p:txBody>
      </p:sp>
      <p:sp>
        <p:nvSpPr>
          <p:cNvPr id="4" name="Zástupný symbol pro zápatí 3"/>
          <p:cNvSpPr>
            <a:spLocks noGrp="1"/>
          </p:cNvSpPr>
          <p:nvPr>
            <p:ph type="ftr" sz="quarter" idx="11"/>
          </p:nvPr>
        </p:nvSpPr>
        <p:spPr>
          <a:xfrm>
            <a:off x="3028950" y="4767263"/>
            <a:ext cx="3086100" cy="274637"/>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6457950" y="4767263"/>
            <a:ext cx="2057400" cy="274637"/>
          </a:xfrm>
          <a:prstGeom prst="rect">
            <a:avLst/>
          </a:prstGeom>
        </p:spPr>
        <p:txBody>
          <a:bodyPr/>
          <a:lstStyle/>
          <a:p>
            <a:fld id="{6418952D-46CF-4063-A4F9-20F87C7AF429}" type="slidenum">
              <a:rPr lang="cs-CZ" smtClean="0"/>
              <a:t>‹#›</a:t>
            </a:fld>
            <a:endParaRPr lang="cs-CZ"/>
          </a:p>
        </p:txBody>
      </p:sp>
    </p:spTree>
    <p:extLst>
      <p:ext uri="{BB962C8B-B14F-4D97-AF65-F5344CB8AC3E}">
        <p14:creationId xmlns:p14="http://schemas.microsoft.com/office/powerpoint/2010/main" val="667131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628650" y="4767263"/>
            <a:ext cx="2057400" cy="274637"/>
          </a:xfrm>
          <a:prstGeom prst="rect">
            <a:avLst/>
          </a:prstGeom>
        </p:spPr>
        <p:txBody>
          <a:bodyPr/>
          <a:lstStyle/>
          <a:p>
            <a:fld id="{578A4F6E-1EA4-473E-BDCA-C9363698061B}" type="datetimeFigureOut">
              <a:rPr lang="cs-CZ" smtClean="0"/>
              <a:t>27.11.2018</a:t>
            </a:fld>
            <a:endParaRPr lang="cs-CZ"/>
          </a:p>
        </p:txBody>
      </p:sp>
      <p:sp>
        <p:nvSpPr>
          <p:cNvPr id="3" name="Zástupný symbol pro zápatí 2"/>
          <p:cNvSpPr>
            <a:spLocks noGrp="1"/>
          </p:cNvSpPr>
          <p:nvPr>
            <p:ph type="ftr" sz="quarter" idx="11"/>
          </p:nvPr>
        </p:nvSpPr>
        <p:spPr>
          <a:xfrm>
            <a:off x="3028950" y="4767263"/>
            <a:ext cx="3086100" cy="274637"/>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6457950" y="4767263"/>
            <a:ext cx="2057400" cy="274637"/>
          </a:xfrm>
          <a:prstGeom prst="rect">
            <a:avLst/>
          </a:prstGeom>
        </p:spPr>
        <p:txBody>
          <a:bodyPr/>
          <a:lstStyle/>
          <a:p>
            <a:fld id="{6418952D-46CF-4063-A4F9-20F87C7AF429}" type="slidenum">
              <a:rPr lang="cs-CZ" smtClean="0"/>
              <a:t>‹#›</a:t>
            </a:fld>
            <a:endParaRPr lang="cs-CZ"/>
          </a:p>
        </p:txBody>
      </p:sp>
    </p:spTree>
    <p:extLst>
      <p:ext uri="{BB962C8B-B14F-4D97-AF65-F5344CB8AC3E}">
        <p14:creationId xmlns:p14="http://schemas.microsoft.com/office/powerpoint/2010/main" val="1576721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342900"/>
            <a:ext cx="2949575" cy="1200150"/>
          </a:xfrm>
          <a:prstGeom prst="rect">
            <a:avLst/>
          </a:prstGeo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a:xfrm>
            <a:off x="628650" y="4767263"/>
            <a:ext cx="2057400" cy="274637"/>
          </a:xfrm>
          <a:prstGeom prst="rect">
            <a:avLst/>
          </a:prstGeom>
        </p:spPr>
        <p:txBody>
          <a:bodyPr/>
          <a:lstStyle/>
          <a:p>
            <a:fld id="{578A4F6E-1EA4-473E-BDCA-C9363698061B}" type="datetimeFigureOut">
              <a:rPr lang="cs-CZ" smtClean="0"/>
              <a:t>27.11.2018</a:t>
            </a:fld>
            <a:endParaRPr lang="cs-CZ"/>
          </a:p>
        </p:txBody>
      </p:sp>
      <p:sp>
        <p:nvSpPr>
          <p:cNvPr id="6" name="Zástupný symbol pro zápatí 5"/>
          <p:cNvSpPr>
            <a:spLocks noGrp="1"/>
          </p:cNvSpPr>
          <p:nvPr>
            <p:ph type="ftr" sz="quarter" idx="11"/>
          </p:nvPr>
        </p:nvSpPr>
        <p:spPr>
          <a:xfrm>
            <a:off x="3028950" y="4767263"/>
            <a:ext cx="3086100" cy="274637"/>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457950" y="4767263"/>
            <a:ext cx="2057400" cy="274637"/>
          </a:xfrm>
          <a:prstGeom prst="rect">
            <a:avLst/>
          </a:prstGeom>
        </p:spPr>
        <p:txBody>
          <a:bodyPr/>
          <a:lstStyle/>
          <a:p>
            <a:fld id="{6418952D-46CF-4063-A4F9-20F87C7AF429}" type="slidenum">
              <a:rPr lang="cs-CZ" smtClean="0"/>
              <a:t>‹#›</a:t>
            </a:fld>
            <a:endParaRPr lang="cs-CZ"/>
          </a:p>
        </p:txBody>
      </p:sp>
    </p:spTree>
    <p:extLst>
      <p:ext uri="{BB962C8B-B14F-4D97-AF65-F5344CB8AC3E}">
        <p14:creationId xmlns:p14="http://schemas.microsoft.com/office/powerpoint/2010/main" val="2476327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342900"/>
            <a:ext cx="2949575" cy="1200150"/>
          </a:xfrm>
          <a:prstGeom prst="rect">
            <a:avLst/>
          </a:prstGeo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a:xfrm>
            <a:off x="628650" y="4767263"/>
            <a:ext cx="2057400" cy="274637"/>
          </a:xfrm>
          <a:prstGeom prst="rect">
            <a:avLst/>
          </a:prstGeom>
        </p:spPr>
        <p:txBody>
          <a:bodyPr/>
          <a:lstStyle/>
          <a:p>
            <a:fld id="{578A4F6E-1EA4-473E-BDCA-C9363698061B}" type="datetimeFigureOut">
              <a:rPr lang="cs-CZ" smtClean="0"/>
              <a:t>27.11.2018</a:t>
            </a:fld>
            <a:endParaRPr lang="cs-CZ"/>
          </a:p>
        </p:txBody>
      </p:sp>
      <p:sp>
        <p:nvSpPr>
          <p:cNvPr id="6" name="Zástupný symbol pro zápatí 5"/>
          <p:cNvSpPr>
            <a:spLocks noGrp="1"/>
          </p:cNvSpPr>
          <p:nvPr>
            <p:ph type="ftr" sz="quarter" idx="11"/>
          </p:nvPr>
        </p:nvSpPr>
        <p:spPr>
          <a:xfrm>
            <a:off x="3028950" y="4767263"/>
            <a:ext cx="3086100" cy="274637"/>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457950" y="4767263"/>
            <a:ext cx="2057400" cy="274637"/>
          </a:xfrm>
          <a:prstGeom prst="rect">
            <a:avLst/>
          </a:prstGeom>
        </p:spPr>
        <p:txBody>
          <a:bodyPr/>
          <a:lstStyle/>
          <a:p>
            <a:fld id="{6418952D-46CF-4063-A4F9-20F87C7AF429}" type="slidenum">
              <a:rPr lang="cs-CZ" smtClean="0"/>
              <a:t>‹#›</a:t>
            </a:fld>
            <a:endParaRPr lang="cs-CZ"/>
          </a:p>
        </p:txBody>
      </p:sp>
    </p:spTree>
    <p:extLst>
      <p:ext uri="{BB962C8B-B14F-4D97-AF65-F5344CB8AC3E}">
        <p14:creationId xmlns:p14="http://schemas.microsoft.com/office/powerpoint/2010/main" val="3076414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628650" y="274638"/>
            <a:ext cx="7886700" cy="993775"/>
          </a:xfrm>
          <a:prstGeom prst="rect">
            <a:avLst/>
          </a:prstGeom>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1370013"/>
            <a:ext cx="7886700" cy="3262312"/>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628650" y="4767263"/>
            <a:ext cx="2057400" cy="274637"/>
          </a:xfrm>
          <a:prstGeom prst="rect">
            <a:avLst/>
          </a:prstGeom>
        </p:spPr>
        <p:txBody>
          <a:bodyPr/>
          <a:lstStyle/>
          <a:p>
            <a:fld id="{578A4F6E-1EA4-473E-BDCA-C9363698061B}" type="datetimeFigureOut">
              <a:rPr lang="cs-CZ" smtClean="0"/>
              <a:t>27.11.2018</a:t>
            </a:fld>
            <a:endParaRPr lang="cs-CZ"/>
          </a:p>
        </p:txBody>
      </p:sp>
      <p:sp>
        <p:nvSpPr>
          <p:cNvPr id="5" name="Zástupný symbol pro zápatí 4"/>
          <p:cNvSpPr>
            <a:spLocks noGrp="1"/>
          </p:cNvSpPr>
          <p:nvPr>
            <p:ph type="ftr" sz="quarter" idx="11"/>
          </p:nvPr>
        </p:nvSpPr>
        <p:spPr>
          <a:xfrm>
            <a:off x="3028950" y="4767263"/>
            <a:ext cx="3086100" cy="274637"/>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4767263"/>
            <a:ext cx="2057400" cy="274637"/>
          </a:xfrm>
          <a:prstGeom prst="rect">
            <a:avLst/>
          </a:prstGeom>
        </p:spPr>
        <p:txBody>
          <a:bodyPr/>
          <a:lstStyle/>
          <a:p>
            <a:fld id="{6418952D-46CF-4063-A4F9-20F87C7AF429}" type="slidenum">
              <a:rPr lang="cs-CZ" smtClean="0"/>
              <a:t>‹#›</a:t>
            </a:fld>
            <a:endParaRPr lang="cs-CZ"/>
          </a:p>
        </p:txBody>
      </p:sp>
    </p:spTree>
    <p:extLst>
      <p:ext uri="{BB962C8B-B14F-4D97-AF65-F5344CB8AC3E}">
        <p14:creationId xmlns:p14="http://schemas.microsoft.com/office/powerpoint/2010/main" val="295609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Záhlaví části">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23888" y="1282304"/>
            <a:ext cx="7886700" cy="2139600"/>
          </a:xfrm>
          <a:prstGeom prst="rect">
            <a:avLst/>
          </a:prstGeom>
          <a:noFill/>
          <a:ln>
            <a:noFill/>
          </a:ln>
        </p:spPr>
        <p:txBody>
          <a:bodyPr wrap="square" lIns="68575" tIns="68575" rIns="68575" bIns="6857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83" name="Shape 83"/>
          <p:cNvSpPr txBox="1">
            <a:spLocks noGrp="1"/>
          </p:cNvSpPr>
          <p:nvPr>
            <p:ph type="body" idx="1"/>
          </p:nvPr>
        </p:nvSpPr>
        <p:spPr>
          <a:xfrm>
            <a:off x="623888" y="3442097"/>
            <a:ext cx="7886700" cy="1125300"/>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buClr>
                <a:srgbClr val="888888"/>
              </a:buClr>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628650" y="4767263"/>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028950" y="4767263"/>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6457950" y="4767263"/>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GB" sz="900">
                <a:solidFill>
                  <a:srgbClr val="888888"/>
                </a:solidFill>
                <a:latin typeface="Calibri"/>
                <a:ea typeface="Calibri"/>
                <a:cs typeface="Calibri"/>
                <a:sym typeface="Calibri"/>
              </a:rPr>
              <a:t>‹#›</a:t>
            </a:fld>
            <a:endParaRPr lang="en-GB" sz="900">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274638"/>
            <a:ext cx="1971675" cy="4357687"/>
          </a:xfrm>
          <a:prstGeom prst="rect">
            <a:avLst/>
          </a:prstGeo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274638"/>
            <a:ext cx="5762625" cy="4357687"/>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628650" y="4767263"/>
            <a:ext cx="2057400" cy="274637"/>
          </a:xfrm>
          <a:prstGeom prst="rect">
            <a:avLst/>
          </a:prstGeom>
        </p:spPr>
        <p:txBody>
          <a:bodyPr/>
          <a:lstStyle/>
          <a:p>
            <a:fld id="{578A4F6E-1EA4-473E-BDCA-C9363698061B}" type="datetimeFigureOut">
              <a:rPr lang="cs-CZ" smtClean="0"/>
              <a:t>27.11.2018</a:t>
            </a:fld>
            <a:endParaRPr lang="cs-CZ"/>
          </a:p>
        </p:txBody>
      </p:sp>
      <p:sp>
        <p:nvSpPr>
          <p:cNvPr id="5" name="Zástupný symbol pro zápatí 4"/>
          <p:cNvSpPr>
            <a:spLocks noGrp="1"/>
          </p:cNvSpPr>
          <p:nvPr>
            <p:ph type="ftr" sz="quarter" idx="11"/>
          </p:nvPr>
        </p:nvSpPr>
        <p:spPr>
          <a:xfrm>
            <a:off x="3028950" y="4767263"/>
            <a:ext cx="3086100" cy="274637"/>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4767263"/>
            <a:ext cx="2057400" cy="274637"/>
          </a:xfrm>
          <a:prstGeom prst="rect">
            <a:avLst/>
          </a:prstGeom>
        </p:spPr>
        <p:txBody>
          <a:bodyPr/>
          <a:lstStyle/>
          <a:p>
            <a:fld id="{6418952D-46CF-4063-A4F9-20F87C7AF429}" type="slidenum">
              <a:rPr lang="cs-CZ" smtClean="0"/>
              <a:t>‹#›</a:t>
            </a:fld>
            <a:endParaRPr lang="cs-CZ"/>
          </a:p>
        </p:txBody>
      </p:sp>
    </p:spTree>
    <p:extLst>
      <p:ext uri="{BB962C8B-B14F-4D97-AF65-F5344CB8AC3E}">
        <p14:creationId xmlns:p14="http://schemas.microsoft.com/office/powerpoint/2010/main" val="66671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28650" y="273844"/>
            <a:ext cx="7886700" cy="994200"/>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89" name="Shape 89"/>
          <p:cNvSpPr txBox="1">
            <a:spLocks noGrp="1"/>
          </p:cNvSpPr>
          <p:nvPr>
            <p:ph type="body" idx="1"/>
          </p:nvPr>
        </p:nvSpPr>
        <p:spPr>
          <a:xfrm>
            <a:off x="628650" y="1369219"/>
            <a:ext cx="3886200" cy="32634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2"/>
          </p:nvPr>
        </p:nvSpPr>
        <p:spPr>
          <a:xfrm>
            <a:off x="4629150" y="1369219"/>
            <a:ext cx="3886200" cy="32634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628650" y="4767263"/>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028950" y="4767263"/>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457950" y="4767263"/>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GB" sz="900">
                <a:solidFill>
                  <a:srgbClr val="888888"/>
                </a:solidFill>
                <a:latin typeface="Calibri"/>
                <a:ea typeface="Calibri"/>
                <a:cs typeface="Calibri"/>
                <a:sym typeface="Calibri"/>
              </a:rPr>
              <a:t>‹#›</a:t>
            </a:fld>
            <a:endParaRPr lang="en-GB" sz="9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29841" y="273844"/>
            <a:ext cx="7886700" cy="994200"/>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96" name="Shape 96"/>
          <p:cNvSpPr txBox="1">
            <a:spLocks noGrp="1"/>
          </p:cNvSpPr>
          <p:nvPr>
            <p:ph type="body" idx="1"/>
          </p:nvPr>
        </p:nvSpPr>
        <p:spPr>
          <a:xfrm>
            <a:off x="629841" y="1260872"/>
            <a:ext cx="3868500" cy="618000"/>
          </a:xfrm>
          <a:prstGeom prst="rect">
            <a:avLst/>
          </a:prstGeom>
          <a:noFill/>
          <a:ln>
            <a:noFill/>
          </a:ln>
        </p:spPr>
        <p:txBody>
          <a:bodyPr wrap="square"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2"/>
          </p:nvPr>
        </p:nvSpPr>
        <p:spPr>
          <a:xfrm>
            <a:off x="629841" y="1878806"/>
            <a:ext cx="3868500" cy="27633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3"/>
          </p:nvPr>
        </p:nvSpPr>
        <p:spPr>
          <a:xfrm>
            <a:off x="4629150" y="1260872"/>
            <a:ext cx="3887400" cy="618000"/>
          </a:xfrm>
          <a:prstGeom prst="rect">
            <a:avLst/>
          </a:prstGeom>
          <a:noFill/>
          <a:ln>
            <a:noFill/>
          </a:ln>
        </p:spPr>
        <p:txBody>
          <a:bodyPr wrap="square"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4"/>
          </p:nvPr>
        </p:nvSpPr>
        <p:spPr>
          <a:xfrm>
            <a:off x="4629150" y="1878806"/>
            <a:ext cx="3887400" cy="27633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dt" idx="10"/>
          </p:nvPr>
        </p:nvSpPr>
        <p:spPr>
          <a:xfrm>
            <a:off x="628650" y="4767263"/>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ftr" idx="11"/>
          </p:nvPr>
        </p:nvSpPr>
        <p:spPr>
          <a:xfrm>
            <a:off x="3028950" y="4767263"/>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6457950" y="4767263"/>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GB" sz="900">
                <a:solidFill>
                  <a:srgbClr val="888888"/>
                </a:solidFill>
                <a:latin typeface="Calibri"/>
                <a:ea typeface="Calibri"/>
                <a:cs typeface="Calibri"/>
                <a:sym typeface="Calibri"/>
              </a:rPr>
              <a:t>‹#›</a:t>
            </a:fld>
            <a:endParaRPr lang="en-GB" sz="9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Obsah s titulkem">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29841" y="342900"/>
            <a:ext cx="2949000" cy="1200300"/>
          </a:xfrm>
          <a:prstGeom prst="rect">
            <a:avLst/>
          </a:prstGeom>
          <a:noFill/>
          <a:ln>
            <a:noFill/>
          </a:ln>
        </p:spPr>
        <p:txBody>
          <a:bodyPr wrap="square"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14" name="Shape 114"/>
          <p:cNvSpPr txBox="1">
            <a:spLocks noGrp="1"/>
          </p:cNvSpPr>
          <p:nvPr>
            <p:ph type="body" idx="1"/>
          </p:nvPr>
        </p:nvSpPr>
        <p:spPr>
          <a:xfrm>
            <a:off x="3887391" y="740569"/>
            <a:ext cx="4629300" cy="3655200"/>
          </a:xfrm>
          <a:prstGeom prst="rect">
            <a:avLst/>
          </a:prstGeom>
          <a:noFill/>
          <a:ln>
            <a:noFill/>
          </a:ln>
        </p:spPr>
        <p:txBody>
          <a:bodyPr wrap="square" lIns="68575" tIns="68575" rIns="68575" bIns="68575" anchor="t" anchorCtr="0"/>
          <a:lstStyle>
            <a:lvl1pPr marL="177800" marR="0" lvl="0" indent="-254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20700" marR="0" lvl="1" indent="-38100" algn="l" rtl="0">
              <a:lnSpc>
                <a:spcPct val="90000"/>
              </a:lnSpc>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63600" marR="0" lvl="2"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6500" marR="0" lvl="3"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9400" marR="0" lvl="4"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92300" marR="0" lvl="5"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35200" marR="0" lvl="6"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8100" marR="0" lvl="7"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21000" marR="0" lvl="8"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2"/>
          </p:nvPr>
        </p:nvSpPr>
        <p:spPr>
          <a:xfrm>
            <a:off x="629841" y="1543050"/>
            <a:ext cx="2949000" cy="2858700"/>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628650" y="4767263"/>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028950" y="4767263"/>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457950" y="4767263"/>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GB" sz="900">
                <a:solidFill>
                  <a:srgbClr val="888888"/>
                </a:solidFill>
                <a:latin typeface="Calibri"/>
                <a:ea typeface="Calibri"/>
                <a:cs typeface="Calibri"/>
                <a:sym typeface="Calibri"/>
              </a:rPr>
              <a:t>‹#›</a:t>
            </a:fld>
            <a:endParaRPr lang="en-GB" sz="9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Nadpis a svislý tex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628650" y="273844"/>
            <a:ext cx="7886700" cy="994200"/>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28" name="Shape 128"/>
          <p:cNvSpPr txBox="1">
            <a:spLocks noGrp="1"/>
          </p:cNvSpPr>
          <p:nvPr>
            <p:ph type="body" idx="1"/>
          </p:nvPr>
        </p:nvSpPr>
        <p:spPr>
          <a:xfrm rot="5400000">
            <a:off x="2940300" y="-942431"/>
            <a:ext cx="3263400" cy="78867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dt" idx="10"/>
          </p:nvPr>
        </p:nvSpPr>
        <p:spPr>
          <a:xfrm>
            <a:off x="628650" y="4767263"/>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ftr" idx="11"/>
          </p:nvPr>
        </p:nvSpPr>
        <p:spPr>
          <a:xfrm>
            <a:off x="3028950" y="4767263"/>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sldNum" idx="12"/>
          </p:nvPr>
        </p:nvSpPr>
        <p:spPr>
          <a:xfrm>
            <a:off x="6457950" y="4767263"/>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GB" sz="900">
                <a:solidFill>
                  <a:srgbClr val="888888"/>
                </a:solidFill>
                <a:latin typeface="Calibri"/>
                <a:ea typeface="Calibri"/>
                <a:cs typeface="Calibri"/>
                <a:sym typeface="Calibri"/>
              </a:rPr>
              <a:t>‹#›</a:t>
            </a:fld>
            <a:endParaRPr lang="en-GB" sz="9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Svislý nadpis a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rot="5400000">
            <a:off x="5350050" y="1467544"/>
            <a:ext cx="4359000" cy="1971600"/>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34" name="Shape 134"/>
          <p:cNvSpPr txBox="1">
            <a:spLocks noGrp="1"/>
          </p:cNvSpPr>
          <p:nvPr>
            <p:ph type="body" idx="1"/>
          </p:nvPr>
        </p:nvSpPr>
        <p:spPr>
          <a:xfrm rot="5400000">
            <a:off x="1349475" y="-447056"/>
            <a:ext cx="4359000" cy="58008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dt" idx="10"/>
          </p:nvPr>
        </p:nvSpPr>
        <p:spPr>
          <a:xfrm>
            <a:off x="628650" y="4767263"/>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ftr" idx="11"/>
          </p:nvPr>
        </p:nvSpPr>
        <p:spPr>
          <a:xfrm>
            <a:off x="3028950" y="4767263"/>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sldNum" idx="12"/>
          </p:nvPr>
        </p:nvSpPr>
        <p:spPr>
          <a:xfrm>
            <a:off x="6457950" y="4767263"/>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GB" sz="900">
                <a:solidFill>
                  <a:srgbClr val="888888"/>
                </a:solidFill>
                <a:latin typeface="Calibri"/>
                <a:ea typeface="Calibri"/>
                <a:cs typeface="Calibri"/>
                <a:sym typeface="Calibri"/>
              </a:rPr>
              <a:t>‹#›</a:t>
            </a:fld>
            <a:endParaRPr lang="en-GB" sz="9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a:xfrm>
            <a:off x="628650" y="4767263"/>
            <a:ext cx="2057400" cy="274637"/>
          </a:xfrm>
          <a:prstGeom prst="rect">
            <a:avLst/>
          </a:prstGeom>
        </p:spPr>
        <p:txBody>
          <a:bodyPr/>
          <a:lstStyle/>
          <a:p>
            <a:fld id="{C41F6A27-1899-408B-9917-75B62B44E86C}" type="datetimeFigureOut">
              <a:rPr lang="cs-CZ" smtClean="0"/>
              <a:t>27.11.2018</a:t>
            </a:fld>
            <a:endParaRPr lang="cs-CZ"/>
          </a:p>
        </p:txBody>
      </p:sp>
      <p:sp>
        <p:nvSpPr>
          <p:cNvPr id="5" name="Zástupný symbol pro zápatí 4"/>
          <p:cNvSpPr>
            <a:spLocks noGrp="1"/>
          </p:cNvSpPr>
          <p:nvPr>
            <p:ph type="ftr" sz="quarter" idx="11"/>
          </p:nvPr>
        </p:nvSpPr>
        <p:spPr>
          <a:xfrm>
            <a:off x="628650" y="4814455"/>
            <a:ext cx="7886700" cy="274637"/>
          </a:xfrm>
          <a:prstGeom prst="rect">
            <a:avLst/>
          </a:prstGeom>
        </p:spPr>
        <p:txBody>
          <a:bodyPr/>
          <a:lstStyle/>
          <a:p>
            <a:endParaRPr lang="cs-CZ" dirty="0"/>
          </a:p>
        </p:txBody>
      </p:sp>
      <p:sp>
        <p:nvSpPr>
          <p:cNvPr id="6" name="Zástupný symbol pro číslo snímku 5"/>
          <p:cNvSpPr>
            <a:spLocks noGrp="1"/>
          </p:cNvSpPr>
          <p:nvPr>
            <p:ph type="sldNum" sz="quarter" idx="12"/>
          </p:nvPr>
        </p:nvSpPr>
        <p:spPr>
          <a:xfrm>
            <a:off x="6457950" y="4767263"/>
            <a:ext cx="2057400" cy="274637"/>
          </a:xfrm>
          <a:prstGeom prst="rect">
            <a:avLst/>
          </a:prstGeom>
        </p:spPr>
        <p:txBody>
          <a:bodyPr/>
          <a:lstStyle/>
          <a:p>
            <a:fld id="{E6CB496F-B9EB-40AC-93A7-61313B72F673}" type="slidenum">
              <a:rPr lang="cs-CZ" smtClean="0"/>
              <a:t>‹#›</a:t>
            </a:fld>
            <a:endParaRPr lang="cs-CZ"/>
          </a:p>
        </p:txBody>
      </p:sp>
    </p:spTree>
    <p:extLst>
      <p:ext uri="{BB962C8B-B14F-4D97-AF65-F5344CB8AC3E}">
        <p14:creationId xmlns:p14="http://schemas.microsoft.com/office/powerpoint/2010/main" val="6735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image" Target="../media/image7.png"/><Relationship Id="rId2" Type="http://schemas.openxmlformats.org/officeDocument/2006/relationships/slideLayout" Target="../slideLayouts/slideLayout10.xml"/><Relationship Id="rId16"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3.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8.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3.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28650" y="273844"/>
            <a:ext cx="7886700" cy="994200"/>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SzPct val="33333"/>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SzPct val="78571"/>
              <a:buNone/>
              <a:defRPr sz="1400"/>
            </a:lvl2pPr>
            <a:lvl3pPr lvl="2" indent="0" rtl="0">
              <a:spcBef>
                <a:spcPts val="0"/>
              </a:spcBef>
              <a:buSzPct val="78571"/>
              <a:buNone/>
              <a:defRPr sz="1400"/>
            </a:lvl3pPr>
            <a:lvl4pPr lvl="3" indent="0" rtl="0">
              <a:spcBef>
                <a:spcPts val="0"/>
              </a:spcBef>
              <a:buSzPct val="78571"/>
              <a:buNone/>
              <a:defRPr sz="1400"/>
            </a:lvl4pPr>
            <a:lvl5pPr lvl="4" indent="0" rtl="0">
              <a:spcBef>
                <a:spcPts val="0"/>
              </a:spcBef>
              <a:buSzPct val="78571"/>
              <a:buNone/>
              <a:defRPr sz="1400"/>
            </a:lvl5pPr>
            <a:lvl6pPr lvl="5" indent="0" rtl="0">
              <a:spcBef>
                <a:spcPts val="0"/>
              </a:spcBef>
              <a:buSzPct val="78571"/>
              <a:buNone/>
              <a:defRPr sz="1400"/>
            </a:lvl6pPr>
            <a:lvl7pPr lvl="6" indent="0" rtl="0">
              <a:spcBef>
                <a:spcPts val="0"/>
              </a:spcBef>
              <a:buSzPct val="78571"/>
              <a:buNone/>
              <a:defRPr sz="1400"/>
            </a:lvl7pPr>
            <a:lvl8pPr lvl="7" indent="0" rtl="0">
              <a:spcBef>
                <a:spcPts val="0"/>
              </a:spcBef>
              <a:buSzPct val="78571"/>
              <a:buNone/>
              <a:defRPr sz="1400"/>
            </a:lvl8pPr>
            <a:lvl9pPr lvl="8" indent="0" rtl="0">
              <a:spcBef>
                <a:spcPts val="0"/>
              </a:spcBef>
              <a:buSzPct val="78571"/>
              <a:buNone/>
              <a:defRPr sz="1400"/>
            </a:lvl9pPr>
          </a:lstStyle>
          <a:p>
            <a:endParaRPr/>
          </a:p>
        </p:txBody>
      </p:sp>
      <p:sp>
        <p:nvSpPr>
          <p:cNvPr id="65" name="Shape 65"/>
          <p:cNvSpPr txBox="1">
            <a:spLocks noGrp="1"/>
          </p:cNvSpPr>
          <p:nvPr>
            <p:ph type="body" idx="1"/>
          </p:nvPr>
        </p:nvSpPr>
        <p:spPr>
          <a:xfrm>
            <a:off x="628650" y="1369219"/>
            <a:ext cx="7886700" cy="32634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628650" y="4767263"/>
            <a:ext cx="2057400" cy="273900"/>
          </a:xfrm>
          <a:prstGeom prst="rect">
            <a:avLst/>
          </a:prstGeom>
          <a:noFill/>
          <a:ln>
            <a:noFill/>
          </a:ln>
        </p:spPr>
        <p:txBody>
          <a:bodyPr wrap="square" lIns="68575" tIns="68575" rIns="68575" bIns="68575" anchor="ctr" anchorCtr="0"/>
          <a:lstStyle>
            <a:lvl1pPr marL="0" marR="0" lvl="0" indent="0" algn="l"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028950" y="4767263"/>
            <a:ext cx="3086100" cy="273900"/>
          </a:xfrm>
          <a:prstGeom prst="rect">
            <a:avLst/>
          </a:prstGeom>
          <a:noFill/>
          <a:ln>
            <a:noFill/>
          </a:ln>
        </p:spPr>
        <p:txBody>
          <a:bodyPr wrap="square" lIns="68575" tIns="68575" rIns="68575" bIns="68575" anchor="ctr" anchorCtr="0"/>
          <a:lstStyle>
            <a:lvl1pPr marL="0" marR="0" lvl="0" indent="0" algn="ctr"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457950" y="4767263"/>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pic>
        <p:nvPicPr>
          <p:cNvPr id="2" name="Obrázek 1"/>
          <p:cNvPicPr>
            <a:picLocks noChangeAspect="1"/>
          </p:cNvPicPr>
          <p:nvPr userDrawn="1"/>
        </p:nvPicPr>
        <p:blipFill>
          <a:blip r:embed="rId10"/>
          <a:stretch>
            <a:fillRect/>
          </a:stretch>
        </p:blipFill>
        <p:spPr>
          <a:xfrm>
            <a:off x="8451" y="0"/>
            <a:ext cx="9127098" cy="5143500"/>
          </a:xfrm>
          <a:prstGeom prst="rect">
            <a:avLst/>
          </a:prstGeom>
        </p:spPr>
      </p:pic>
      <p:sp>
        <p:nvSpPr>
          <p:cNvPr id="3" name="Obdélník 2"/>
          <p:cNvSpPr/>
          <p:nvPr userDrawn="1"/>
        </p:nvSpPr>
        <p:spPr>
          <a:xfrm>
            <a:off x="2735283" y="178130"/>
            <a:ext cx="1567543" cy="55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6" r:id="rId6"/>
    <p:sldLayoutId id="2147483668" r:id="rId7"/>
    <p:sldLayoutId id="214748366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xmlns="" id="{F74295BC-883D-4ADA-ADCC-474475718A1D}"/>
              </a:ext>
            </a:extLst>
          </p:cNvPr>
          <p:cNvSpPr>
            <a:spLocks noChangeArrowheads="1"/>
          </p:cNvSpPr>
          <p:nvPr userDrawn="1"/>
        </p:nvSpPr>
        <p:spPr bwMode="auto">
          <a:xfrm>
            <a:off x="0" y="4776406"/>
            <a:ext cx="9144000" cy="367801"/>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cs-CZ" altLang="cs-CZ" sz="1400" dirty="0" smtClean="0">
                <a:solidFill>
                  <a:schemeClr val="bg1"/>
                </a:solidFill>
                <a:latin typeface="+mn-lt"/>
              </a:rPr>
              <a:t>Konference Technologické trendy v silniční dopravě, Olomouc, 27.11.2018</a:t>
            </a:r>
          </a:p>
        </p:txBody>
      </p:sp>
      <p:pic>
        <p:nvPicPr>
          <p:cNvPr id="9" name="Obrázek 6">
            <a:extLst>
              <a:ext uri="{FF2B5EF4-FFF2-40B4-BE49-F238E27FC236}">
                <a16:creationId xmlns:a16="http://schemas.microsoft.com/office/drawing/2014/main" xmlns="" id="{9AD2E8EE-64FB-4A14-8800-BB0AC9A6CE7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02890" y="140929"/>
            <a:ext cx="11382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10">
            <a:extLst>
              <a:ext uri="{FF2B5EF4-FFF2-40B4-BE49-F238E27FC236}">
                <a16:creationId xmlns:a16="http://schemas.microsoft.com/office/drawing/2014/main" xmlns="" id="{0129ACDB-78E9-45D4-B33B-BB521B05433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360358" y="167122"/>
            <a:ext cx="6985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D:\Users\Janosikova\Desktop\logo-eu-op-pik.png">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6236" y="32480"/>
            <a:ext cx="2927424" cy="82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ázek 11"/>
          <p:cNvPicPr>
            <a:picLocks noChangeAspect="1"/>
          </p:cNvPicPr>
          <p:nvPr userDrawn="1"/>
        </p:nvPicPr>
        <p:blipFill>
          <a:blip r:embed="rId16"/>
          <a:stretch>
            <a:fillRect/>
          </a:stretch>
        </p:blipFill>
        <p:spPr>
          <a:xfrm>
            <a:off x="6547182" y="100279"/>
            <a:ext cx="2372641" cy="687722"/>
          </a:xfrm>
          <a:prstGeom prst="rect">
            <a:avLst/>
          </a:prstGeom>
        </p:spPr>
      </p:pic>
      <p:pic>
        <p:nvPicPr>
          <p:cNvPr id="8" name="Obrázek 7"/>
          <p:cNvPicPr>
            <a:picLocks noChangeAspect="1"/>
          </p:cNvPicPr>
          <p:nvPr userDrawn="1"/>
        </p:nvPicPr>
        <p:blipFill>
          <a:blip r:embed="rId17"/>
          <a:stretch>
            <a:fillRect/>
          </a:stretch>
        </p:blipFill>
        <p:spPr>
          <a:xfrm>
            <a:off x="5428167" y="226453"/>
            <a:ext cx="832002" cy="435374"/>
          </a:xfrm>
          <a:prstGeom prst="rect">
            <a:avLst/>
          </a:prstGeom>
        </p:spPr>
      </p:pic>
    </p:spTree>
    <p:extLst>
      <p:ext uri="{BB962C8B-B14F-4D97-AF65-F5344CB8AC3E}">
        <p14:creationId xmlns:p14="http://schemas.microsoft.com/office/powerpoint/2010/main" val="325356369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ozadi_prezentace3">
            <a:extLst>
              <a:ext uri="{FF2B5EF4-FFF2-40B4-BE49-F238E27FC236}">
                <a16:creationId xmlns:a16="http://schemas.microsoft.com/office/drawing/2014/main" xmlns="" id="{AB959850-C0C2-41F4-9F8A-F547632F6564}"/>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b="20291"/>
          <a:stretch/>
        </p:blipFill>
        <p:spPr bwMode="auto">
          <a:xfrm>
            <a:off x="0" y="-19788"/>
            <a:ext cx="9144000" cy="516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userDrawn="1"/>
        </p:nvSpPr>
        <p:spPr>
          <a:xfrm>
            <a:off x="4682490" y="228600"/>
            <a:ext cx="853440" cy="46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bg1"/>
                </a:solidFill>
              </a:ln>
              <a:solidFill>
                <a:schemeClr val="bg1"/>
              </a:solidFill>
            </a:endParaRPr>
          </a:p>
        </p:txBody>
      </p:sp>
      <p:pic>
        <p:nvPicPr>
          <p:cNvPr id="5" name="Obrázek 4">
            <a:extLst>
              <a:ext uri="{FF2B5EF4-FFF2-40B4-BE49-F238E27FC236}">
                <a16:creationId xmlns="" xmlns:a16="http://schemas.microsoft.com/office/drawing/2014/main" id="{77389F11-013A-4A9E-9C08-21755F7D0E1C}"/>
              </a:ext>
            </a:extLst>
          </p:cNvPr>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36770" y="115430"/>
            <a:ext cx="1152525" cy="628650"/>
          </a:xfrm>
          <a:prstGeom prst="rect">
            <a:avLst/>
          </a:prstGeom>
          <a:noFill/>
        </p:spPr>
      </p:pic>
      <p:pic>
        <p:nvPicPr>
          <p:cNvPr id="6" name="Picture 2" descr="D:\Users\Janosikova\Desktop\logo-eu-op-pik.png">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5147"/>
          <a:stretch/>
        </p:blipFill>
        <p:spPr bwMode="auto">
          <a:xfrm>
            <a:off x="5950458" y="115430"/>
            <a:ext cx="2324862" cy="6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délník 7"/>
          <p:cNvSpPr/>
          <p:nvPr userDrawn="1"/>
        </p:nvSpPr>
        <p:spPr>
          <a:xfrm>
            <a:off x="8206740" y="187452"/>
            <a:ext cx="283464" cy="46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6712414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9" name="Obdélník 8">
            <a:extLst>
              <a:ext uri="{FF2B5EF4-FFF2-40B4-BE49-F238E27FC236}">
                <a16:creationId xmlns="" xmlns:a16="http://schemas.microsoft.com/office/drawing/2014/main" id="{6A72C7D3-096D-4A04-8B7D-5AFAC91B7B4D}"/>
              </a:ext>
            </a:extLst>
          </p:cNvPr>
          <p:cNvSpPr/>
          <p:nvPr/>
        </p:nvSpPr>
        <p:spPr>
          <a:xfrm>
            <a:off x="588985" y="1290971"/>
            <a:ext cx="7921256" cy="3389902"/>
          </a:xfrm>
          <a:prstGeom prst="rect">
            <a:avLst/>
          </a:prstGeom>
        </p:spPr>
        <p:txBody>
          <a:bodyPr wrap="square">
            <a:spAutoFit/>
          </a:bodyPr>
          <a:lstStyle/>
          <a:p>
            <a:pPr algn="ctr">
              <a:lnSpc>
                <a:spcPct val="107000"/>
              </a:lnSpc>
              <a:spcAft>
                <a:spcPts val="800"/>
              </a:spcAft>
            </a:pPr>
            <a:r>
              <a:rPr lang="cs-CZ" sz="2800" dirty="0" smtClean="0">
                <a:latin typeface="Calibri" panose="020F0502020204030204" pitchFamily="34" charset="0"/>
                <a:ea typeface="Calibri" panose="020F0502020204030204" pitchFamily="34" charset="0"/>
                <a:cs typeface="Calibri" panose="020F0502020204030204" pitchFamily="34" charset="0"/>
              </a:rPr>
              <a:t>Inteligentní dopravní systémy</a:t>
            </a:r>
            <a:br>
              <a:rPr lang="cs-CZ" sz="2800" dirty="0" smtClean="0">
                <a:latin typeface="Calibri" panose="020F0502020204030204" pitchFamily="34" charset="0"/>
                <a:ea typeface="Calibri" panose="020F0502020204030204" pitchFamily="34" charset="0"/>
                <a:cs typeface="Calibri" panose="020F0502020204030204" pitchFamily="34" charset="0"/>
              </a:rPr>
            </a:br>
            <a:r>
              <a:rPr lang="cs-CZ" sz="2800" dirty="0" smtClean="0">
                <a:latin typeface="Calibri" panose="020F0502020204030204" pitchFamily="34" charset="0"/>
                <a:ea typeface="Calibri" panose="020F0502020204030204" pitchFamily="34" charset="0"/>
                <a:cs typeface="Calibri" panose="020F0502020204030204" pitchFamily="34" charset="0"/>
              </a:rPr>
              <a:t>(ITS)</a:t>
            </a:r>
            <a:endParaRPr lang="cs-CZ"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cs-CZ" sz="2000" dirty="0" smtClean="0">
                <a:latin typeface="Calibri" panose="020F0502020204030204" pitchFamily="34" charset="0"/>
                <a:ea typeface="Calibri" panose="020F0502020204030204" pitchFamily="34" charset="0"/>
                <a:cs typeface="Calibri" panose="020F0502020204030204" pitchFamily="34" charset="0"/>
              </a:rPr>
              <a:t>Ing. Jiří Čáp. PhD.</a:t>
            </a:r>
          </a:p>
          <a:p>
            <a:pPr algn="ctr">
              <a:lnSpc>
                <a:spcPct val="107000"/>
              </a:lnSpc>
              <a:spcAft>
                <a:spcPts val="800"/>
              </a:spcAft>
            </a:pPr>
            <a:r>
              <a:rPr lang="cs-CZ" sz="2000" dirty="0" smtClean="0">
                <a:latin typeface="Calibri" panose="020F0502020204030204" pitchFamily="34" charset="0"/>
                <a:ea typeface="Calibri" panose="020F0502020204030204" pitchFamily="34" charset="0"/>
                <a:cs typeface="Calibri" panose="020F0502020204030204" pitchFamily="34" charset="0"/>
              </a:rPr>
              <a:t>Ing. Petr Kroča</a:t>
            </a:r>
          </a:p>
          <a:p>
            <a:pPr algn="ctr">
              <a:lnSpc>
                <a:spcPct val="107000"/>
              </a:lnSpc>
              <a:spcBef>
                <a:spcPts val="1200"/>
              </a:spcBef>
              <a:spcAft>
                <a:spcPts val="800"/>
              </a:spcAft>
            </a:pPr>
            <a:r>
              <a:rPr lang="cs-CZ" altLang="cs-CZ" sz="2000" dirty="0" smtClean="0">
                <a:latin typeface="Calibri" panose="020F0502020204030204" pitchFamily="34" charset="0"/>
                <a:ea typeface="Calibri" panose="020F0502020204030204" pitchFamily="34" charset="0"/>
                <a:cs typeface="Calibri" panose="020F0502020204030204" pitchFamily="34" charset="0"/>
              </a:rPr>
              <a:t>Konference Technologické</a:t>
            </a:r>
            <a:br>
              <a:rPr lang="cs-CZ" altLang="cs-CZ" sz="2000" dirty="0" smtClean="0">
                <a:latin typeface="Calibri" panose="020F0502020204030204" pitchFamily="34" charset="0"/>
                <a:ea typeface="Calibri" panose="020F0502020204030204" pitchFamily="34" charset="0"/>
                <a:cs typeface="Calibri" panose="020F0502020204030204" pitchFamily="34" charset="0"/>
              </a:rPr>
            </a:br>
            <a:r>
              <a:rPr lang="cs-CZ" altLang="cs-CZ" sz="2000" dirty="0" smtClean="0">
                <a:latin typeface="Calibri" panose="020F0502020204030204" pitchFamily="34" charset="0"/>
                <a:ea typeface="Calibri" panose="020F0502020204030204" pitchFamily="34" charset="0"/>
                <a:cs typeface="Calibri" panose="020F0502020204030204" pitchFamily="34" charset="0"/>
              </a:rPr>
              <a:t>trendy </a:t>
            </a:r>
            <a:r>
              <a:rPr lang="cs-CZ" altLang="cs-CZ" sz="2000" dirty="0">
                <a:latin typeface="Calibri" panose="020F0502020204030204" pitchFamily="34" charset="0"/>
                <a:ea typeface="Calibri" panose="020F0502020204030204" pitchFamily="34" charset="0"/>
                <a:cs typeface="Calibri" panose="020F0502020204030204" pitchFamily="34" charset="0"/>
              </a:rPr>
              <a:t>v silniční </a:t>
            </a:r>
            <a:r>
              <a:rPr lang="cs-CZ" altLang="cs-CZ" sz="2000" dirty="0" smtClean="0">
                <a:latin typeface="Calibri" panose="020F0502020204030204" pitchFamily="34" charset="0"/>
                <a:ea typeface="Calibri" panose="020F0502020204030204" pitchFamily="34" charset="0"/>
                <a:cs typeface="Calibri" panose="020F0502020204030204" pitchFamily="34" charset="0"/>
              </a:rPr>
              <a:t>dopravě</a:t>
            </a:r>
            <a:br>
              <a:rPr lang="cs-CZ" altLang="cs-CZ" sz="2000" dirty="0" smtClean="0">
                <a:latin typeface="Calibri" panose="020F0502020204030204" pitchFamily="34" charset="0"/>
                <a:ea typeface="Calibri" panose="020F0502020204030204" pitchFamily="34" charset="0"/>
                <a:cs typeface="Calibri" panose="020F0502020204030204" pitchFamily="34" charset="0"/>
              </a:rPr>
            </a:br>
            <a:r>
              <a:rPr lang="cs-CZ" altLang="cs-CZ" sz="2000" dirty="0" smtClean="0">
                <a:latin typeface="Calibri" panose="020F0502020204030204" pitchFamily="34" charset="0"/>
                <a:ea typeface="Calibri" panose="020F0502020204030204" pitchFamily="34" charset="0"/>
                <a:cs typeface="Calibri" panose="020F0502020204030204" pitchFamily="34" charset="0"/>
              </a:rPr>
              <a:t>Olomouc</a:t>
            </a:r>
            <a:r>
              <a:rPr lang="cs-CZ" altLang="cs-CZ" sz="2000" dirty="0">
                <a:latin typeface="Calibri" panose="020F0502020204030204" pitchFamily="34" charset="0"/>
                <a:ea typeface="Calibri" panose="020F0502020204030204" pitchFamily="34" charset="0"/>
                <a:cs typeface="Calibri" panose="020F0502020204030204" pitchFamily="34" charset="0"/>
              </a:rPr>
              <a:t>, 27.11.2018</a:t>
            </a:r>
            <a:endParaRPr lang="cs-CZ"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1815882"/>
          </a:xfrm>
          <a:prstGeom prst="rect">
            <a:avLst/>
          </a:prstGeom>
        </p:spPr>
        <p:txBody>
          <a:bodyPr wrap="square">
            <a:spAutoFit/>
          </a:bodyPr>
          <a:lstStyle/>
          <a:p>
            <a:r>
              <a:rPr lang="cs-CZ" b="1" dirty="0" smtClean="0">
                <a:solidFill>
                  <a:srgbClr val="003399"/>
                </a:solidFill>
                <a:latin typeface="+mn-lt"/>
              </a:rPr>
              <a:t>2.3 Národní dopravní informační centrum (NDIC)</a:t>
            </a:r>
            <a:endParaRPr lang="cs-CZ" b="1" dirty="0">
              <a:solidFill>
                <a:srgbClr val="003399"/>
              </a:solidFill>
              <a:latin typeface="+mn-lt"/>
            </a:endParaRPr>
          </a:p>
          <a:p>
            <a:pPr marL="285750" indent="-285750">
              <a:buFont typeface="Arial" panose="020B0604020202020204" pitchFamily="34" charset="0"/>
              <a:buChar char="•"/>
            </a:pPr>
            <a:r>
              <a:rPr lang="cs-CZ" dirty="0">
                <a:latin typeface="+mn-lt"/>
              </a:rPr>
              <a:t>Role NDIC do roku 2020 bude přetrvávat </a:t>
            </a:r>
            <a:r>
              <a:rPr lang="cs-CZ" b="1" dirty="0">
                <a:latin typeface="+mn-lt"/>
              </a:rPr>
              <a:t>v současném </a:t>
            </a:r>
            <a:r>
              <a:rPr lang="cs-CZ" b="1" dirty="0" smtClean="0">
                <a:latin typeface="+mn-lt"/>
              </a:rPr>
              <a:t>stavu</a:t>
            </a:r>
            <a:r>
              <a:rPr lang="cs-CZ" dirty="0" smtClean="0">
                <a:latin typeface="+mn-lt"/>
              </a:rPr>
              <a:t>.</a:t>
            </a:r>
          </a:p>
          <a:p>
            <a:pPr marL="285750" indent="-285750">
              <a:buFont typeface="Arial" panose="020B0604020202020204" pitchFamily="34" charset="0"/>
              <a:buChar char="•"/>
            </a:pPr>
            <a:r>
              <a:rPr lang="cs-CZ" dirty="0" smtClean="0">
                <a:latin typeface="+mn-lt"/>
              </a:rPr>
              <a:t>Dojde </a:t>
            </a:r>
            <a:r>
              <a:rPr lang="cs-CZ" dirty="0">
                <a:latin typeface="+mn-lt"/>
              </a:rPr>
              <a:t>k jeho </a:t>
            </a:r>
            <a:r>
              <a:rPr lang="cs-CZ" b="1" dirty="0">
                <a:latin typeface="+mn-lt"/>
              </a:rPr>
              <a:t>otevření</a:t>
            </a:r>
            <a:r>
              <a:rPr lang="cs-CZ" dirty="0">
                <a:latin typeface="+mn-lt"/>
              </a:rPr>
              <a:t>, čímž se zjednoduší a zrychlí jeho </a:t>
            </a:r>
            <a:r>
              <a:rPr lang="cs-CZ" dirty="0" smtClean="0">
                <a:latin typeface="+mn-lt"/>
              </a:rPr>
              <a:t>rozvoj.</a:t>
            </a:r>
          </a:p>
          <a:p>
            <a:pPr marL="285750" indent="-285750">
              <a:buFont typeface="Arial" panose="020B0604020202020204" pitchFamily="34" charset="0"/>
              <a:buChar char="•"/>
            </a:pPr>
            <a:r>
              <a:rPr lang="cs-CZ" dirty="0" smtClean="0">
                <a:latin typeface="+mn-lt"/>
              </a:rPr>
              <a:t>Do </a:t>
            </a:r>
            <a:r>
              <a:rPr lang="cs-CZ" dirty="0">
                <a:latin typeface="+mn-lt"/>
              </a:rPr>
              <a:t>roku 2020 bude zaznamenán také </a:t>
            </a:r>
            <a:r>
              <a:rPr lang="cs-CZ" b="1" dirty="0">
                <a:latin typeface="+mn-lt"/>
              </a:rPr>
              <a:t>posun těžiště práce s </a:t>
            </a:r>
            <a:r>
              <a:rPr lang="cs-CZ" b="1" dirty="0" smtClean="0">
                <a:latin typeface="+mn-lt"/>
              </a:rPr>
              <a:t>daty</a:t>
            </a:r>
            <a:r>
              <a:rPr lang="cs-CZ" dirty="0" smtClean="0">
                <a:latin typeface="+mn-lt"/>
              </a:rPr>
              <a:t>.</a:t>
            </a:r>
          </a:p>
          <a:p>
            <a:pPr marL="285750" indent="-285750">
              <a:buFont typeface="Arial" panose="020B0604020202020204" pitchFamily="34" charset="0"/>
              <a:buChar char="•"/>
            </a:pPr>
            <a:r>
              <a:rPr lang="cs-CZ" dirty="0" smtClean="0">
                <a:latin typeface="+mn-lt"/>
              </a:rPr>
              <a:t>Získávání </a:t>
            </a:r>
            <a:r>
              <a:rPr lang="cs-CZ" dirty="0">
                <a:latin typeface="+mn-lt"/>
              </a:rPr>
              <a:t>dat bude díky novým senzorickým technologiím a technologiím přenosu dat </a:t>
            </a:r>
            <a:r>
              <a:rPr lang="cs-CZ" b="1" dirty="0">
                <a:latin typeface="+mn-lt"/>
              </a:rPr>
              <a:t>levnější a </a:t>
            </a:r>
            <a:r>
              <a:rPr lang="cs-CZ" b="1" dirty="0" smtClean="0">
                <a:latin typeface="+mn-lt"/>
              </a:rPr>
              <a:t>dostupnější</a:t>
            </a:r>
            <a:r>
              <a:rPr lang="cs-CZ" dirty="0" smtClean="0">
                <a:latin typeface="+mn-lt"/>
              </a:rPr>
              <a:t>.</a:t>
            </a:r>
          </a:p>
          <a:p>
            <a:pPr marL="285750" indent="-285750">
              <a:buFont typeface="Arial" panose="020B0604020202020204" pitchFamily="34" charset="0"/>
              <a:buChar char="•"/>
            </a:pPr>
            <a:r>
              <a:rPr lang="cs-CZ" dirty="0" smtClean="0">
                <a:latin typeface="+mn-lt"/>
              </a:rPr>
              <a:t>Kromě </a:t>
            </a:r>
            <a:r>
              <a:rPr lang="cs-CZ" dirty="0">
                <a:latin typeface="+mn-lt"/>
              </a:rPr>
              <a:t>detektorů na infrastruktuře budou velké objemy dat po roce 2020 získávány </a:t>
            </a:r>
            <a:r>
              <a:rPr lang="cs-CZ" b="1" dirty="0">
                <a:latin typeface="+mn-lt"/>
              </a:rPr>
              <a:t>online přímo z vozidel </a:t>
            </a:r>
            <a:r>
              <a:rPr lang="cs-CZ" dirty="0">
                <a:latin typeface="+mn-lt"/>
              </a:rPr>
              <a:t>prostřednictvím C-ITS </a:t>
            </a:r>
            <a:r>
              <a:rPr lang="cs-CZ" dirty="0" smtClean="0">
                <a:latin typeface="+mn-lt"/>
              </a:rPr>
              <a:t>systémů</a:t>
            </a:r>
            <a:r>
              <a:rPr lang="cs-CZ" dirty="0">
                <a:latin typeface="+mn-lt"/>
              </a:rPr>
              <a:t>.</a:t>
            </a:r>
          </a:p>
        </p:txBody>
      </p:sp>
      <p:pic>
        <p:nvPicPr>
          <p:cNvPr id="3" name="Obrázek 18" descr="24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971" y="3091625"/>
            <a:ext cx="575945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 pole 77"/>
          <p:cNvSpPr txBox="1">
            <a:spLocks noChangeArrowheads="1"/>
          </p:cNvSpPr>
          <p:nvPr/>
        </p:nvSpPr>
        <p:spPr bwMode="auto">
          <a:xfrm>
            <a:off x="7524115" y="4291774"/>
            <a:ext cx="685800"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cs-CZ" altLang="cs-CZ" sz="900" b="0" i="0" u="none" strike="noStrike" cap="none" normalizeH="0" baseline="0" dirty="0" smtClean="0">
                <a:ln>
                  <a:noFill/>
                </a:ln>
                <a:solidFill>
                  <a:srgbClr val="1F497D"/>
                </a:solidFill>
                <a:effectLst/>
                <a:latin typeface="+mn-lt"/>
              </a:rPr>
              <a:t>NDIC Ostrava</a:t>
            </a:r>
            <a:endParaRPr kumimoji="0" lang="cs-CZ" altLang="cs-CZ" sz="18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2781209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1384995"/>
          </a:xfrm>
          <a:prstGeom prst="rect">
            <a:avLst/>
          </a:prstGeom>
        </p:spPr>
        <p:txBody>
          <a:bodyPr wrap="square">
            <a:spAutoFit/>
          </a:bodyPr>
          <a:lstStyle/>
          <a:p>
            <a:r>
              <a:rPr lang="cs-CZ" b="1" dirty="0" smtClean="0">
                <a:solidFill>
                  <a:srgbClr val="003399"/>
                </a:solidFill>
                <a:latin typeface="+mn-lt"/>
              </a:rPr>
              <a:t>2.4 </a:t>
            </a:r>
            <a:r>
              <a:rPr lang="cs-CZ" b="1" dirty="0">
                <a:solidFill>
                  <a:srgbClr val="003399"/>
                </a:solidFill>
                <a:latin typeface="+mn-lt"/>
              </a:rPr>
              <a:t>Mýto</a:t>
            </a:r>
          </a:p>
          <a:p>
            <a:pPr marL="285750" indent="-285750">
              <a:buFont typeface="Arial" panose="020B0604020202020204" pitchFamily="34" charset="0"/>
              <a:buChar char="•"/>
            </a:pPr>
            <a:r>
              <a:rPr lang="cs-CZ" dirty="0">
                <a:latin typeface="+mn-lt"/>
              </a:rPr>
              <a:t>Je předpoklad, že po roce 2020 vznikne </a:t>
            </a:r>
            <a:r>
              <a:rPr lang="cs-CZ" b="1" dirty="0">
                <a:latin typeface="+mn-lt"/>
              </a:rPr>
              <a:t>hybridní systém výběru mýtného </a:t>
            </a:r>
            <a:r>
              <a:rPr lang="cs-CZ" dirty="0">
                <a:latin typeface="+mn-lt"/>
              </a:rPr>
              <a:t>na dálnicích, rychlostních silnicích a na silnicích prvních </a:t>
            </a:r>
            <a:r>
              <a:rPr lang="cs-CZ" dirty="0" smtClean="0">
                <a:latin typeface="+mn-lt"/>
              </a:rPr>
              <a:t>tříd.</a:t>
            </a:r>
          </a:p>
          <a:p>
            <a:pPr marL="285750" indent="-285750">
              <a:buFont typeface="Arial" panose="020B0604020202020204" pitchFamily="34" charset="0"/>
              <a:buChar char="•"/>
            </a:pPr>
            <a:r>
              <a:rPr lang="cs-CZ" dirty="0" smtClean="0">
                <a:latin typeface="+mn-lt"/>
              </a:rPr>
              <a:t>Tento </a:t>
            </a:r>
            <a:r>
              <a:rPr lang="cs-CZ" dirty="0">
                <a:latin typeface="+mn-lt"/>
              </a:rPr>
              <a:t>vývoj bude podpořen především </a:t>
            </a:r>
            <a:r>
              <a:rPr lang="cs-CZ" b="1" dirty="0">
                <a:latin typeface="+mn-lt"/>
              </a:rPr>
              <a:t>rozvojem C-ITS jednotek ve vozidlech</a:t>
            </a:r>
            <a:r>
              <a:rPr lang="cs-CZ" dirty="0">
                <a:latin typeface="+mn-lt"/>
              </a:rPr>
              <a:t>, které bude možné mimo klasické aplikace využít právě pro účely výběru mýtného.</a:t>
            </a:r>
          </a:p>
          <a:p>
            <a:pPr>
              <a:defRPr/>
            </a:pPr>
            <a:endParaRPr lang="cs-CZ" altLang="cs-CZ" dirty="0" smtClean="0">
              <a:latin typeface="+mn-lt"/>
            </a:endParaRPr>
          </a:p>
        </p:txBody>
      </p:sp>
    </p:spTree>
    <p:extLst>
      <p:ext uri="{BB962C8B-B14F-4D97-AF65-F5344CB8AC3E}">
        <p14:creationId xmlns:p14="http://schemas.microsoft.com/office/powerpoint/2010/main" val="2774693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7" y="911236"/>
            <a:ext cx="4378184" cy="3493264"/>
          </a:xfrm>
          <a:prstGeom prst="rect">
            <a:avLst/>
          </a:prstGeom>
        </p:spPr>
        <p:txBody>
          <a:bodyPr wrap="square">
            <a:spAutoFit/>
          </a:bodyPr>
          <a:lstStyle/>
          <a:p>
            <a:r>
              <a:rPr lang="cs-CZ" sz="1300" b="1" dirty="0" smtClean="0">
                <a:solidFill>
                  <a:srgbClr val="003399"/>
                </a:solidFill>
                <a:latin typeface="+mn-lt"/>
              </a:rPr>
              <a:t>2.5 </a:t>
            </a:r>
            <a:r>
              <a:rPr lang="cs-CZ" sz="1300" b="1" dirty="0">
                <a:solidFill>
                  <a:srgbClr val="003399"/>
                </a:solidFill>
                <a:latin typeface="+mn-lt"/>
              </a:rPr>
              <a:t>C-ITS</a:t>
            </a:r>
          </a:p>
          <a:p>
            <a:r>
              <a:rPr lang="cs-CZ" sz="1300" dirty="0">
                <a:latin typeface="+mn-lt"/>
              </a:rPr>
              <a:t>Kooperativní systémy (</a:t>
            </a:r>
            <a:r>
              <a:rPr lang="cs-CZ" sz="1300" dirty="0" smtClean="0">
                <a:latin typeface="+mn-lt"/>
              </a:rPr>
              <a:t>C-ITS) </a:t>
            </a:r>
            <a:r>
              <a:rPr lang="cs-CZ" sz="1300" b="1" dirty="0">
                <a:latin typeface="+mn-lt"/>
              </a:rPr>
              <a:t>založené na výměně dat </a:t>
            </a:r>
            <a:r>
              <a:rPr lang="cs-CZ" sz="1300" dirty="0">
                <a:latin typeface="+mn-lt"/>
              </a:rPr>
              <a:t>nejenom mezi samotnými vozidly, ale také vozidly a infrastrukturou jsou </a:t>
            </a:r>
            <a:r>
              <a:rPr lang="cs-CZ" sz="1300" b="1" dirty="0">
                <a:latin typeface="+mn-lt"/>
              </a:rPr>
              <a:t>další velkou výzvou </a:t>
            </a:r>
            <a:r>
              <a:rPr lang="cs-CZ" sz="1300" dirty="0">
                <a:latin typeface="+mn-lt"/>
              </a:rPr>
              <a:t>v oblasti řízení dopravy. Kooperativní systémy umožňují </a:t>
            </a:r>
            <a:r>
              <a:rPr lang="cs-CZ" sz="1300" b="1" dirty="0">
                <a:latin typeface="+mn-lt"/>
              </a:rPr>
              <a:t>přímou komunikaci mezi vozidly </a:t>
            </a:r>
            <a:r>
              <a:rPr lang="cs-CZ" sz="1300" dirty="0">
                <a:latin typeface="+mn-lt"/>
              </a:rPr>
              <a:t>navzájem a </a:t>
            </a:r>
            <a:r>
              <a:rPr lang="cs-CZ" sz="1300" b="1" dirty="0">
                <a:latin typeface="+mn-lt"/>
              </a:rPr>
              <a:t>vozidly a ITS jednotkami </a:t>
            </a:r>
            <a:r>
              <a:rPr lang="cs-CZ" sz="1300" dirty="0">
                <a:latin typeface="+mn-lt"/>
              </a:rPr>
              <a:t>na dopravní infrastruktuře, které jsou následně předány do dopravně řídících či informačních center. Zajištění inteligentní mobility překračující hranice států je </a:t>
            </a:r>
            <a:r>
              <a:rPr lang="cs-CZ" sz="1300" b="1" dirty="0">
                <a:latin typeface="+mn-lt"/>
              </a:rPr>
              <a:t>základním cílem Evropské unie </a:t>
            </a:r>
            <a:r>
              <a:rPr lang="cs-CZ" sz="1300" dirty="0">
                <a:latin typeface="+mn-lt"/>
              </a:rPr>
              <a:t>a aktivity vedoucí k tomuto cíli pokládají základ pro tvorbu </a:t>
            </a:r>
            <a:r>
              <a:rPr lang="cs-CZ" sz="1300" b="1" dirty="0">
                <a:latin typeface="+mn-lt"/>
              </a:rPr>
              <a:t>panevropského využívání kooperativních systémů</a:t>
            </a:r>
            <a:r>
              <a:rPr lang="cs-CZ" sz="1300" dirty="0">
                <a:latin typeface="+mn-lt"/>
              </a:rPr>
              <a:t>. Na komunikacích přibude </a:t>
            </a:r>
            <a:r>
              <a:rPr lang="cs-CZ" sz="1300" b="1" dirty="0">
                <a:latin typeface="+mn-lt"/>
              </a:rPr>
              <a:t>infrastruktura pro přenos dopravních dat z/do vozidel </a:t>
            </a:r>
            <a:r>
              <a:rPr lang="cs-CZ" sz="1300" dirty="0">
                <a:latin typeface="+mn-lt"/>
              </a:rPr>
              <a:t>(hybridní systém C-ITS), který bude sloužit pro potřeby všech </a:t>
            </a:r>
            <a:r>
              <a:rPr lang="cs-CZ" sz="1300" dirty="0" smtClean="0">
                <a:latin typeface="+mn-lt"/>
              </a:rPr>
              <a:t>vozidel. </a:t>
            </a:r>
            <a:r>
              <a:rPr lang="cs-CZ" sz="1300" dirty="0">
                <a:latin typeface="+mn-lt"/>
              </a:rPr>
              <a:t>Do roku 2020 bude C-ITS infrastruktura pokrývat </a:t>
            </a:r>
            <a:r>
              <a:rPr lang="cs-CZ" sz="1300" b="1" dirty="0">
                <a:latin typeface="+mn-lt"/>
              </a:rPr>
              <a:t>základní síť komunikací v ČR </a:t>
            </a:r>
            <a:r>
              <a:rPr lang="cs-CZ" sz="1300" dirty="0">
                <a:latin typeface="+mn-lt"/>
              </a:rPr>
              <a:t>a do roku 2025 bude pokryta </a:t>
            </a:r>
            <a:r>
              <a:rPr lang="cs-CZ" sz="1300" b="1" dirty="0">
                <a:latin typeface="+mn-lt"/>
              </a:rPr>
              <a:t>celá síť TEN-T </a:t>
            </a:r>
            <a:r>
              <a:rPr lang="cs-CZ" sz="1300" dirty="0">
                <a:latin typeface="+mn-lt"/>
              </a:rPr>
              <a:t>a další významné komunikace. </a:t>
            </a:r>
          </a:p>
        </p:txBody>
      </p:sp>
      <p:pic>
        <p:nvPicPr>
          <p:cNvPr id="3074" name="Diagram 2"/>
          <p:cNvPicPr>
            <a:picLocks noChangeArrowheads="1"/>
          </p:cNvPicPr>
          <p:nvPr/>
        </p:nvPicPr>
        <p:blipFill>
          <a:blip r:embed="rId2">
            <a:extLst>
              <a:ext uri="{28A0092B-C50C-407E-A947-70E740481C1C}">
                <a14:useLocalDpi xmlns:a14="http://schemas.microsoft.com/office/drawing/2010/main" val="0"/>
              </a:ext>
            </a:extLst>
          </a:blip>
          <a:srcRect l="-6807" r="-6824"/>
          <a:stretch>
            <a:fillRect/>
          </a:stretch>
        </p:blipFill>
        <p:spPr bwMode="auto">
          <a:xfrm>
            <a:off x="4656773" y="623570"/>
            <a:ext cx="4579937" cy="39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398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2462213"/>
          </a:xfrm>
          <a:prstGeom prst="rect">
            <a:avLst/>
          </a:prstGeom>
        </p:spPr>
        <p:txBody>
          <a:bodyPr wrap="square">
            <a:spAutoFit/>
          </a:bodyPr>
          <a:lstStyle/>
          <a:p>
            <a:r>
              <a:rPr lang="cs-CZ" b="1" dirty="0" smtClean="0">
                <a:solidFill>
                  <a:srgbClr val="003399"/>
                </a:solidFill>
                <a:latin typeface="+mn-lt"/>
              </a:rPr>
              <a:t>2.6 </a:t>
            </a:r>
            <a:r>
              <a:rPr lang="cs-CZ" b="1" dirty="0">
                <a:solidFill>
                  <a:srgbClr val="003399"/>
                </a:solidFill>
                <a:latin typeface="+mn-lt"/>
              </a:rPr>
              <a:t>E-mobilita</a:t>
            </a:r>
          </a:p>
          <a:p>
            <a:pPr marL="285750" indent="-285750">
              <a:buFont typeface="Arial" panose="020B0604020202020204" pitchFamily="34" charset="0"/>
              <a:buChar char="•"/>
            </a:pPr>
            <a:r>
              <a:rPr lang="cs-CZ" dirty="0">
                <a:latin typeface="+mn-lt"/>
              </a:rPr>
              <a:t>Pro </a:t>
            </a:r>
            <a:r>
              <a:rPr lang="cs-CZ" dirty="0" err="1">
                <a:latin typeface="+mn-lt"/>
              </a:rPr>
              <a:t>elektromobilitu</a:t>
            </a:r>
            <a:r>
              <a:rPr lang="cs-CZ" dirty="0">
                <a:latin typeface="+mn-lt"/>
              </a:rPr>
              <a:t> bude klíčový </a:t>
            </a:r>
            <a:r>
              <a:rPr lang="cs-CZ" b="1" dirty="0">
                <a:latin typeface="+mn-lt"/>
              </a:rPr>
              <a:t>dojezd na jedno nabití </a:t>
            </a:r>
            <a:r>
              <a:rPr lang="cs-CZ" dirty="0">
                <a:latin typeface="+mn-lt"/>
              </a:rPr>
              <a:t>– tedy kapacita baterií a rozvoj sítě dobíjecích stanic. </a:t>
            </a:r>
            <a:r>
              <a:rPr lang="cs-CZ" b="1" dirty="0">
                <a:latin typeface="+mn-lt"/>
              </a:rPr>
              <a:t>Do roku 2020 </a:t>
            </a:r>
            <a:r>
              <a:rPr lang="cs-CZ" dirty="0">
                <a:latin typeface="+mn-lt"/>
              </a:rPr>
              <a:t>by mělo být na území ČR instalováno cca </a:t>
            </a:r>
            <a:r>
              <a:rPr lang="cs-CZ" b="1" dirty="0">
                <a:latin typeface="+mn-lt"/>
              </a:rPr>
              <a:t>1300 dobíjecích stanic</a:t>
            </a:r>
            <a:r>
              <a:rPr lang="cs-CZ" dirty="0">
                <a:latin typeface="+mn-lt"/>
              </a:rPr>
              <a:t>, na stejnosměrný i střídavý proud a celkově by měly být </a:t>
            </a:r>
            <a:r>
              <a:rPr lang="cs-CZ" b="1" dirty="0">
                <a:latin typeface="+mn-lt"/>
              </a:rPr>
              <a:t>pokryty dálnice a velká krajská města</a:t>
            </a:r>
            <a:r>
              <a:rPr lang="cs-CZ" dirty="0">
                <a:latin typeface="+mn-lt"/>
              </a:rPr>
              <a:t>. Další dokrývání především menších okresních měst bude probíhat mezi lety 2020 a 2025.</a:t>
            </a:r>
          </a:p>
          <a:p>
            <a:pPr marL="285750" indent="-285750">
              <a:buFont typeface="Arial" panose="020B0604020202020204" pitchFamily="34" charset="0"/>
              <a:buChar char="•"/>
            </a:pPr>
            <a:r>
              <a:rPr lang="cs-CZ" b="1" dirty="0">
                <a:latin typeface="+mn-lt"/>
              </a:rPr>
              <a:t>Technologii elektrických vozidel </a:t>
            </a:r>
            <a:r>
              <a:rPr lang="cs-CZ" dirty="0">
                <a:latin typeface="+mn-lt"/>
              </a:rPr>
              <a:t>lze rozdělit </a:t>
            </a:r>
            <a:r>
              <a:rPr lang="cs-CZ" dirty="0" smtClean="0">
                <a:latin typeface="+mn-lt"/>
              </a:rPr>
              <a:t>takto:</a:t>
            </a:r>
            <a:br>
              <a:rPr lang="cs-CZ" dirty="0" smtClean="0">
                <a:latin typeface="+mn-lt"/>
              </a:rPr>
            </a:br>
            <a:r>
              <a:rPr lang="cs-CZ" dirty="0" smtClean="0">
                <a:latin typeface="+mn-lt"/>
              </a:rPr>
              <a:t>– hybridní vozidla</a:t>
            </a:r>
            <a:br>
              <a:rPr lang="cs-CZ" dirty="0" smtClean="0">
                <a:latin typeface="+mn-lt"/>
              </a:rPr>
            </a:br>
            <a:r>
              <a:rPr lang="cs-CZ" dirty="0" smtClean="0">
                <a:latin typeface="+mn-lt"/>
              </a:rPr>
              <a:t>– plně </a:t>
            </a:r>
            <a:r>
              <a:rPr lang="cs-CZ" dirty="0">
                <a:latin typeface="+mn-lt"/>
              </a:rPr>
              <a:t>elektrická vozidla</a:t>
            </a:r>
          </a:p>
          <a:p>
            <a:pPr marL="285750" indent="-285750">
              <a:buFont typeface="Arial" panose="020B0604020202020204" pitchFamily="34" charset="0"/>
              <a:buChar char="•"/>
            </a:pPr>
            <a:r>
              <a:rPr lang="cs-CZ" dirty="0">
                <a:latin typeface="+mn-lt"/>
              </a:rPr>
              <a:t>Rozvoj v oblasti E. Mobility úzce souvisí také </a:t>
            </a:r>
            <a:r>
              <a:rPr lang="cs-CZ" b="1" dirty="0">
                <a:latin typeface="+mn-lt"/>
              </a:rPr>
              <a:t>s rozvojem v přenosové soustavě a Smart </a:t>
            </a:r>
            <a:r>
              <a:rPr lang="cs-CZ" b="1" dirty="0" err="1">
                <a:latin typeface="+mn-lt"/>
              </a:rPr>
              <a:t>Grids</a:t>
            </a:r>
            <a:r>
              <a:rPr lang="cs-CZ" dirty="0">
                <a:latin typeface="+mn-lt"/>
              </a:rPr>
              <a:t>. Pro výstavbu dobíjecích stanic bude potřeba </a:t>
            </a:r>
            <a:r>
              <a:rPr lang="cs-CZ" b="1" dirty="0">
                <a:latin typeface="+mn-lt"/>
              </a:rPr>
              <a:t>dostatečně kapacitní rozvodná síť </a:t>
            </a:r>
            <a:r>
              <a:rPr lang="cs-CZ" dirty="0">
                <a:latin typeface="+mn-lt"/>
              </a:rPr>
              <a:t>hlavně ve městech, kde se předpokládá </a:t>
            </a:r>
            <a:r>
              <a:rPr lang="cs-CZ" b="1" dirty="0">
                <a:latin typeface="+mn-lt"/>
              </a:rPr>
              <a:t>nabíjení řádově stovek až tisíců elektrických a hybridních vozidel zároveň </a:t>
            </a:r>
            <a:r>
              <a:rPr lang="cs-CZ" dirty="0">
                <a:latin typeface="+mn-lt"/>
              </a:rPr>
              <a:t>a také na dálnicích</a:t>
            </a:r>
            <a:r>
              <a:rPr lang="cs-CZ" dirty="0" smtClean="0">
                <a:latin typeface="+mn-lt"/>
              </a:rPr>
              <a:t>.</a:t>
            </a:r>
            <a:endParaRPr lang="cs-CZ" dirty="0">
              <a:latin typeface="+mn-lt"/>
            </a:endParaRPr>
          </a:p>
        </p:txBody>
      </p:sp>
    </p:spTree>
    <p:extLst>
      <p:ext uri="{BB962C8B-B14F-4D97-AF65-F5344CB8AC3E}">
        <p14:creationId xmlns:p14="http://schemas.microsoft.com/office/powerpoint/2010/main" val="3362080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1384995"/>
          </a:xfrm>
          <a:prstGeom prst="rect">
            <a:avLst/>
          </a:prstGeom>
        </p:spPr>
        <p:txBody>
          <a:bodyPr wrap="square">
            <a:spAutoFit/>
          </a:bodyPr>
          <a:lstStyle/>
          <a:p>
            <a:r>
              <a:rPr lang="cs-CZ" b="1" dirty="0" smtClean="0">
                <a:solidFill>
                  <a:srgbClr val="003399"/>
                </a:solidFill>
                <a:latin typeface="+mn-lt"/>
              </a:rPr>
              <a:t>2.7 </a:t>
            </a:r>
            <a:r>
              <a:rPr lang="cs-CZ" b="1" dirty="0">
                <a:solidFill>
                  <a:srgbClr val="003399"/>
                </a:solidFill>
                <a:latin typeface="+mn-lt"/>
              </a:rPr>
              <a:t>Autonomní vozidla</a:t>
            </a:r>
          </a:p>
          <a:p>
            <a:r>
              <a:rPr lang="cs-CZ" dirty="0">
                <a:latin typeface="+mn-lt"/>
              </a:rPr>
              <a:t>Pro potřeby této studie je problematika </a:t>
            </a:r>
            <a:r>
              <a:rPr lang="cs-CZ" b="1" dirty="0">
                <a:latin typeface="+mn-lt"/>
              </a:rPr>
              <a:t>zavádění autonomních vozidel </a:t>
            </a:r>
            <a:r>
              <a:rPr lang="cs-CZ" dirty="0">
                <a:latin typeface="+mn-lt"/>
              </a:rPr>
              <a:t>z hlediska vybavení </a:t>
            </a:r>
            <a:r>
              <a:rPr lang="cs-CZ" b="1" dirty="0">
                <a:latin typeface="+mn-lt"/>
              </a:rPr>
              <a:t>inteligentními systémy </a:t>
            </a:r>
            <a:r>
              <a:rPr lang="cs-CZ" dirty="0">
                <a:latin typeface="+mn-lt"/>
              </a:rPr>
              <a:t>rozdělena na tyto tři fáze:</a:t>
            </a:r>
          </a:p>
          <a:p>
            <a:pPr marL="285750" lvl="0" indent="-285750">
              <a:buFont typeface="Arial" panose="020B0604020202020204" pitchFamily="34" charset="0"/>
              <a:buChar char="•"/>
            </a:pPr>
            <a:r>
              <a:rPr lang="cs-CZ" dirty="0" smtClean="0">
                <a:latin typeface="+mn-lt"/>
              </a:rPr>
              <a:t>systémy </a:t>
            </a:r>
            <a:r>
              <a:rPr lang="cs-CZ" dirty="0">
                <a:latin typeface="+mn-lt"/>
              </a:rPr>
              <a:t>podpory řidiče</a:t>
            </a:r>
          </a:p>
          <a:p>
            <a:pPr marL="285750" lvl="0" indent="-285750">
              <a:buFont typeface="Arial" panose="020B0604020202020204" pitchFamily="34" charset="0"/>
              <a:buChar char="•"/>
            </a:pPr>
            <a:r>
              <a:rPr lang="cs-CZ" dirty="0" smtClean="0">
                <a:latin typeface="+mn-lt"/>
              </a:rPr>
              <a:t>částečně </a:t>
            </a:r>
            <a:r>
              <a:rPr lang="cs-CZ" dirty="0">
                <a:latin typeface="+mn-lt"/>
              </a:rPr>
              <a:t>autonomní vozidla </a:t>
            </a:r>
          </a:p>
          <a:p>
            <a:pPr marL="285750" lvl="0" indent="-285750">
              <a:buFont typeface="Arial" panose="020B0604020202020204" pitchFamily="34" charset="0"/>
              <a:buChar char="•"/>
            </a:pPr>
            <a:r>
              <a:rPr lang="cs-CZ" dirty="0" smtClean="0">
                <a:latin typeface="+mn-lt"/>
              </a:rPr>
              <a:t>plně </a:t>
            </a:r>
            <a:r>
              <a:rPr lang="cs-CZ" dirty="0">
                <a:latin typeface="+mn-lt"/>
              </a:rPr>
              <a:t>autonomní </a:t>
            </a:r>
            <a:r>
              <a:rPr lang="cs-CZ" dirty="0" smtClean="0">
                <a:latin typeface="+mn-lt"/>
              </a:rPr>
              <a:t>vozidla</a:t>
            </a:r>
            <a:endParaRPr lang="cs-CZ" dirty="0">
              <a:latin typeface="+mn-lt"/>
            </a:endParaRPr>
          </a:p>
        </p:txBody>
      </p:sp>
    </p:spTree>
    <p:extLst>
      <p:ext uri="{BB962C8B-B14F-4D97-AF65-F5344CB8AC3E}">
        <p14:creationId xmlns:p14="http://schemas.microsoft.com/office/powerpoint/2010/main" val="3548429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3770263"/>
          </a:xfrm>
          <a:prstGeom prst="rect">
            <a:avLst/>
          </a:prstGeom>
        </p:spPr>
        <p:txBody>
          <a:bodyPr wrap="square">
            <a:spAutoFit/>
          </a:bodyPr>
          <a:lstStyle/>
          <a:p>
            <a:r>
              <a:rPr lang="cs-CZ" b="1" dirty="0" smtClean="0">
                <a:solidFill>
                  <a:srgbClr val="003399"/>
                </a:solidFill>
                <a:latin typeface="+mn-lt"/>
              </a:rPr>
              <a:t>3. </a:t>
            </a:r>
            <a:r>
              <a:rPr lang="cs-CZ" b="1" dirty="0">
                <a:solidFill>
                  <a:srgbClr val="003399"/>
                </a:solidFill>
                <a:latin typeface="+mn-lt"/>
              </a:rPr>
              <a:t>Identifikace vhodných způsobů uplatnění nových technologií a přístupů</a:t>
            </a:r>
          </a:p>
          <a:p>
            <a:pPr>
              <a:spcBef>
                <a:spcPts val="600"/>
              </a:spcBef>
            </a:pPr>
            <a:r>
              <a:rPr lang="cs-CZ" dirty="0">
                <a:latin typeface="+mn-lt"/>
              </a:rPr>
              <a:t>Oblast ITS vytváří základ – technologický, datový a informační pro široké spektrum dalších návazných aktivit, produktů a služeb. Zejména se jedná o oblast autonomních vozidel, kam je směřováno užití většiny nejmodernějších technologií v oblasti dopravy a ITS. Důvodem rozvoje oblasti autonomního řízení je zejména kritické přehlcení dopravní sítě vozidly a z toho plynoucí ekonomické a sociální ztráty způsobené kongescemi, emisemi a nehodami.</a:t>
            </a:r>
          </a:p>
          <a:p>
            <a:pPr>
              <a:spcBef>
                <a:spcPts val="600"/>
              </a:spcBef>
            </a:pPr>
            <a:r>
              <a:rPr lang="cs-CZ" b="1" dirty="0">
                <a:latin typeface="+mn-lt"/>
              </a:rPr>
              <a:t>Nové nároky </a:t>
            </a:r>
            <a:r>
              <a:rPr lang="cs-CZ" dirty="0">
                <a:latin typeface="+mn-lt"/>
              </a:rPr>
              <a:t>na technologie kladou </a:t>
            </a:r>
            <a:r>
              <a:rPr lang="cs-CZ" b="1" dirty="0">
                <a:latin typeface="+mn-lt"/>
              </a:rPr>
              <a:t>oblasti</a:t>
            </a:r>
            <a:r>
              <a:rPr lang="cs-CZ" dirty="0">
                <a:latin typeface="+mn-lt"/>
              </a:rPr>
              <a:t>, jako jsou například:</a:t>
            </a:r>
          </a:p>
          <a:p>
            <a:pPr marL="285750" lvl="0" indent="-285750">
              <a:buFont typeface="Arial" panose="020B0604020202020204" pitchFamily="34" charset="0"/>
              <a:buChar char="•"/>
            </a:pPr>
            <a:r>
              <a:rPr lang="cs-CZ" dirty="0">
                <a:latin typeface="+mn-lt"/>
              </a:rPr>
              <a:t>bezpečnost přenosu dat, </a:t>
            </a:r>
          </a:p>
          <a:p>
            <a:pPr marL="285750" lvl="0" indent="-285750">
              <a:buFont typeface="Arial" panose="020B0604020202020204" pitchFamily="34" charset="0"/>
              <a:buChar char="•"/>
            </a:pPr>
            <a:r>
              <a:rPr lang="cs-CZ" dirty="0">
                <a:latin typeface="+mn-lt"/>
              </a:rPr>
              <a:t>rychlost přenosu a zpracování dat</a:t>
            </a:r>
          </a:p>
          <a:p>
            <a:pPr marL="285750" lvl="0" indent="-285750">
              <a:buFont typeface="Arial" panose="020B0604020202020204" pitchFamily="34" charset="0"/>
              <a:buChar char="•"/>
            </a:pPr>
            <a:r>
              <a:rPr lang="cs-CZ" dirty="0">
                <a:latin typeface="+mn-lt"/>
              </a:rPr>
              <a:t>objemy přenášených dat,</a:t>
            </a:r>
          </a:p>
          <a:p>
            <a:pPr marL="285750" lvl="0" indent="-285750">
              <a:buFont typeface="Arial" panose="020B0604020202020204" pitchFamily="34" charset="0"/>
              <a:buChar char="•"/>
            </a:pPr>
            <a:r>
              <a:rPr lang="cs-CZ" dirty="0">
                <a:latin typeface="+mn-lt"/>
              </a:rPr>
              <a:t>formáty dat pro interoperabilitu sytému.</a:t>
            </a:r>
          </a:p>
          <a:p>
            <a:pPr>
              <a:spcBef>
                <a:spcPts val="600"/>
              </a:spcBef>
            </a:pPr>
            <a:r>
              <a:rPr lang="cs-CZ" dirty="0">
                <a:latin typeface="+mn-lt"/>
              </a:rPr>
              <a:t>V neposlední řadě </a:t>
            </a:r>
            <a:r>
              <a:rPr lang="cs-CZ" b="1" dirty="0">
                <a:latin typeface="+mn-lt"/>
              </a:rPr>
              <a:t>velmi kritickou oblastí </a:t>
            </a:r>
            <a:r>
              <a:rPr lang="cs-CZ" dirty="0">
                <a:latin typeface="+mn-lt"/>
              </a:rPr>
              <a:t>s velkým vlivem na uplatnění inovace jsou </a:t>
            </a:r>
            <a:r>
              <a:rPr lang="cs-CZ" b="1" dirty="0">
                <a:latin typeface="+mn-lt"/>
              </a:rPr>
              <a:t>uživatelé a legislativa </a:t>
            </a:r>
            <a:r>
              <a:rPr lang="cs-CZ" dirty="0">
                <a:latin typeface="+mn-lt"/>
              </a:rPr>
              <a:t>a s tím související koexistence nových technologií a přístupů s předchozími generacemi technologií i uživatelů. Předpokládá se také </a:t>
            </a:r>
            <a:r>
              <a:rPr lang="cs-CZ" b="1" dirty="0">
                <a:latin typeface="+mn-lt"/>
              </a:rPr>
              <a:t>rozvoj autonomního řízení v dopravě a logistice</a:t>
            </a:r>
            <a:r>
              <a:rPr lang="cs-CZ" dirty="0">
                <a:latin typeface="+mn-lt"/>
              </a:rPr>
              <a:t>, kde již v rámci uzavřených areálů probíhají první reálné nasazení autonomních vozidel. Uplatňování nových technologií a přístupů v praxi musí ale zároveň podléhat </a:t>
            </a:r>
            <a:r>
              <a:rPr lang="cs-CZ" b="1" dirty="0" smtClean="0">
                <a:latin typeface="+mn-lt"/>
              </a:rPr>
              <a:t>harmonizaci</a:t>
            </a:r>
            <a:r>
              <a:rPr lang="cs-CZ" dirty="0" smtClean="0">
                <a:latin typeface="+mn-lt"/>
              </a:rPr>
              <a:t>.</a:t>
            </a:r>
            <a:endParaRPr lang="cs-CZ" dirty="0">
              <a:latin typeface="+mn-lt"/>
            </a:endParaRPr>
          </a:p>
        </p:txBody>
      </p:sp>
    </p:spTree>
    <p:extLst>
      <p:ext uri="{BB962C8B-B14F-4D97-AF65-F5344CB8AC3E}">
        <p14:creationId xmlns:p14="http://schemas.microsoft.com/office/powerpoint/2010/main" val="3948649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1169551"/>
          </a:xfrm>
          <a:prstGeom prst="rect">
            <a:avLst/>
          </a:prstGeom>
        </p:spPr>
        <p:txBody>
          <a:bodyPr wrap="square">
            <a:spAutoFit/>
          </a:bodyPr>
          <a:lstStyle/>
          <a:p>
            <a:r>
              <a:rPr lang="cs-CZ" b="1" dirty="0" smtClean="0">
                <a:solidFill>
                  <a:srgbClr val="003399"/>
                </a:solidFill>
                <a:latin typeface="+mn-lt"/>
              </a:rPr>
              <a:t>3.1 </a:t>
            </a:r>
            <a:r>
              <a:rPr lang="cs-CZ" b="1" dirty="0">
                <a:solidFill>
                  <a:srgbClr val="003399"/>
                </a:solidFill>
                <a:latin typeface="+mn-lt"/>
              </a:rPr>
              <a:t>Inteligentní parkování </a:t>
            </a:r>
            <a:r>
              <a:rPr lang="cs-CZ" b="1" dirty="0" smtClean="0">
                <a:solidFill>
                  <a:srgbClr val="003399"/>
                </a:solidFill>
                <a:latin typeface="+mn-lt"/>
              </a:rPr>
              <a:t>–- </a:t>
            </a:r>
            <a:r>
              <a:rPr lang="cs-CZ" b="1" dirty="0">
                <a:solidFill>
                  <a:srgbClr val="003399"/>
                </a:solidFill>
                <a:latin typeface="+mn-lt"/>
              </a:rPr>
              <a:t>Optimalizace správy </a:t>
            </a:r>
            <a:r>
              <a:rPr lang="cs-CZ" b="1" dirty="0" smtClean="0">
                <a:solidFill>
                  <a:srgbClr val="003399"/>
                </a:solidFill>
                <a:latin typeface="+mn-lt"/>
              </a:rPr>
              <a:t>parkování</a:t>
            </a:r>
            <a:endParaRPr lang="cs-CZ" b="1" dirty="0">
              <a:solidFill>
                <a:srgbClr val="003399"/>
              </a:solidFill>
              <a:latin typeface="+mn-lt"/>
            </a:endParaRPr>
          </a:p>
          <a:p>
            <a:r>
              <a:rPr lang="cs-CZ" dirty="0">
                <a:latin typeface="+mn-lt"/>
              </a:rPr>
              <a:t>Z hlediska ITS jde </a:t>
            </a:r>
            <a:r>
              <a:rPr lang="cs-CZ" b="1" dirty="0">
                <a:latin typeface="+mn-lt"/>
              </a:rPr>
              <a:t>o sledování parkovišť</a:t>
            </a:r>
            <a:r>
              <a:rPr lang="cs-CZ" dirty="0">
                <a:latin typeface="+mn-lt"/>
              </a:rPr>
              <a:t>, </a:t>
            </a:r>
            <a:r>
              <a:rPr lang="cs-CZ" b="1" dirty="0">
                <a:latin typeface="+mn-lt"/>
              </a:rPr>
              <a:t>parkovacích míst </a:t>
            </a:r>
            <a:r>
              <a:rPr lang="cs-CZ" dirty="0">
                <a:latin typeface="+mn-lt"/>
              </a:rPr>
              <a:t>a pomocí datové komunikace GSM, </a:t>
            </a:r>
            <a:r>
              <a:rPr lang="cs-CZ" dirty="0" err="1">
                <a:latin typeface="+mn-lt"/>
              </a:rPr>
              <a:t>IoT</a:t>
            </a:r>
            <a:r>
              <a:rPr lang="cs-CZ" dirty="0">
                <a:latin typeface="+mn-lt"/>
              </a:rPr>
              <a:t> a dalších </a:t>
            </a:r>
            <a:r>
              <a:rPr lang="cs-CZ" b="1" dirty="0">
                <a:latin typeface="+mn-lt"/>
              </a:rPr>
              <a:t>přenáší data do datového uložiště</a:t>
            </a:r>
            <a:r>
              <a:rPr lang="cs-CZ" dirty="0">
                <a:latin typeface="+mn-lt"/>
              </a:rPr>
              <a:t>, které např. na základě webové služby předává informaci </a:t>
            </a:r>
            <a:r>
              <a:rPr lang="cs-CZ" b="1" dirty="0">
                <a:latin typeface="+mn-lt"/>
              </a:rPr>
              <a:t>do mobilní aplikace </a:t>
            </a:r>
            <a:r>
              <a:rPr lang="cs-CZ" dirty="0">
                <a:latin typeface="+mn-lt"/>
              </a:rPr>
              <a:t>či přímo do vozidla o možnosti parkování.</a:t>
            </a:r>
          </a:p>
          <a:p>
            <a:pPr>
              <a:defRPr/>
            </a:pPr>
            <a:endParaRPr lang="cs-CZ" altLang="cs-CZ" dirty="0" smtClean="0">
              <a:latin typeface="+mn-lt"/>
            </a:endParaRPr>
          </a:p>
        </p:txBody>
      </p:sp>
      <p:grpSp>
        <p:nvGrpSpPr>
          <p:cNvPr id="2" name="Skupina 28"/>
          <p:cNvGrpSpPr>
            <a:grpSpLocks/>
          </p:cNvGrpSpPr>
          <p:nvPr/>
        </p:nvGrpSpPr>
        <p:grpSpPr bwMode="auto">
          <a:xfrm>
            <a:off x="1484312" y="1744662"/>
            <a:ext cx="6453188" cy="3252788"/>
            <a:chOff x="0" y="0"/>
            <a:chExt cx="6453003" cy="3200400"/>
          </a:xfrm>
        </p:grpSpPr>
        <p:sp>
          <p:nvSpPr>
            <p:cNvPr id="3" name="Šipka doprava 4"/>
            <p:cNvSpPr>
              <a:spLocks noChangeArrowheads="1"/>
            </p:cNvSpPr>
            <p:nvPr/>
          </p:nvSpPr>
          <p:spPr bwMode="auto">
            <a:xfrm>
              <a:off x="3306726" y="1424763"/>
              <a:ext cx="796925" cy="393065"/>
            </a:xfrm>
            <a:prstGeom prst="rightArrow">
              <a:avLst>
                <a:gd name="adj1" fmla="val 50000"/>
                <a:gd name="adj2" fmla="val 50001"/>
              </a:avLst>
            </a:prstGeom>
            <a:gradFill rotWithShape="1">
              <a:gsLst>
                <a:gs pos="0">
                  <a:srgbClr val="2C5D98"/>
                </a:gs>
                <a:gs pos="80000">
                  <a:srgbClr val="3C7BC7"/>
                </a:gs>
                <a:gs pos="100000">
                  <a:srgbClr val="3A7CCB"/>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cs-CZ">
                <a:latin typeface="+mn-lt"/>
              </a:endParaRPr>
            </a:p>
          </p:txBody>
        </p:sp>
        <p:pic>
          <p:nvPicPr>
            <p:cNvPr id="5" name="Diagram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4" y="83961"/>
              <a:ext cx="3115120" cy="2806706"/>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 pole 21"/>
            <p:cNvSpPr txBox="1">
              <a:spLocks noChangeArrowheads="1"/>
            </p:cNvSpPr>
            <p:nvPr/>
          </p:nvSpPr>
          <p:spPr bwMode="auto">
            <a:xfrm>
              <a:off x="4189228" y="1105786"/>
              <a:ext cx="2263775" cy="1222375"/>
            </a:xfrm>
            <a:prstGeom prst="rect">
              <a:avLst/>
            </a:prstGeom>
            <a:gradFill rotWithShape="1">
              <a:gsLst>
                <a:gs pos="0">
                  <a:srgbClr val="2C5D98"/>
                </a:gs>
                <a:gs pos="80000">
                  <a:srgbClr val="3C7BC7"/>
                </a:gs>
                <a:gs pos="100000">
                  <a:srgbClr val="3A7CCB"/>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 typeface="Symbol" panose="05050102010706020507" pitchFamily="18" charset="2"/>
                <a:buChar char="·"/>
                <a:tabLst/>
              </a:pPr>
              <a:r>
                <a:rPr kumimoji="0" lang="cs-CZ" altLang="cs-CZ" sz="1200" b="0" i="0" u="none" strike="noStrike" cap="none" normalizeH="0" baseline="0" dirty="0" smtClean="0">
                  <a:ln>
                    <a:noFill/>
                  </a:ln>
                  <a:solidFill>
                    <a:schemeClr val="bg1"/>
                  </a:solidFill>
                  <a:effectLst/>
                  <a:latin typeface="+mn-lt"/>
                </a:rPr>
                <a:t>Správce parkoviště</a:t>
              </a:r>
            </a:p>
            <a:p>
              <a:pPr marL="0" marR="0" lvl="0"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cs-CZ" altLang="cs-CZ" sz="1200" b="0" i="0" u="none" strike="noStrike" cap="none" normalizeH="0" baseline="0" dirty="0" smtClean="0">
                  <a:ln>
                    <a:noFill/>
                  </a:ln>
                  <a:solidFill>
                    <a:schemeClr val="bg1"/>
                  </a:solidFill>
                  <a:effectLst/>
                  <a:latin typeface="+mn-lt"/>
                </a:rPr>
                <a:t>Správce infrastruktury</a:t>
              </a:r>
            </a:p>
            <a:p>
              <a:pPr marL="0" marR="0" lvl="0"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cs-CZ" altLang="cs-CZ" sz="1200" b="0" i="0" u="none" strike="noStrike" cap="none" normalizeH="0" baseline="0" dirty="0" err="1" smtClean="0">
                  <a:ln>
                    <a:noFill/>
                  </a:ln>
                  <a:solidFill>
                    <a:schemeClr val="bg1"/>
                  </a:solidFill>
                  <a:effectLst/>
                  <a:latin typeface="+mn-lt"/>
                </a:rPr>
                <a:t>Cloudové</a:t>
              </a:r>
              <a:r>
                <a:rPr kumimoji="0" lang="cs-CZ" altLang="cs-CZ" sz="1200" b="0" i="0" u="none" strike="noStrike" cap="none" normalizeH="0" baseline="0" dirty="0" smtClean="0">
                  <a:ln>
                    <a:noFill/>
                  </a:ln>
                  <a:solidFill>
                    <a:schemeClr val="bg1"/>
                  </a:solidFill>
                  <a:effectLst/>
                  <a:latin typeface="+mn-lt"/>
                </a:rPr>
                <a:t> uložiště</a:t>
              </a:r>
              <a:endParaRPr kumimoji="0" lang="cs-CZ" altLang="cs-CZ" sz="1800" b="0" i="0" u="none" strike="noStrike" cap="none" normalizeH="0" baseline="0" dirty="0" smtClean="0">
                <a:ln>
                  <a:noFill/>
                </a:ln>
                <a:solidFill>
                  <a:schemeClr val="bg1"/>
                </a:solidFill>
                <a:effectLst/>
                <a:latin typeface="+mn-lt"/>
              </a:endParaRPr>
            </a:p>
          </p:txBody>
        </p:sp>
      </p:grpSp>
    </p:spTree>
    <p:extLst>
      <p:ext uri="{BB962C8B-B14F-4D97-AF65-F5344CB8AC3E}">
        <p14:creationId xmlns:p14="http://schemas.microsoft.com/office/powerpoint/2010/main" val="488858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2031325"/>
          </a:xfrm>
          <a:prstGeom prst="rect">
            <a:avLst/>
          </a:prstGeom>
        </p:spPr>
        <p:txBody>
          <a:bodyPr wrap="square">
            <a:spAutoFit/>
          </a:bodyPr>
          <a:lstStyle/>
          <a:p>
            <a:r>
              <a:rPr lang="cs-CZ" b="1" dirty="0" smtClean="0">
                <a:solidFill>
                  <a:srgbClr val="003399"/>
                </a:solidFill>
                <a:latin typeface="+mn-lt"/>
              </a:rPr>
              <a:t>3.2 </a:t>
            </a:r>
            <a:r>
              <a:rPr lang="cs-CZ" b="1" dirty="0">
                <a:solidFill>
                  <a:srgbClr val="003399"/>
                </a:solidFill>
                <a:latin typeface="+mn-lt"/>
              </a:rPr>
              <a:t>Smart city – </a:t>
            </a:r>
            <a:r>
              <a:rPr lang="cs-CZ" b="1" dirty="0" err="1">
                <a:solidFill>
                  <a:srgbClr val="003399"/>
                </a:solidFill>
                <a:latin typeface="+mn-lt"/>
              </a:rPr>
              <a:t>next</a:t>
            </a:r>
            <a:r>
              <a:rPr lang="cs-CZ" b="1" dirty="0">
                <a:solidFill>
                  <a:srgbClr val="003399"/>
                </a:solidFill>
                <a:latin typeface="+mn-lt"/>
              </a:rPr>
              <a:t> </a:t>
            </a:r>
            <a:r>
              <a:rPr lang="cs-CZ" b="1" dirty="0" err="1">
                <a:solidFill>
                  <a:srgbClr val="003399"/>
                </a:solidFill>
                <a:latin typeface="+mn-lt"/>
              </a:rPr>
              <a:t>generation</a:t>
            </a:r>
            <a:endParaRPr lang="cs-CZ" b="1" dirty="0">
              <a:solidFill>
                <a:srgbClr val="003399"/>
              </a:solidFill>
              <a:latin typeface="+mn-lt"/>
            </a:endParaRPr>
          </a:p>
          <a:p>
            <a:endParaRPr lang="cs-CZ" b="1" dirty="0" smtClean="0">
              <a:latin typeface="+mn-lt"/>
            </a:endParaRPr>
          </a:p>
          <a:p>
            <a:r>
              <a:rPr lang="cs-CZ" b="1" dirty="0" smtClean="0">
                <a:latin typeface="+mn-lt"/>
              </a:rPr>
              <a:t>3.2.1 </a:t>
            </a:r>
            <a:r>
              <a:rPr lang="cs-CZ" b="1" dirty="0">
                <a:latin typeface="+mn-lt"/>
              </a:rPr>
              <a:t>Osobní doprava</a:t>
            </a:r>
          </a:p>
          <a:p>
            <a:r>
              <a:rPr lang="cs-CZ" b="1" dirty="0">
                <a:latin typeface="+mn-lt"/>
              </a:rPr>
              <a:t>Přistavování autonomních osobních vozidel </a:t>
            </a:r>
            <a:r>
              <a:rPr lang="cs-CZ" dirty="0">
                <a:latin typeface="+mn-lt"/>
              </a:rPr>
              <a:t>– další fáze car </a:t>
            </a:r>
            <a:r>
              <a:rPr lang="cs-CZ" dirty="0" err="1">
                <a:latin typeface="+mn-lt"/>
              </a:rPr>
              <a:t>sharing</a:t>
            </a:r>
            <a:r>
              <a:rPr lang="cs-CZ" dirty="0">
                <a:latin typeface="+mn-lt"/>
              </a:rPr>
              <a:t> / car </a:t>
            </a:r>
            <a:r>
              <a:rPr lang="cs-CZ" dirty="0" err="1">
                <a:latin typeface="+mn-lt"/>
              </a:rPr>
              <a:t>pooling</a:t>
            </a:r>
            <a:r>
              <a:rPr lang="cs-CZ" dirty="0">
                <a:latin typeface="+mn-lt"/>
              </a:rPr>
              <a:t> na autonomní taxi – zákazník registrovaný v </a:t>
            </a:r>
            <a:r>
              <a:rPr lang="cs-CZ" dirty="0" smtClean="0">
                <a:latin typeface="+mn-lt"/>
              </a:rPr>
              <a:t>systému </a:t>
            </a:r>
            <a:r>
              <a:rPr lang="cs-CZ" dirty="0">
                <a:latin typeface="+mn-lt"/>
              </a:rPr>
              <a:t>si na základě dostupných informací objedná a nechá přistavit autonomní vozidlo, které ví, odkud má přijet (nejbližší) volné v určitou dobu, či v určitém časovém slotu. </a:t>
            </a:r>
          </a:p>
          <a:p>
            <a:endParaRPr lang="cs-CZ" b="1" dirty="0" smtClean="0">
              <a:latin typeface="+mn-lt"/>
            </a:endParaRPr>
          </a:p>
          <a:p>
            <a:r>
              <a:rPr lang="cs-CZ" b="1" dirty="0" smtClean="0">
                <a:latin typeface="+mn-lt"/>
              </a:rPr>
              <a:t>3.2.2 </a:t>
            </a:r>
            <a:r>
              <a:rPr lang="cs-CZ" b="1" dirty="0">
                <a:latin typeface="+mn-lt"/>
              </a:rPr>
              <a:t>Nákladní doprava</a:t>
            </a:r>
          </a:p>
          <a:p>
            <a:pPr>
              <a:defRPr/>
            </a:pPr>
            <a:endParaRPr lang="cs-CZ" altLang="cs-CZ" dirty="0" smtClean="0">
              <a:latin typeface="+mn-lt"/>
            </a:endParaRPr>
          </a:p>
        </p:txBody>
      </p:sp>
    </p:spTree>
    <p:extLst>
      <p:ext uri="{BB962C8B-B14F-4D97-AF65-F5344CB8AC3E}">
        <p14:creationId xmlns:p14="http://schemas.microsoft.com/office/powerpoint/2010/main" val="3186940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1600438"/>
          </a:xfrm>
          <a:prstGeom prst="rect">
            <a:avLst/>
          </a:prstGeom>
        </p:spPr>
        <p:txBody>
          <a:bodyPr wrap="square">
            <a:spAutoFit/>
          </a:bodyPr>
          <a:lstStyle/>
          <a:p>
            <a:r>
              <a:rPr lang="cs-CZ" b="1" dirty="0" smtClean="0">
                <a:solidFill>
                  <a:srgbClr val="003399"/>
                </a:solidFill>
                <a:latin typeface="+mn-lt"/>
              </a:rPr>
              <a:t>3.3 </a:t>
            </a:r>
            <a:r>
              <a:rPr lang="cs-CZ" b="1" dirty="0">
                <a:solidFill>
                  <a:srgbClr val="003399"/>
                </a:solidFill>
                <a:latin typeface="+mn-lt"/>
              </a:rPr>
              <a:t>Technologicky nezávislé mýto / Sjednocování EETS</a:t>
            </a:r>
          </a:p>
          <a:p>
            <a:pPr marL="285750" indent="-285750">
              <a:buFont typeface="Arial" panose="020B0604020202020204" pitchFamily="34" charset="0"/>
              <a:buChar char="•"/>
            </a:pPr>
            <a:r>
              <a:rPr lang="cs-CZ" dirty="0">
                <a:latin typeface="+mn-lt"/>
              </a:rPr>
              <a:t>Základem EETS je Článek 3 směrnice Evropského parlamentu a Rady </a:t>
            </a:r>
            <a:r>
              <a:rPr lang="cs-CZ" b="1" dirty="0" smtClean="0">
                <a:latin typeface="+mn-lt"/>
              </a:rPr>
              <a:t>o </a:t>
            </a:r>
            <a:r>
              <a:rPr lang="cs-CZ" b="1" dirty="0">
                <a:latin typeface="+mn-lt"/>
              </a:rPr>
              <a:t>interoperabilitě elektronických systémů pro výběr mýtného </a:t>
            </a:r>
            <a:r>
              <a:rPr lang="cs-CZ" dirty="0">
                <a:latin typeface="+mn-lt"/>
              </a:rPr>
              <a:t>ve Společenství, který stanovuje zřízení evropské služby elektronického mýtného.</a:t>
            </a:r>
          </a:p>
          <a:p>
            <a:pPr marL="285750" indent="-285750">
              <a:buFont typeface="Arial" panose="020B0604020202020204" pitchFamily="34" charset="0"/>
              <a:buChar char="•"/>
            </a:pPr>
            <a:r>
              <a:rPr lang="cs-CZ" dirty="0">
                <a:latin typeface="+mn-lt"/>
              </a:rPr>
              <a:t>Cílem EETS je </a:t>
            </a:r>
            <a:r>
              <a:rPr lang="cs-CZ" b="1" dirty="0">
                <a:latin typeface="+mn-lt"/>
              </a:rPr>
              <a:t>uzavření pouze jedné smlouvy </a:t>
            </a:r>
            <a:r>
              <a:rPr lang="cs-CZ" dirty="0">
                <a:latin typeface="+mn-lt"/>
              </a:rPr>
              <a:t>a užívání </a:t>
            </a:r>
            <a:r>
              <a:rPr lang="cs-CZ" b="1" dirty="0">
                <a:latin typeface="+mn-lt"/>
              </a:rPr>
              <a:t>pouze jednoho palubního zařízení</a:t>
            </a:r>
            <a:r>
              <a:rPr lang="cs-CZ" dirty="0">
                <a:latin typeface="+mn-lt"/>
              </a:rPr>
              <a:t>.</a:t>
            </a:r>
          </a:p>
          <a:p>
            <a:pPr marL="285750" indent="-285750">
              <a:buFont typeface="Arial" panose="020B0604020202020204" pitchFamily="34" charset="0"/>
              <a:buChar char="•"/>
            </a:pPr>
            <a:r>
              <a:rPr lang="cs-CZ" dirty="0">
                <a:latin typeface="+mn-lt"/>
              </a:rPr>
              <a:t>EETS byla definována rozhodnutím Komise 2009/750/ES ze dne 6. října 2009 o definici evropské služby elektronického mýtného a jejích technických prvků (dále také </a:t>
            </a:r>
            <a:r>
              <a:rPr lang="cs-CZ" dirty="0" smtClean="0">
                <a:latin typeface="+mn-lt"/>
              </a:rPr>
              <a:t>„Rozhodnutí 2009/750/ES“).</a:t>
            </a:r>
            <a:endParaRPr lang="cs-CZ" dirty="0">
              <a:latin typeface="+mn-lt"/>
            </a:endParaRPr>
          </a:p>
        </p:txBody>
      </p:sp>
    </p:spTree>
    <p:extLst>
      <p:ext uri="{BB962C8B-B14F-4D97-AF65-F5344CB8AC3E}">
        <p14:creationId xmlns:p14="http://schemas.microsoft.com/office/powerpoint/2010/main" val="4243725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1600438"/>
          </a:xfrm>
          <a:prstGeom prst="rect">
            <a:avLst/>
          </a:prstGeom>
        </p:spPr>
        <p:txBody>
          <a:bodyPr wrap="square">
            <a:spAutoFit/>
          </a:bodyPr>
          <a:lstStyle/>
          <a:p>
            <a:r>
              <a:rPr lang="cs-CZ" b="1" dirty="0" smtClean="0">
                <a:solidFill>
                  <a:srgbClr val="003399"/>
                </a:solidFill>
                <a:latin typeface="+mn-lt"/>
              </a:rPr>
              <a:t>3.4 </a:t>
            </a:r>
            <a:r>
              <a:rPr lang="cs-CZ" b="1" dirty="0" err="1">
                <a:solidFill>
                  <a:srgbClr val="003399"/>
                </a:solidFill>
                <a:latin typeface="+mn-lt"/>
              </a:rPr>
              <a:t>Elektromobilita</a:t>
            </a:r>
            <a:r>
              <a:rPr lang="cs-CZ" b="1" dirty="0">
                <a:solidFill>
                  <a:srgbClr val="003399"/>
                </a:solidFill>
                <a:latin typeface="+mn-lt"/>
              </a:rPr>
              <a:t> v rámci ITS</a:t>
            </a:r>
          </a:p>
          <a:p>
            <a:pPr marL="285750" indent="-285750">
              <a:buFont typeface="Arial" panose="020B0604020202020204" pitchFamily="34" charset="0"/>
              <a:buChar char="•"/>
            </a:pPr>
            <a:r>
              <a:rPr lang="cs-CZ" b="1" dirty="0">
                <a:latin typeface="+mn-lt"/>
              </a:rPr>
              <a:t>Rezervace dobíjecích slotů </a:t>
            </a:r>
            <a:r>
              <a:rPr lang="cs-CZ" dirty="0">
                <a:latin typeface="+mn-lt"/>
              </a:rPr>
              <a:t>ve městech, rezervace </a:t>
            </a:r>
            <a:r>
              <a:rPr lang="cs-CZ" b="1" dirty="0">
                <a:latin typeface="+mn-lt"/>
              </a:rPr>
              <a:t>dobíjecího výkonu</a:t>
            </a:r>
            <a:r>
              <a:rPr lang="cs-CZ" dirty="0">
                <a:latin typeface="+mn-lt"/>
              </a:rPr>
              <a:t>, neboť pokud bude v budoucnu masivní rozšíření </a:t>
            </a:r>
            <a:r>
              <a:rPr lang="cs-CZ" dirty="0" smtClean="0">
                <a:latin typeface="+mn-lt"/>
              </a:rPr>
              <a:t>elektrovozidel</a:t>
            </a:r>
            <a:r>
              <a:rPr lang="cs-CZ" dirty="0">
                <a:latin typeface="+mn-lt"/>
              </a:rPr>
              <a:t>, tak bude třeba na tuto situaci potřeba </a:t>
            </a:r>
            <a:r>
              <a:rPr lang="cs-CZ" b="1" dirty="0">
                <a:latin typeface="+mn-lt"/>
              </a:rPr>
              <a:t>dimenzovat také elektrickou přenosovou soustavu</a:t>
            </a:r>
            <a:r>
              <a:rPr lang="cs-CZ" dirty="0">
                <a:latin typeface="+mn-lt"/>
              </a:rPr>
              <a:t>, která nebude v mnoha místech řádně </a:t>
            </a:r>
            <a:r>
              <a:rPr lang="cs-CZ" dirty="0" smtClean="0">
                <a:latin typeface="+mn-lt"/>
              </a:rPr>
              <a:t>dimenzována.</a:t>
            </a:r>
          </a:p>
          <a:p>
            <a:pPr marL="285750" indent="-285750">
              <a:buFont typeface="Arial" panose="020B0604020202020204" pitchFamily="34" charset="0"/>
              <a:buChar char="•"/>
            </a:pPr>
            <a:r>
              <a:rPr lang="cs-CZ" dirty="0" smtClean="0">
                <a:latin typeface="+mn-lt"/>
              </a:rPr>
              <a:t>Bude </a:t>
            </a:r>
            <a:r>
              <a:rPr lang="cs-CZ" dirty="0">
                <a:latin typeface="+mn-lt"/>
              </a:rPr>
              <a:t>se muset řešit, </a:t>
            </a:r>
            <a:r>
              <a:rPr lang="cs-CZ" b="1" dirty="0">
                <a:latin typeface="+mn-lt"/>
              </a:rPr>
              <a:t>kde a kdy dobíjet svá vozidla</a:t>
            </a:r>
            <a:r>
              <a:rPr lang="cs-CZ" dirty="0">
                <a:latin typeface="+mn-lt"/>
              </a:rPr>
              <a:t>. </a:t>
            </a:r>
            <a:r>
              <a:rPr lang="cs-CZ" dirty="0" smtClean="0">
                <a:latin typeface="+mn-lt"/>
              </a:rPr>
              <a:t>A to </a:t>
            </a:r>
            <a:r>
              <a:rPr lang="cs-CZ" dirty="0">
                <a:latin typeface="+mn-lt"/>
              </a:rPr>
              <a:t>nejen </a:t>
            </a:r>
            <a:r>
              <a:rPr lang="cs-CZ" b="1" dirty="0">
                <a:latin typeface="+mn-lt"/>
              </a:rPr>
              <a:t>v městských územních celcích</a:t>
            </a:r>
            <a:r>
              <a:rPr lang="cs-CZ" dirty="0">
                <a:latin typeface="+mn-lt"/>
              </a:rPr>
              <a:t>, ale i </a:t>
            </a:r>
            <a:r>
              <a:rPr lang="cs-CZ" b="1" dirty="0">
                <a:latin typeface="+mn-lt"/>
              </a:rPr>
              <a:t>na venkově</a:t>
            </a:r>
            <a:r>
              <a:rPr lang="cs-CZ" dirty="0">
                <a:latin typeface="+mn-lt"/>
              </a:rPr>
              <a:t>, kde v leckterých místech je přenosová soustava pro velké odběry nevyhovující (zde se bavíme o </a:t>
            </a:r>
            <a:r>
              <a:rPr lang="cs-CZ" b="1" dirty="0">
                <a:latin typeface="+mn-lt"/>
              </a:rPr>
              <a:t>masovém rozšíření </a:t>
            </a:r>
            <a:r>
              <a:rPr lang="cs-CZ" b="1" dirty="0" err="1">
                <a:latin typeface="+mn-lt"/>
              </a:rPr>
              <a:t>elektromobility</a:t>
            </a:r>
            <a:r>
              <a:rPr lang="cs-CZ" b="1" dirty="0">
                <a:latin typeface="+mn-lt"/>
              </a:rPr>
              <a:t> </a:t>
            </a:r>
            <a:r>
              <a:rPr lang="cs-CZ" dirty="0" smtClean="0">
                <a:latin typeface="+mn-lt"/>
              </a:rPr>
              <a:t>– </a:t>
            </a:r>
            <a:r>
              <a:rPr lang="cs-CZ" dirty="0">
                <a:latin typeface="+mn-lt"/>
              </a:rPr>
              <a:t>ve vztahu na tlak ne průmyslu, ale politické reprezentace</a:t>
            </a:r>
            <a:r>
              <a:rPr lang="cs-CZ" dirty="0" smtClean="0">
                <a:latin typeface="+mn-lt"/>
              </a:rPr>
              <a:t>).</a:t>
            </a:r>
            <a:endParaRPr lang="cs-CZ" dirty="0">
              <a:latin typeface="+mn-lt"/>
            </a:endParaRPr>
          </a:p>
        </p:txBody>
      </p:sp>
    </p:spTree>
    <p:extLst>
      <p:ext uri="{BB962C8B-B14F-4D97-AF65-F5344CB8AC3E}">
        <p14:creationId xmlns:p14="http://schemas.microsoft.com/office/powerpoint/2010/main" val="859899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3754874"/>
          </a:xfrm>
          <a:prstGeom prst="rect">
            <a:avLst/>
          </a:prstGeom>
        </p:spPr>
        <p:txBody>
          <a:bodyPr wrap="square">
            <a:spAutoFit/>
          </a:bodyPr>
          <a:lstStyle/>
          <a:p>
            <a:pPr lvl="0"/>
            <a:r>
              <a:rPr lang="cs-CZ" dirty="0" smtClean="0">
                <a:latin typeface="+mn-lt"/>
              </a:rPr>
              <a:t>Doposud </a:t>
            </a:r>
            <a:r>
              <a:rPr lang="cs-CZ" b="1" dirty="0">
                <a:latin typeface="+mn-lt"/>
              </a:rPr>
              <a:t>oddělené informační oblasti </a:t>
            </a:r>
            <a:r>
              <a:rPr lang="cs-CZ" dirty="0">
                <a:latin typeface="+mn-lt"/>
              </a:rPr>
              <a:t>osobní automobilové dopravy a hromadné dopravy osob stále více konvergují směrem k </a:t>
            </a:r>
            <a:r>
              <a:rPr lang="cs-CZ" b="1" dirty="0">
                <a:latin typeface="+mn-lt"/>
              </a:rPr>
              <a:t>multimodální mobilitě osob/zboží</a:t>
            </a:r>
            <a:r>
              <a:rPr lang="cs-CZ" dirty="0">
                <a:latin typeface="+mn-lt"/>
              </a:rPr>
              <a:t>. O tomto tématu toho bylo mnoho napsáno a řečeno, ale </a:t>
            </a:r>
            <a:r>
              <a:rPr lang="cs-CZ" b="1" dirty="0">
                <a:latin typeface="+mn-lt"/>
              </a:rPr>
              <a:t>stále se rozhodujeme</a:t>
            </a:r>
            <a:r>
              <a:rPr lang="cs-CZ" dirty="0">
                <a:latin typeface="+mn-lt"/>
              </a:rPr>
              <a:t>, zda pojedeme osobním vozidlem nebo vlakem/autobusem </a:t>
            </a:r>
            <a:r>
              <a:rPr lang="cs-CZ" b="1" dirty="0">
                <a:latin typeface="+mn-lt"/>
              </a:rPr>
              <a:t>na základě subjektivního pocitu</a:t>
            </a:r>
            <a:r>
              <a:rPr lang="cs-CZ" dirty="0">
                <a:latin typeface="+mn-lt"/>
              </a:rPr>
              <a:t>.</a:t>
            </a:r>
          </a:p>
          <a:p>
            <a:endParaRPr lang="cs-CZ" dirty="0" smtClean="0">
              <a:latin typeface="+mn-lt"/>
            </a:endParaRPr>
          </a:p>
          <a:p>
            <a:r>
              <a:rPr lang="cs-CZ" dirty="0" smtClean="0">
                <a:latin typeface="+mn-lt"/>
              </a:rPr>
              <a:t>ITS </a:t>
            </a:r>
            <a:r>
              <a:rPr lang="cs-CZ" dirty="0">
                <a:latin typeface="+mn-lt"/>
              </a:rPr>
              <a:t>je </a:t>
            </a:r>
            <a:r>
              <a:rPr lang="cs-CZ" b="1" dirty="0">
                <a:latin typeface="+mn-lt"/>
              </a:rPr>
              <a:t>sada podpůrných nástrojů a systémů </a:t>
            </a:r>
            <a:r>
              <a:rPr lang="cs-CZ" dirty="0">
                <a:latin typeface="+mn-lt"/>
              </a:rPr>
              <a:t>pro podporu moderních mobilních systémů – nástroje ITS tvoří digitální datovou a infrastrukturní podporu pro další odvětví (kooperativní vozidla, autonomní vozidla)</a:t>
            </a:r>
            <a:endParaRPr lang="cs-CZ" altLang="cs-CZ" dirty="0" smtClean="0">
              <a:latin typeface="+mn-lt"/>
            </a:endParaRPr>
          </a:p>
          <a:p>
            <a:endParaRPr lang="cs-CZ" dirty="0" smtClean="0">
              <a:latin typeface="+mn-lt"/>
            </a:endParaRPr>
          </a:p>
          <a:p>
            <a:r>
              <a:rPr lang="cs-CZ" b="1" dirty="0" smtClean="0">
                <a:solidFill>
                  <a:srgbClr val="003399"/>
                </a:solidFill>
                <a:latin typeface="+mn-lt"/>
              </a:rPr>
              <a:t>Obecná </a:t>
            </a:r>
            <a:r>
              <a:rPr lang="cs-CZ" b="1" dirty="0">
                <a:solidFill>
                  <a:srgbClr val="003399"/>
                </a:solidFill>
                <a:latin typeface="+mn-lt"/>
              </a:rPr>
              <a:t>definice ITS</a:t>
            </a:r>
          </a:p>
          <a:p>
            <a:r>
              <a:rPr lang="cs-CZ" i="1" dirty="0" smtClean="0">
                <a:latin typeface="+mn-lt"/>
              </a:rPr>
              <a:t>Obecně </a:t>
            </a:r>
            <a:r>
              <a:rPr lang="cs-CZ" i="1" dirty="0">
                <a:latin typeface="+mn-lt"/>
              </a:rPr>
              <a:t>se pojem „Inteligentní dopravní systémy“ (ITS) používá pro globální program zahrnující řadu technologií, jejichž cílem je učinit dopravu bezpečnější a efektivnější, s menšími kongescemi na silnicích a s nižším ekologickým zatížením prostředí. Tento systém integruje informační a telekomunikační technologie s dopravním inženýrstvím za podpory ostatních souvisejících oborů tak, aby pro stávající infrastrukturu zajistily systémy řízení procesů, zvýšily přepravní výkony a efektivitu dopravy, stoupla bezpečnost dopravy, zvýšil se komfort přepravy, atp</a:t>
            </a:r>
            <a:r>
              <a:rPr lang="cs-CZ" i="1" dirty="0" smtClean="0">
                <a:latin typeface="+mn-lt"/>
              </a:rPr>
              <a:t>.</a:t>
            </a:r>
          </a:p>
          <a:p>
            <a:endParaRPr lang="cs-CZ" dirty="0">
              <a:latin typeface="+mn-lt"/>
            </a:endParaRPr>
          </a:p>
          <a:p>
            <a:r>
              <a:rPr lang="cs-CZ" dirty="0">
                <a:latin typeface="+mn-lt"/>
              </a:rPr>
              <a:t>V posledních letech </a:t>
            </a:r>
            <a:r>
              <a:rPr lang="cs-CZ" dirty="0" smtClean="0">
                <a:latin typeface="+mn-lt"/>
              </a:rPr>
              <a:t>se však </a:t>
            </a:r>
            <a:r>
              <a:rPr lang="cs-CZ" dirty="0">
                <a:latin typeface="+mn-lt"/>
              </a:rPr>
              <a:t>v rámci rozvoje ITS používá pojem </a:t>
            </a:r>
            <a:r>
              <a:rPr lang="cs-CZ" b="1" dirty="0" smtClean="0">
                <a:latin typeface="+mn-lt"/>
              </a:rPr>
              <a:t>„inteligentní </a:t>
            </a:r>
            <a:r>
              <a:rPr lang="cs-CZ" b="1" dirty="0">
                <a:latin typeface="+mn-lt"/>
              </a:rPr>
              <a:t>dopravní </a:t>
            </a:r>
            <a:r>
              <a:rPr lang="cs-CZ" b="1" dirty="0" smtClean="0">
                <a:latin typeface="+mn-lt"/>
              </a:rPr>
              <a:t>služby“</a:t>
            </a:r>
            <a:r>
              <a:rPr lang="cs-CZ" dirty="0" smtClean="0">
                <a:latin typeface="+mn-lt"/>
              </a:rPr>
              <a:t>.</a:t>
            </a:r>
            <a:endParaRPr lang="cs-CZ" altLang="cs-CZ" dirty="0">
              <a:latin typeface="+mn-lt"/>
            </a:endParaRPr>
          </a:p>
        </p:txBody>
      </p:sp>
    </p:spTree>
    <p:extLst>
      <p:ext uri="{BB962C8B-B14F-4D97-AF65-F5344CB8AC3E}">
        <p14:creationId xmlns:p14="http://schemas.microsoft.com/office/powerpoint/2010/main" val="744050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3754874"/>
          </a:xfrm>
          <a:prstGeom prst="rect">
            <a:avLst/>
          </a:prstGeom>
        </p:spPr>
        <p:txBody>
          <a:bodyPr wrap="square">
            <a:spAutoFit/>
          </a:bodyPr>
          <a:lstStyle/>
          <a:p>
            <a:r>
              <a:rPr lang="cs-CZ" b="1" dirty="0" smtClean="0">
                <a:solidFill>
                  <a:srgbClr val="003399"/>
                </a:solidFill>
                <a:latin typeface="+mn-lt"/>
              </a:rPr>
              <a:t>3.5 </a:t>
            </a:r>
            <a:r>
              <a:rPr lang="cs-CZ" b="1" dirty="0">
                <a:solidFill>
                  <a:srgbClr val="003399"/>
                </a:solidFill>
                <a:latin typeface="+mn-lt"/>
              </a:rPr>
              <a:t>Navigace vozidel, plánování tras a objízdných tras</a:t>
            </a:r>
          </a:p>
          <a:p>
            <a:pPr marL="285750" lvl="0" indent="-285750">
              <a:buFont typeface="Arial" panose="020B0604020202020204" pitchFamily="34" charset="0"/>
              <a:buChar char="•"/>
            </a:pPr>
            <a:r>
              <a:rPr lang="cs-CZ" dirty="0" smtClean="0">
                <a:latin typeface="+mn-lt"/>
              </a:rPr>
              <a:t>Využití </a:t>
            </a:r>
            <a:r>
              <a:rPr lang="cs-CZ" b="1" dirty="0">
                <a:latin typeface="+mn-lt"/>
              </a:rPr>
              <a:t>informací o aktuální dopravní </a:t>
            </a:r>
            <a:r>
              <a:rPr lang="cs-CZ" b="1" dirty="0" smtClean="0">
                <a:latin typeface="+mn-lt"/>
              </a:rPr>
              <a:t>situaci</a:t>
            </a:r>
            <a:br>
              <a:rPr lang="cs-CZ" b="1" dirty="0" smtClean="0">
                <a:latin typeface="+mn-lt"/>
              </a:rPr>
            </a:br>
            <a:r>
              <a:rPr lang="cs-CZ" dirty="0"/>
              <a:t>– </a:t>
            </a:r>
            <a:r>
              <a:rPr lang="cs-CZ" b="1" dirty="0" smtClean="0">
                <a:latin typeface="+mn-lt"/>
              </a:rPr>
              <a:t>z</a:t>
            </a:r>
            <a:r>
              <a:rPr lang="cs-CZ" b="1" dirty="0">
                <a:latin typeface="+mn-lt"/>
              </a:rPr>
              <a:t> oficiálních zdrojů </a:t>
            </a:r>
            <a:r>
              <a:rPr lang="cs-CZ" dirty="0">
                <a:latin typeface="+mn-lt"/>
              </a:rPr>
              <a:t>– NDIC, IZS… (problém aktuálnosti dostupné pro </a:t>
            </a:r>
            <a:r>
              <a:rPr lang="cs-CZ" dirty="0" smtClean="0">
                <a:latin typeface="+mn-lt"/>
              </a:rPr>
              <a:t>veřejnost)</a:t>
            </a:r>
            <a:br>
              <a:rPr lang="cs-CZ" dirty="0" smtClean="0">
                <a:latin typeface="+mn-lt"/>
              </a:rPr>
            </a:br>
            <a:r>
              <a:rPr lang="cs-CZ" dirty="0"/>
              <a:t>– </a:t>
            </a:r>
            <a:r>
              <a:rPr lang="cs-CZ" b="1" dirty="0">
                <a:latin typeface="+mn-lt"/>
              </a:rPr>
              <a:t>z komunitních zdrojů </a:t>
            </a:r>
            <a:r>
              <a:rPr lang="cs-CZ" dirty="0">
                <a:latin typeface="+mn-lt"/>
              </a:rPr>
              <a:t>– </a:t>
            </a:r>
            <a:r>
              <a:rPr lang="cs-CZ" dirty="0" err="1">
                <a:latin typeface="+mn-lt"/>
              </a:rPr>
              <a:t>Waze</a:t>
            </a:r>
            <a:r>
              <a:rPr lang="cs-CZ" dirty="0">
                <a:latin typeface="+mn-lt"/>
              </a:rPr>
              <a:t> apod. (tvorba standardů předávaných do systému)</a:t>
            </a:r>
          </a:p>
          <a:p>
            <a:pPr marL="285750" lvl="0" indent="-285750">
              <a:buFont typeface="Arial" panose="020B0604020202020204" pitchFamily="34" charset="0"/>
              <a:buChar char="•"/>
            </a:pPr>
            <a:r>
              <a:rPr lang="cs-CZ" dirty="0" smtClean="0">
                <a:latin typeface="+mn-lt"/>
              </a:rPr>
              <a:t>Využití </a:t>
            </a:r>
            <a:r>
              <a:rPr lang="cs-CZ" b="1" dirty="0">
                <a:latin typeface="+mn-lt"/>
              </a:rPr>
              <a:t>historických a statistických dat </a:t>
            </a:r>
            <a:r>
              <a:rPr lang="cs-CZ" dirty="0">
                <a:latin typeface="+mn-lt"/>
              </a:rPr>
              <a:t>o intenzitě dopravy</a:t>
            </a:r>
          </a:p>
          <a:p>
            <a:pPr marL="285750" lvl="0" indent="-285750">
              <a:buFont typeface="Arial" panose="020B0604020202020204" pitchFamily="34" charset="0"/>
              <a:buChar char="•"/>
            </a:pPr>
            <a:r>
              <a:rPr lang="cs-CZ" dirty="0" smtClean="0">
                <a:latin typeface="+mn-lt"/>
              </a:rPr>
              <a:t>Využití </a:t>
            </a:r>
            <a:r>
              <a:rPr lang="cs-CZ" b="1" dirty="0">
                <a:latin typeface="+mn-lt"/>
              </a:rPr>
              <a:t>informací o počasí </a:t>
            </a:r>
            <a:r>
              <a:rPr lang="cs-CZ" dirty="0">
                <a:latin typeface="+mn-lt"/>
              </a:rPr>
              <a:t>a </a:t>
            </a:r>
            <a:r>
              <a:rPr lang="cs-CZ" b="1" dirty="0">
                <a:latin typeface="+mn-lt"/>
              </a:rPr>
              <a:t>fyzickém stavu silniční sítě </a:t>
            </a:r>
            <a:r>
              <a:rPr lang="cs-CZ" dirty="0">
                <a:latin typeface="+mn-lt"/>
              </a:rPr>
              <a:t>(náledí, voda na silnici, …)</a:t>
            </a:r>
          </a:p>
          <a:p>
            <a:pPr marL="285750" lvl="0" indent="-285750">
              <a:buFont typeface="Arial" panose="020B0604020202020204" pitchFamily="34" charset="0"/>
              <a:buChar char="•"/>
            </a:pPr>
            <a:r>
              <a:rPr lang="cs-CZ" b="1" dirty="0" smtClean="0">
                <a:latin typeface="+mn-lt"/>
              </a:rPr>
              <a:t>Včasné </a:t>
            </a:r>
            <a:r>
              <a:rPr lang="cs-CZ" b="1" dirty="0">
                <a:latin typeface="+mn-lt"/>
              </a:rPr>
              <a:t>varování řidiče </a:t>
            </a:r>
            <a:r>
              <a:rPr lang="cs-CZ" dirty="0">
                <a:latin typeface="+mn-lt"/>
              </a:rPr>
              <a:t>+ </a:t>
            </a:r>
            <a:r>
              <a:rPr lang="cs-CZ" b="1" dirty="0">
                <a:latin typeface="+mn-lt"/>
              </a:rPr>
              <a:t>návrh objízdných tras </a:t>
            </a:r>
            <a:r>
              <a:rPr lang="cs-CZ" dirty="0">
                <a:latin typeface="+mn-lt"/>
              </a:rPr>
              <a:t>na základě výše uvedeného</a:t>
            </a:r>
          </a:p>
          <a:p>
            <a:pPr marL="285750" lvl="0" indent="-285750">
              <a:buFont typeface="Arial" panose="020B0604020202020204" pitchFamily="34" charset="0"/>
              <a:buChar char="•"/>
            </a:pPr>
            <a:r>
              <a:rPr lang="cs-CZ" dirty="0" smtClean="0">
                <a:latin typeface="+mn-lt"/>
              </a:rPr>
              <a:t>Plánování </a:t>
            </a:r>
            <a:r>
              <a:rPr lang="cs-CZ" dirty="0">
                <a:latin typeface="+mn-lt"/>
              </a:rPr>
              <a:t>s restrikcemi pro </a:t>
            </a:r>
            <a:r>
              <a:rPr lang="cs-CZ" b="1" dirty="0">
                <a:latin typeface="+mn-lt"/>
              </a:rPr>
              <a:t>nákladní vozidla </a:t>
            </a:r>
            <a:r>
              <a:rPr lang="cs-CZ" dirty="0">
                <a:latin typeface="+mn-lt"/>
              </a:rPr>
              <a:t>(fyzické – např. hmotnost, délka…, legislativní – např. zákaz jízdy nákladních vozidel v určité časy…)</a:t>
            </a:r>
          </a:p>
          <a:p>
            <a:pPr>
              <a:defRPr/>
            </a:pPr>
            <a:endParaRPr lang="cs-CZ" altLang="cs-CZ" dirty="0">
              <a:latin typeface="+mn-lt"/>
            </a:endParaRPr>
          </a:p>
          <a:p>
            <a:pPr>
              <a:defRPr/>
            </a:pPr>
            <a:endParaRPr lang="cs-CZ" altLang="cs-CZ" dirty="0" smtClean="0">
              <a:latin typeface="+mn-lt"/>
            </a:endParaRPr>
          </a:p>
          <a:p>
            <a:pPr>
              <a:defRPr/>
            </a:pPr>
            <a:endParaRPr lang="cs-CZ" altLang="cs-CZ" dirty="0">
              <a:latin typeface="+mn-lt"/>
            </a:endParaRPr>
          </a:p>
          <a:p>
            <a:pPr>
              <a:defRPr/>
            </a:pPr>
            <a:endParaRPr lang="cs-CZ" altLang="cs-CZ" dirty="0" smtClean="0">
              <a:latin typeface="+mn-lt"/>
            </a:endParaRPr>
          </a:p>
          <a:p>
            <a:pPr>
              <a:defRPr/>
            </a:pPr>
            <a:endParaRPr lang="cs-CZ" altLang="cs-CZ" dirty="0">
              <a:latin typeface="+mn-lt"/>
            </a:endParaRPr>
          </a:p>
          <a:p>
            <a:pPr>
              <a:defRPr/>
            </a:pPr>
            <a:endParaRPr lang="cs-CZ" altLang="cs-CZ" dirty="0" smtClean="0">
              <a:latin typeface="+mn-lt"/>
            </a:endParaRPr>
          </a:p>
          <a:p>
            <a:pPr>
              <a:defRPr/>
            </a:pPr>
            <a:endParaRPr lang="cs-CZ" altLang="cs-CZ" dirty="0" smtClean="0">
              <a:latin typeface="+mn-lt"/>
            </a:endParaRPr>
          </a:p>
          <a:p>
            <a:pPr>
              <a:tabLst>
                <a:tab pos="3230563" algn="l"/>
              </a:tabLst>
              <a:defRPr/>
            </a:pPr>
            <a:r>
              <a:rPr lang="cs-CZ" altLang="cs-CZ" i="1" dirty="0" smtClean="0">
                <a:solidFill>
                  <a:srgbClr val="1F497D"/>
                </a:solidFill>
                <a:latin typeface="+mn-lt"/>
              </a:rPr>
              <a:t>	</a:t>
            </a:r>
            <a:r>
              <a:rPr lang="cs-CZ" altLang="cs-CZ" sz="1100" dirty="0" smtClean="0">
                <a:solidFill>
                  <a:srgbClr val="1F497D"/>
                </a:solidFill>
                <a:latin typeface="+mn-lt"/>
              </a:rPr>
              <a:t>Mobilní aplikace dopravniinfo.cz</a:t>
            </a:r>
            <a:endParaRPr lang="cs-CZ" altLang="cs-CZ" sz="2800" dirty="0" smtClean="0">
              <a:solidFill>
                <a:schemeClr val="tx1"/>
              </a:solidFill>
              <a:latin typeface="+mn-lt"/>
            </a:endParaRPr>
          </a:p>
        </p:txBody>
      </p:sp>
      <p:pic>
        <p:nvPicPr>
          <p:cNvPr id="78" name="Obrázek 78" descr="247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260" y="3033077"/>
            <a:ext cx="2844800" cy="165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106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954107"/>
          </a:xfrm>
          <a:prstGeom prst="rect">
            <a:avLst/>
          </a:prstGeom>
        </p:spPr>
        <p:txBody>
          <a:bodyPr wrap="square">
            <a:spAutoFit/>
          </a:bodyPr>
          <a:lstStyle/>
          <a:p>
            <a:r>
              <a:rPr lang="cs-CZ" b="1" dirty="0" smtClean="0">
                <a:solidFill>
                  <a:srgbClr val="003399"/>
                </a:solidFill>
                <a:latin typeface="+mn-lt"/>
              </a:rPr>
              <a:t>3.6 </a:t>
            </a:r>
            <a:r>
              <a:rPr lang="cs-CZ" b="1" dirty="0">
                <a:solidFill>
                  <a:srgbClr val="003399"/>
                </a:solidFill>
                <a:latin typeface="+mn-lt"/>
              </a:rPr>
              <a:t>Operativní informace pro dispečery</a:t>
            </a:r>
          </a:p>
          <a:p>
            <a:pPr marL="285750" lvl="0" indent="-285750">
              <a:buFont typeface="Arial" panose="020B0604020202020204" pitchFamily="34" charset="0"/>
              <a:buChar char="•"/>
            </a:pPr>
            <a:r>
              <a:rPr lang="cs-CZ" dirty="0">
                <a:latin typeface="+mn-lt"/>
              </a:rPr>
              <a:t>Informace o </a:t>
            </a:r>
            <a:r>
              <a:rPr lang="cs-CZ" b="1" dirty="0">
                <a:latin typeface="+mn-lt"/>
              </a:rPr>
              <a:t>odchylkách od plánované trasy </a:t>
            </a:r>
            <a:r>
              <a:rPr lang="cs-CZ" dirty="0">
                <a:latin typeface="+mn-lt"/>
              </a:rPr>
              <a:t>či o </a:t>
            </a:r>
            <a:r>
              <a:rPr lang="cs-CZ" b="1" dirty="0">
                <a:latin typeface="+mn-lt"/>
              </a:rPr>
              <a:t>riziku nedodržení termínů přepravy</a:t>
            </a:r>
            <a:endParaRPr lang="cs-CZ" dirty="0">
              <a:latin typeface="+mn-lt"/>
            </a:endParaRPr>
          </a:p>
          <a:p>
            <a:pPr marL="285750" lvl="0" indent="-285750">
              <a:buFont typeface="Arial" panose="020B0604020202020204" pitchFamily="34" charset="0"/>
              <a:buChar char="•"/>
            </a:pPr>
            <a:r>
              <a:rPr lang="cs-CZ" b="1" dirty="0">
                <a:latin typeface="+mn-lt"/>
              </a:rPr>
              <a:t>Využití dat </a:t>
            </a:r>
            <a:r>
              <a:rPr lang="cs-CZ" dirty="0">
                <a:latin typeface="+mn-lt"/>
              </a:rPr>
              <a:t>z palubních jednotek, ze systémů výrobců vozidel, z navigace</a:t>
            </a:r>
          </a:p>
          <a:p>
            <a:pPr marL="285750" lvl="0" indent="-285750">
              <a:buFont typeface="Arial" panose="020B0604020202020204" pitchFamily="34" charset="0"/>
              <a:buChar char="•"/>
            </a:pPr>
            <a:r>
              <a:rPr lang="cs-CZ" b="1" dirty="0">
                <a:latin typeface="+mn-lt"/>
              </a:rPr>
              <a:t>Včasné upozornění </a:t>
            </a:r>
            <a:r>
              <a:rPr lang="cs-CZ" dirty="0">
                <a:latin typeface="+mn-lt"/>
              </a:rPr>
              <a:t>na problém v místě, kudy jsou naplánovány </a:t>
            </a:r>
            <a:r>
              <a:rPr lang="cs-CZ" dirty="0" smtClean="0">
                <a:latin typeface="+mn-lt"/>
              </a:rPr>
              <a:t>přepravy</a:t>
            </a:r>
            <a:endParaRPr lang="cs-CZ" dirty="0">
              <a:latin typeface="+mn-lt"/>
            </a:endParaRPr>
          </a:p>
        </p:txBody>
      </p:sp>
    </p:spTree>
    <p:extLst>
      <p:ext uri="{BB962C8B-B14F-4D97-AF65-F5344CB8AC3E}">
        <p14:creationId xmlns:p14="http://schemas.microsoft.com/office/powerpoint/2010/main" val="4027914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2246769"/>
          </a:xfrm>
          <a:prstGeom prst="rect">
            <a:avLst/>
          </a:prstGeom>
        </p:spPr>
        <p:txBody>
          <a:bodyPr wrap="square">
            <a:spAutoFit/>
          </a:bodyPr>
          <a:lstStyle/>
          <a:p>
            <a:r>
              <a:rPr lang="cs-CZ" b="1" dirty="0" smtClean="0">
                <a:solidFill>
                  <a:srgbClr val="003399"/>
                </a:solidFill>
                <a:latin typeface="+mn-lt"/>
              </a:rPr>
              <a:t>3.7 </a:t>
            </a:r>
            <a:r>
              <a:rPr lang="cs-CZ" b="1" dirty="0">
                <a:solidFill>
                  <a:srgbClr val="003399"/>
                </a:solidFill>
                <a:latin typeface="+mn-lt"/>
              </a:rPr>
              <a:t>Optimalizace tras</a:t>
            </a:r>
          </a:p>
          <a:p>
            <a:pPr marL="285750" lvl="0" indent="-285750">
              <a:buFont typeface="Arial" panose="020B0604020202020204" pitchFamily="34" charset="0"/>
              <a:buChar char="•"/>
            </a:pPr>
            <a:r>
              <a:rPr lang="cs-CZ" dirty="0">
                <a:latin typeface="+mn-lt"/>
              </a:rPr>
              <a:t>S využitím </a:t>
            </a:r>
            <a:r>
              <a:rPr lang="cs-CZ" b="1" dirty="0">
                <a:latin typeface="+mn-lt"/>
              </a:rPr>
              <a:t>výše uvedeného</a:t>
            </a:r>
          </a:p>
          <a:p>
            <a:pPr marL="285750" lvl="0" indent="-285750">
              <a:buFont typeface="Arial" panose="020B0604020202020204" pitchFamily="34" charset="0"/>
              <a:buChar char="•"/>
            </a:pPr>
            <a:r>
              <a:rPr lang="cs-CZ" dirty="0">
                <a:latin typeface="+mn-lt"/>
              </a:rPr>
              <a:t>S využitím </a:t>
            </a:r>
            <a:r>
              <a:rPr lang="cs-CZ" b="1" dirty="0">
                <a:latin typeface="+mn-lt"/>
              </a:rPr>
              <a:t>informací z informačního systému </a:t>
            </a:r>
            <a:r>
              <a:rPr lang="cs-CZ" b="1" dirty="0" smtClean="0">
                <a:latin typeface="+mn-lt"/>
              </a:rPr>
              <a:t>dopravce</a:t>
            </a:r>
            <a:r>
              <a:rPr lang="cs-CZ" dirty="0" smtClean="0">
                <a:latin typeface="+mn-lt"/>
              </a:rPr>
              <a:t>:</a:t>
            </a:r>
            <a:br>
              <a:rPr lang="cs-CZ" dirty="0" smtClean="0">
                <a:latin typeface="+mn-lt"/>
              </a:rPr>
            </a:br>
            <a:r>
              <a:rPr lang="cs-CZ" dirty="0" smtClean="0">
                <a:latin typeface="+mn-lt"/>
              </a:rPr>
              <a:t>– o </a:t>
            </a:r>
            <a:r>
              <a:rPr lang="cs-CZ" dirty="0">
                <a:latin typeface="+mn-lt"/>
              </a:rPr>
              <a:t>dalších přepravách plánovaných pro </a:t>
            </a:r>
            <a:r>
              <a:rPr lang="cs-CZ" dirty="0" smtClean="0">
                <a:latin typeface="+mn-lt"/>
              </a:rPr>
              <a:t>vozidlo</a:t>
            </a:r>
            <a:br>
              <a:rPr lang="cs-CZ" dirty="0" smtClean="0">
                <a:latin typeface="+mn-lt"/>
              </a:rPr>
            </a:br>
            <a:r>
              <a:rPr lang="cs-CZ" dirty="0" smtClean="0">
                <a:latin typeface="+mn-lt"/>
              </a:rPr>
              <a:t>– o </a:t>
            </a:r>
            <a:r>
              <a:rPr lang="cs-CZ" dirty="0">
                <a:latin typeface="+mn-lt"/>
              </a:rPr>
              <a:t>volných objednávkách dosud nerozplánovaných na přepravy</a:t>
            </a:r>
          </a:p>
          <a:p>
            <a:pPr marL="285750" lvl="0" indent="-285750">
              <a:buFont typeface="Arial" panose="020B0604020202020204" pitchFamily="34" charset="0"/>
              <a:buChar char="•"/>
            </a:pPr>
            <a:r>
              <a:rPr lang="cs-CZ" dirty="0">
                <a:latin typeface="+mn-lt"/>
              </a:rPr>
              <a:t>S využitím </a:t>
            </a:r>
            <a:r>
              <a:rPr lang="cs-CZ" b="1" dirty="0">
                <a:latin typeface="+mn-lt"/>
              </a:rPr>
              <a:t>informací z burz objednávek</a:t>
            </a:r>
          </a:p>
          <a:p>
            <a:pPr marL="285750" lvl="0" indent="-285750">
              <a:buFont typeface="Arial" panose="020B0604020202020204" pitchFamily="34" charset="0"/>
              <a:buChar char="•"/>
            </a:pPr>
            <a:r>
              <a:rPr lang="cs-CZ" dirty="0">
                <a:latin typeface="+mn-lt"/>
              </a:rPr>
              <a:t>S využitím </a:t>
            </a:r>
            <a:r>
              <a:rPr lang="cs-CZ" b="1" dirty="0">
                <a:latin typeface="+mn-lt"/>
              </a:rPr>
              <a:t>informací o „</a:t>
            </a:r>
            <a:r>
              <a:rPr lang="cs-CZ" b="1" dirty="0" err="1">
                <a:latin typeface="+mn-lt"/>
              </a:rPr>
              <a:t>driving-time</a:t>
            </a:r>
            <a:r>
              <a:rPr lang="cs-CZ" b="1" dirty="0">
                <a:latin typeface="+mn-lt"/>
              </a:rPr>
              <a:t>“ řidiče </a:t>
            </a:r>
            <a:r>
              <a:rPr lang="cs-CZ" dirty="0">
                <a:latin typeface="+mn-lt"/>
              </a:rPr>
              <a:t>(AETR, ES 561/2006)</a:t>
            </a:r>
          </a:p>
          <a:p>
            <a:pPr lvl="0"/>
            <a:r>
              <a:rPr lang="cs-CZ" dirty="0">
                <a:latin typeface="+mn-lt"/>
              </a:rPr>
              <a:t>Cílem je </a:t>
            </a:r>
            <a:r>
              <a:rPr lang="cs-CZ" b="1" dirty="0">
                <a:latin typeface="+mn-lt"/>
              </a:rPr>
              <a:t>navrhnout možnosti</a:t>
            </a:r>
            <a:r>
              <a:rPr lang="cs-CZ" dirty="0">
                <a:latin typeface="+mn-lt"/>
              </a:rPr>
              <a:t>, co, čím, kdy a v jakém pořadí přepravit, včetně </a:t>
            </a:r>
            <a:r>
              <a:rPr lang="cs-CZ" b="1" dirty="0">
                <a:latin typeface="+mn-lt"/>
              </a:rPr>
              <a:t>aktivního vyhledávání volných objednávek k přepravě</a:t>
            </a:r>
            <a:r>
              <a:rPr lang="cs-CZ" dirty="0">
                <a:latin typeface="+mn-lt"/>
              </a:rPr>
              <a:t>, aby bylo dosaženo maximální efektivity z hlediska času, výnosů, provozních a mzdových nákladů atd</a:t>
            </a:r>
            <a:r>
              <a:rPr lang="cs-CZ" dirty="0" smtClean="0">
                <a:latin typeface="+mn-lt"/>
              </a:rPr>
              <a:t>.</a:t>
            </a:r>
            <a:endParaRPr lang="cs-CZ" dirty="0">
              <a:latin typeface="+mn-lt"/>
            </a:endParaRPr>
          </a:p>
        </p:txBody>
      </p:sp>
    </p:spTree>
    <p:extLst>
      <p:ext uri="{BB962C8B-B14F-4D97-AF65-F5344CB8AC3E}">
        <p14:creationId xmlns:p14="http://schemas.microsoft.com/office/powerpoint/2010/main" val="2967159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2031325"/>
          </a:xfrm>
          <a:prstGeom prst="rect">
            <a:avLst/>
          </a:prstGeom>
        </p:spPr>
        <p:txBody>
          <a:bodyPr wrap="square">
            <a:spAutoFit/>
          </a:bodyPr>
          <a:lstStyle/>
          <a:p>
            <a:r>
              <a:rPr lang="cs-CZ" b="1" dirty="0" smtClean="0">
                <a:solidFill>
                  <a:srgbClr val="003399"/>
                </a:solidFill>
                <a:latin typeface="+mn-lt"/>
              </a:rPr>
              <a:t>3.8 </a:t>
            </a:r>
            <a:r>
              <a:rPr lang="cs-CZ" b="1" dirty="0">
                <a:solidFill>
                  <a:srgbClr val="003399"/>
                </a:solidFill>
                <a:latin typeface="+mn-lt"/>
              </a:rPr>
              <a:t>Vždy připojen – být online</a:t>
            </a:r>
          </a:p>
          <a:p>
            <a:pPr marL="285750" indent="-285750">
              <a:buFont typeface="Arial" panose="020B0604020202020204" pitchFamily="34" charset="0"/>
              <a:buChar char="•"/>
            </a:pPr>
            <a:r>
              <a:rPr lang="cs-CZ" dirty="0">
                <a:latin typeface="+mn-lt"/>
              </a:rPr>
              <a:t>Klíčové pro rozvoj ITS v jakýchkoliv </a:t>
            </a:r>
            <a:r>
              <a:rPr lang="cs-CZ" dirty="0" smtClean="0">
                <a:latin typeface="+mn-lt"/>
              </a:rPr>
              <a:t>podobách.</a:t>
            </a:r>
          </a:p>
          <a:p>
            <a:pPr marL="285750" indent="-285750">
              <a:buFont typeface="Arial" panose="020B0604020202020204" pitchFamily="34" charset="0"/>
              <a:buChar char="•"/>
            </a:pPr>
            <a:r>
              <a:rPr lang="cs-CZ" dirty="0">
                <a:latin typeface="+mn-lt"/>
              </a:rPr>
              <a:t>V</a:t>
            </a:r>
            <a:r>
              <a:rPr lang="cs-CZ" dirty="0" smtClean="0">
                <a:latin typeface="+mn-lt"/>
              </a:rPr>
              <a:t>ychází </a:t>
            </a:r>
            <a:r>
              <a:rPr lang="cs-CZ" dirty="0">
                <a:latin typeface="+mn-lt"/>
              </a:rPr>
              <a:t>z neustálého </a:t>
            </a:r>
            <a:r>
              <a:rPr lang="cs-CZ" b="1" dirty="0">
                <a:latin typeface="+mn-lt"/>
              </a:rPr>
              <a:t>požadavku být online</a:t>
            </a:r>
            <a:r>
              <a:rPr lang="cs-CZ" dirty="0">
                <a:latin typeface="+mn-lt"/>
              </a:rPr>
              <a:t>, respektive připojen na internet. A to ať už při cestování VHD či IAD.</a:t>
            </a:r>
          </a:p>
          <a:p>
            <a:pPr marL="285750" indent="-285750">
              <a:buFont typeface="Arial" panose="020B0604020202020204" pitchFamily="34" charset="0"/>
              <a:buChar char="•"/>
            </a:pPr>
            <a:r>
              <a:rPr lang="cs-CZ" b="1" dirty="0">
                <a:latin typeface="+mn-lt"/>
              </a:rPr>
              <a:t>Připojení na internet </a:t>
            </a:r>
            <a:r>
              <a:rPr lang="cs-CZ" dirty="0">
                <a:latin typeface="+mn-lt"/>
              </a:rPr>
              <a:t>se liší mezi sebou tím, jaký má signál ze zařízení dosah, kolik energie dané zařízení spotřebuje (velmi náročná síť je např. </a:t>
            </a:r>
            <a:r>
              <a:rPr lang="cs-CZ" dirty="0" err="1">
                <a:latin typeface="+mn-lt"/>
              </a:rPr>
              <a:t>WiFi</a:t>
            </a:r>
            <a:r>
              <a:rPr lang="cs-CZ" dirty="0">
                <a:latin typeface="+mn-lt"/>
              </a:rPr>
              <a:t>), jak často a jak velká data se přenášejí a zda je nutné pořizovat nějakou domácí centrálu (např. Z-</a:t>
            </a:r>
            <a:r>
              <a:rPr lang="cs-CZ" dirty="0" err="1">
                <a:latin typeface="+mn-lt"/>
              </a:rPr>
              <a:t>Wave</a:t>
            </a:r>
            <a:r>
              <a:rPr lang="cs-CZ" dirty="0">
                <a:latin typeface="+mn-lt"/>
              </a:rPr>
              <a:t>), či je možné začít zařízení ihned používat (např. </a:t>
            </a:r>
            <a:r>
              <a:rPr lang="cs-CZ" dirty="0" err="1">
                <a:latin typeface="+mn-lt"/>
              </a:rPr>
              <a:t>Sigfox</a:t>
            </a:r>
            <a:r>
              <a:rPr lang="cs-CZ" dirty="0">
                <a:latin typeface="+mn-lt"/>
              </a:rPr>
              <a:t>).</a:t>
            </a:r>
          </a:p>
          <a:p>
            <a:pPr marL="285750" indent="-285750">
              <a:buFont typeface="Arial" panose="020B0604020202020204" pitchFamily="34" charset="0"/>
              <a:buChar char="•"/>
            </a:pPr>
            <a:r>
              <a:rPr lang="cs-CZ" dirty="0">
                <a:latin typeface="+mn-lt"/>
              </a:rPr>
              <a:t>U této technologie je nutné připomenout, že </a:t>
            </a:r>
            <a:r>
              <a:rPr lang="cs-CZ" b="1" dirty="0">
                <a:latin typeface="+mn-lt"/>
              </a:rPr>
              <a:t>bez dodání tzv. </a:t>
            </a:r>
            <a:r>
              <a:rPr lang="cs-CZ" b="1" dirty="0" err="1">
                <a:latin typeface="+mn-lt"/>
              </a:rPr>
              <a:t>back</a:t>
            </a:r>
            <a:r>
              <a:rPr lang="cs-CZ" b="1" dirty="0">
                <a:latin typeface="+mn-lt"/>
              </a:rPr>
              <a:t> - </a:t>
            </a:r>
            <a:r>
              <a:rPr lang="cs-CZ" b="1" dirty="0" err="1">
                <a:latin typeface="+mn-lt"/>
              </a:rPr>
              <a:t>office</a:t>
            </a:r>
            <a:r>
              <a:rPr lang="cs-CZ" dirty="0">
                <a:latin typeface="+mn-lt"/>
              </a:rPr>
              <a:t>, zařízení jako takové nedávají smysl a vlastní inteligenci jim dávají právě možná využití v praxi, např. v rámci Smart </a:t>
            </a:r>
            <a:r>
              <a:rPr lang="cs-CZ" dirty="0" err="1">
                <a:latin typeface="+mn-lt"/>
              </a:rPr>
              <a:t>cities</a:t>
            </a:r>
            <a:r>
              <a:rPr lang="cs-CZ" dirty="0" smtClean="0">
                <a:latin typeface="+mn-lt"/>
              </a:rPr>
              <a:t>.</a:t>
            </a:r>
            <a:endParaRPr lang="cs-CZ" dirty="0">
              <a:latin typeface="+mn-lt"/>
            </a:endParaRPr>
          </a:p>
        </p:txBody>
      </p:sp>
    </p:spTree>
    <p:extLst>
      <p:ext uri="{BB962C8B-B14F-4D97-AF65-F5344CB8AC3E}">
        <p14:creationId xmlns:p14="http://schemas.microsoft.com/office/powerpoint/2010/main" val="2011315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1600438"/>
          </a:xfrm>
          <a:prstGeom prst="rect">
            <a:avLst/>
          </a:prstGeom>
        </p:spPr>
        <p:txBody>
          <a:bodyPr wrap="square">
            <a:spAutoFit/>
          </a:bodyPr>
          <a:lstStyle/>
          <a:p>
            <a:r>
              <a:rPr lang="cs-CZ" b="1" dirty="0" smtClean="0">
                <a:solidFill>
                  <a:srgbClr val="003399"/>
                </a:solidFill>
                <a:latin typeface="+mn-lt"/>
              </a:rPr>
              <a:t>3.9 </a:t>
            </a:r>
            <a:r>
              <a:rPr lang="cs-CZ" b="1" dirty="0">
                <a:solidFill>
                  <a:srgbClr val="003399"/>
                </a:solidFill>
                <a:latin typeface="+mn-lt"/>
              </a:rPr>
              <a:t>Komfort dopravy veřejné / </a:t>
            </a:r>
            <a:r>
              <a:rPr lang="cs-CZ" b="1" dirty="0" smtClean="0">
                <a:solidFill>
                  <a:srgbClr val="003399"/>
                </a:solidFill>
                <a:latin typeface="+mn-lt"/>
              </a:rPr>
              <a:t>osobní – </a:t>
            </a:r>
            <a:r>
              <a:rPr lang="cs-CZ" b="1" dirty="0">
                <a:solidFill>
                  <a:srgbClr val="003399"/>
                </a:solidFill>
                <a:latin typeface="+mn-lt"/>
              </a:rPr>
              <a:t>Řízení provozu</a:t>
            </a:r>
          </a:p>
          <a:p>
            <a:pPr marL="285750" indent="-285750">
              <a:buFont typeface="Arial" panose="020B0604020202020204" pitchFamily="34" charset="0"/>
              <a:buChar char="•"/>
            </a:pPr>
            <a:r>
              <a:rPr lang="cs-CZ" dirty="0">
                <a:latin typeface="+mn-lt"/>
              </a:rPr>
              <a:t>Prostřednictvím ITS vytvářet </a:t>
            </a:r>
            <a:r>
              <a:rPr lang="cs-CZ" b="1" dirty="0">
                <a:latin typeface="+mn-lt"/>
              </a:rPr>
              <a:t>bezpečnější a optimalizované toky </a:t>
            </a:r>
            <a:r>
              <a:rPr lang="cs-CZ" dirty="0">
                <a:latin typeface="+mn-lt"/>
              </a:rPr>
              <a:t>jak nákladní, tak osobní </a:t>
            </a:r>
            <a:r>
              <a:rPr lang="cs-CZ" dirty="0" smtClean="0">
                <a:latin typeface="+mn-lt"/>
              </a:rPr>
              <a:t>dopravy.</a:t>
            </a:r>
          </a:p>
          <a:p>
            <a:pPr marL="285750" indent="-285750">
              <a:buFont typeface="Arial" panose="020B0604020202020204" pitchFamily="34" charset="0"/>
              <a:buChar char="•"/>
            </a:pPr>
            <a:r>
              <a:rPr lang="cs-CZ" b="1" dirty="0" smtClean="0">
                <a:latin typeface="+mn-lt"/>
              </a:rPr>
              <a:t>Na </a:t>
            </a:r>
            <a:r>
              <a:rPr lang="cs-CZ" b="1" dirty="0">
                <a:latin typeface="+mn-lt"/>
              </a:rPr>
              <a:t>základě znalostí účastníků </a:t>
            </a:r>
            <a:r>
              <a:rPr lang="cs-CZ" dirty="0">
                <a:latin typeface="+mn-lt"/>
              </a:rPr>
              <a:t>dopravně přepravního procesu lze v </a:t>
            </a:r>
            <a:r>
              <a:rPr lang="cs-CZ" dirty="0" smtClean="0">
                <a:latin typeface="+mn-lt"/>
              </a:rPr>
              <a:t>budoucnu:</a:t>
            </a:r>
            <a:br>
              <a:rPr lang="cs-CZ" dirty="0" smtClean="0">
                <a:latin typeface="+mn-lt"/>
              </a:rPr>
            </a:br>
            <a:r>
              <a:rPr lang="cs-CZ" dirty="0" smtClean="0">
                <a:latin typeface="+mn-lt"/>
              </a:rPr>
              <a:t>– </a:t>
            </a:r>
            <a:r>
              <a:rPr lang="cs-CZ" b="1" dirty="0" smtClean="0">
                <a:latin typeface="+mn-lt"/>
              </a:rPr>
              <a:t>omezit </a:t>
            </a:r>
            <a:r>
              <a:rPr lang="cs-CZ" b="1" dirty="0">
                <a:latin typeface="+mn-lt"/>
              </a:rPr>
              <a:t>kongesce </a:t>
            </a:r>
            <a:r>
              <a:rPr lang="cs-CZ" dirty="0">
                <a:latin typeface="+mn-lt"/>
              </a:rPr>
              <a:t>a zlepšit kvalitu v městských </a:t>
            </a:r>
            <a:r>
              <a:rPr lang="cs-CZ" dirty="0" smtClean="0">
                <a:latin typeface="+mn-lt"/>
              </a:rPr>
              <a:t>oblastech</a:t>
            </a:r>
            <a:br>
              <a:rPr lang="cs-CZ" dirty="0" smtClean="0">
                <a:latin typeface="+mn-lt"/>
              </a:rPr>
            </a:br>
            <a:r>
              <a:rPr lang="cs-CZ" dirty="0" smtClean="0">
                <a:latin typeface="+mn-lt"/>
              </a:rPr>
              <a:t>– dynamicky </a:t>
            </a:r>
            <a:r>
              <a:rPr lang="cs-CZ" b="1" dirty="0">
                <a:latin typeface="+mn-lt"/>
              </a:rPr>
              <a:t>regulovat dopravu </a:t>
            </a:r>
            <a:r>
              <a:rPr lang="cs-CZ" dirty="0">
                <a:latin typeface="+mn-lt"/>
              </a:rPr>
              <a:t>a ne jen na základě dnešních stacionárních </a:t>
            </a:r>
            <a:r>
              <a:rPr lang="cs-CZ" dirty="0" smtClean="0">
                <a:latin typeface="+mn-lt"/>
              </a:rPr>
              <a:t>prvků</a:t>
            </a:r>
            <a:br>
              <a:rPr lang="cs-CZ" dirty="0" smtClean="0">
                <a:latin typeface="+mn-lt"/>
              </a:rPr>
            </a:br>
            <a:r>
              <a:rPr lang="cs-CZ" dirty="0" smtClean="0">
                <a:latin typeface="+mn-lt"/>
              </a:rPr>
              <a:t>– vytvořit </a:t>
            </a:r>
            <a:r>
              <a:rPr lang="cs-CZ" b="1" dirty="0">
                <a:latin typeface="+mn-lt"/>
              </a:rPr>
              <a:t>rozhraní</a:t>
            </a:r>
            <a:r>
              <a:rPr lang="cs-CZ" dirty="0">
                <a:latin typeface="+mn-lt"/>
              </a:rPr>
              <a:t>, platformu pro </a:t>
            </a:r>
            <a:r>
              <a:rPr lang="cs-CZ" b="1" dirty="0">
                <a:latin typeface="+mn-lt"/>
              </a:rPr>
              <a:t>efektivní a komplexní řízení dopravy </a:t>
            </a:r>
            <a:r>
              <a:rPr lang="cs-CZ" dirty="0">
                <a:latin typeface="+mn-lt"/>
              </a:rPr>
              <a:t>včetně dopravních </a:t>
            </a:r>
            <a:r>
              <a:rPr lang="cs-CZ" dirty="0" smtClean="0">
                <a:latin typeface="+mn-lt"/>
              </a:rPr>
              <a:t>toků</a:t>
            </a:r>
            <a:endParaRPr lang="cs-CZ" dirty="0">
              <a:latin typeface="+mn-lt"/>
            </a:endParaRPr>
          </a:p>
          <a:p>
            <a:pPr>
              <a:defRPr/>
            </a:pPr>
            <a:endParaRPr lang="cs-CZ" altLang="cs-CZ" dirty="0" smtClean="0">
              <a:latin typeface="+mn-lt"/>
            </a:endParaRPr>
          </a:p>
        </p:txBody>
      </p:sp>
    </p:spTree>
    <p:extLst>
      <p:ext uri="{BB962C8B-B14F-4D97-AF65-F5344CB8AC3E}">
        <p14:creationId xmlns:p14="http://schemas.microsoft.com/office/powerpoint/2010/main" val="2613474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2462213"/>
          </a:xfrm>
          <a:prstGeom prst="rect">
            <a:avLst/>
          </a:prstGeom>
        </p:spPr>
        <p:txBody>
          <a:bodyPr wrap="square">
            <a:spAutoFit/>
          </a:bodyPr>
          <a:lstStyle/>
          <a:p>
            <a:r>
              <a:rPr lang="cs-CZ" b="1" dirty="0" smtClean="0">
                <a:solidFill>
                  <a:srgbClr val="003399"/>
                </a:solidFill>
                <a:latin typeface="+mn-lt"/>
              </a:rPr>
              <a:t>3.10 </a:t>
            </a:r>
            <a:r>
              <a:rPr lang="cs-CZ" b="1" dirty="0">
                <a:solidFill>
                  <a:srgbClr val="003399"/>
                </a:solidFill>
                <a:latin typeface="+mn-lt"/>
              </a:rPr>
              <a:t>Omezení nejen v oblasti ITS</a:t>
            </a:r>
          </a:p>
          <a:p>
            <a:pPr marL="285750" indent="-285750">
              <a:buFont typeface="Arial" panose="020B0604020202020204" pitchFamily="34" charset="0"/>
              <a:buChar char="•"/>
            </a:pPr>
            <a:r>
              <a:rPr lang="cs-CZ" dirty="0">
                <a:latin typeface="+mn-lt"/>
              </a:rPr>
              <a:t>Nadále nad všemi dopravními módy a jejich složkami jako limitní faktor jsou takzvané </a:t>
            </a:r>
            <a:r>
              <a:rPr lang="cs-CZ" b="1" dirty="0">
                <a:latin typeface="+mn-lt"/>
              </a:rPr>
              <a:t>právní aspekty</a:t>
            </a:r>
            <a:r>
              <a:rPr lang="cs-CZ" dirty="0">
                <a:latin typeface="+mn-lt"/>
              </a:rPr>
              <a:t>, na které se můžeme dívat z několika úhlů a to v první řadě z pohledu implementace právních norem ES a ČR ať už z pohledu vymezování „mantinelů</a:t>
            </a:r>
            <a:r>
              <a:rPr lang="cs-CZ" dirty="0" smtClean="0">
                <a:latin typeface="+mn-lt"/>
              </a:rPr>
              <a:t>“.</a:t>
            </a:r>
          </a:p>
          <a:p>
            <a:pPr marL="285750" indent="-285750">
              <a:buFont typeface="Arial" panose="020B0604020202020204" pitchFamily="34" charset="0"/>
              <a:buChar char="•"/>
            </a:pPr>
            <a:r>
              <a:rPr lang="cs-CZ" dirty="0" smtClean="0">
                <a:latin typeface="+mn-lt"/>
              </a:rPr>
              <a:t>Největší </a:t>
            </a:r>
            <a:r>
              <a:rPr lang="cs-CZ" dirty="0">
                <a:latin typeface="+mn-lt"/>
              </a:rPr>
              <a:t>revoluce v této oblasti z hlediska ITS je pravděpodobně </a:t>
            </a:r>
            <a:r>
              <a:rPr lang="cs-CZ" b="1" dirty="0">
                <a:latin typeface="+mn-lt"/>
              </a:rPr>
              <a:t>zavádění tzv. GDPR </a:t>
            </a:r>
            <a:r>
              <a:rPr lang="cs-CZ" dirty="0">
                <a:latin typeface="+mn-lt"/>
              </a:rPr>
              <a:t>z hlediska zavádění lepší ochrany osobních </a:t>
            </a:r>
            <a:r>
              <a:rPr lang="cs-CZ" dirty="0" smtClean="0">
                <a:latin typeface="+mn-lt"/>
              </a:rPr>
              <a:t>údajů.</a:t>
            </a:r>
          </a:p>
          <a:p>
            <a:pPr marL="285750" indent="-285750">
              <a:buFont typeface="Arial" panose="020B0604020202020204" pitchFamily="34" charset="0"/>
              <a:buChar char="•"/>
            </a:pPr>
            <a:r>
              <a:rPr lang="cs-CZ" dirty="0" smtClean="0">
                <a:latin typeface="+mn-lt"/>
              </a:rPr>
              <a:t>Druhou </a:t>
            </a:r>
            <a:r>
              <a:rPr lang="cs-CZ" dirty="0">
                <a:latin typeface="+mn-lt"/>
              </a:rPr>
              <a:t>věcí z hlediska právních aspektů bude </a:t>
            </a:r>
            <a:r>
              <a:rPr lang="cs-CZ" b="1" dirty="0">
                <a:latin typeface="+mn-lt"/>
              </a:rPr>
              <a:t>vymezování odpovědností </a:t>
            </a:r>
            <a:r>
              <a:rPr lang="cs-CZ" dirty="0">
                <a:latin typeface="+mn-lt"/>
              </a:rPr>
              <a:t>mezi člověkem, umělou inteligencí, roboty a autonomními </a:t>
            </a:r>
            <a:r>
              <a:rPr lang="cs-CZ" dirty="0" smtClean="0">
                <a:latin typeface="+mn-lt"/>
              </a:rPr>
              <a:t>vozidly.</a:t>
            </a:r>
          </a:p>
          <a:p>
            <a:pPr marL="285750" indent="-285750">
              <a:buFont typeface="Arial" panose="020B0604020202020204" pitchFamily="34" charset="0"/>
              <a:buChar char="•"/>
            </a:pPr>
            <a:r>
              <a:rPr lang="cs-CZ" dirty="0" smtClean="0">
                <a:latin typeface="+mn-lt"/>
              </a:rPr>
              <a:t>Z</a:t>
            </a:r>
            <a:r>
              <a:rPr lang="cs-CZ" dirty="0">
                <a:latin typeface="+mn-lt"/>
              </a:rPr>
              <a:t> hlediska omezení nelze zapomínat na </a:t>
            </a:r>
            <a:r>
              <a:rPr lang="cs-CZ" b="1" dirty="0">
                <a:latin typeface="+mn-lt"/>
              </a:rPr>
              <a:t>nedostačující infrastrukturu </a:t>
            </a:r>
            <a:r>
              <a:rPr lang="cs-CZ" dirty="0">
                <a:latin typeface="+mn-lt"/>
              </a:rPr>
              <a:t>ve všech oblastech, ať už na silnici, nebo </a:t>
            </a:r>
            <a:r>
              <a:rPr lang="cs-CZ" dirty="0" smtClean="0">
                <a:latin typeface="+mn-lt"/>
              </a:rPr>
              <a:t>železnici.</a:t>
            </a:r>
          </a:p>
          <a:p>
            <a:pPr marL="285750" indent="-285750">
              <a:buFont typeface="Arial" panose="020B0604020202020204" pitchFamily="34" charset="0"/>
              <a:buChar char="•"/>
            </a:pPr>
            <a:r>
              <a:rPr lang="cs-CZ" dirty="0" smtClean="0">
                <a:latin typeface="+mn-lt"/>
              </a:rPr>
              <a:t>Dnešní </a:t>
            </a:r>
            <a:r>
              <a:rPr lang="cs-CZ" dirty="0">
                <a:latin typeface="+mn-lt"/>
              </a:rPr>
              <a:t>vlastníci a správci </a:t>
            </a:r>
            <a:r>
              <a:rPr lang="cs-CZ" dirty="0" smtClean="0">
                <a:latin typeface="+mn-lt"/>
              </a:rPr>
              <a:t>infrastruktury </a:t>
            </a:r>
            <a:r>
              <a:rPr lang="cs-CZ" dirty="0">
                <a:latin typeface="+mn-lt"/>
              </a:rPr>
              <a:t>se nedokázali vyrovnat s</a:t>
            </a:r>
            <a:r>
              <a:rPr lang="cs-CZ" b="1" dirty="0">
                <a:latin typeface="+mn-lt"/>
              </a:rPr>
              <a:t> nárůstem dopravy obecně</a:t>
            </a:r>
            <a:r>
              <a:rPr lang="cs-CZ" dirty="0">
                <a:latin typeface="+mn-lt"/>
              </a:rPr>
              <a:t>.</a:t>
            </a:r>
            <a:endParaRPr lang="cs-CZ" altLang="cs-CZ" dirty="0" smtClean="0">
              <a:latin typeface="+mn-lt"/>
            </a:endParaRPr>
          </a:p>
        </p:txBody>
      </p:sp>
    </p:spTree>
    <p:extLst>
      <p:ext uri="{BB962C8B-B14F-4D97-AF65-F5344CB8AC3E}">
        <p14:creationId xmlns:p14="http://schemas.microsoft.com/office/powerpoint/2010/main" val="2290922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3777957"/>
          </a:xfrm>
          <a:prstGeom prst="rect">
            <a:avLst/>
          </a:prstGeom>
        </p:spPr>
        <p:txBody>
          <a:bodyPr wrap="square">
            <a:spAutoFit/>
          </a:bodyPr>
          <a:lstStyle/>
          <a:p>
            <a:r>
              <a:rPr lang="cs-CZ" b="1" dirty="0" smtClean="0">
                <a:solidFill>
                  <a:srgbClr val="003399"/>
                </a:solidFill>
                <a:latin typeface="+mn-lt"/>
              </a:rPr>
              <a:t>Závěr 1 – Identifikace </a:t>
            </a:r>
            <a:r>
              <a:rPr lang="cs-CZ" b="1" dirty="0">
                <a:solidFill>
                  <a:srgbClr val="003399"/>
                </a:solidFill>
                <a:latin typeface="+mn-lt"/>
              </a:rPr>
              <a:t>bariér bránících uplatnění nových technologií a přístupů v praxi</a:t>
            </a:r>
          </a:p>
          <a:p>
            <a:r>
              <a:rPr lang="cs-CZ" dirty="0" smtClean="0">
                <a:latin typeface="+mn-lt"/>
              </a:rPr>
              <a:t>Finanční zdroje + lidská </a:t>
            </a:r>
            <a:r>
              <a:rPr lang="cs-CZ" dirty="0">
                <a:latin typeface="+mn-lt"/>
              </a:rPr>
              <a:t>nedůvěra ve věci </a:t>
            </a:r>
            <a:r>
              <a:rPr lang="cs-CZ" dirty="0" smtClean="0">
                <a:latin typeface="+mn-lt"/>
              </a:rPr>
              <a:t>nové + implementace </a:t>
            </a:r>
            <a:r>
              <a:rPr lang="cs-CZ" dirty="0">
                <a:latin typeface="+mn-lt"/>
              </a:rPr>
              <a:t>právních norem ES a zavádění norem nových spojených s příchodem nových technologií a procesů.</a:t>
            </a:r>
          </a:p>
          <a:p>
            <a:pPr>
              <a:spcBef>
                <a:spcPts val="600"/>
              </a:spcBef>
            </a:pPr>
            <a:r>
              <a:rPr lang="cs-CZ" b="1" dirty="0" smtClean="0">
                <a:latin typeface="+mn-lt"/>
              </a:rPr>
              <a:t>Relevantní </a:t>
            </a:r>
            <a:r>
              <a:rPr lang="cs-CZ" b="1" dirty="0">
                <a:latin typeface="+mn-lt"/>
              </a:rPr>
              <a:t>problémy v oblasti </a:t>
            </a:r>
            <a:r>
              <a:rPr lang="cs-CZ" b="1" dirty="0" smtClean="0">
                <a:latin typeface="+mn-lt"/>
              </a:rPr>
              <a:t>ITS</a:t>
            </a:r>
            <a:endParaRPr lang="cs-CZ" b="1" dirty="0">
              <a:latin typeface="+mn-lt"/>
            </a:endParaRPr>
          </a:p>
          <a:p>
            <a:pPr marL="179388" lvl="0" indent="-179388">
              <a:buFont typeface="Arial" panose="020B0604020202020204" pitchFamily="34" charset="0"/>
              <a:buChar char="•"/>
            </a:pPr>
            <a:r>
              <a:rPr lang="cs-CZ" sz="1050" dirty="0">
                <a:latin typeface="+mn-lt"/>
              </a:rPr>
              <a:t>Systémy ITS v ČR často </a:t>
            </a:r>
            <a:r>
              <a:rPr lang="cs-CZ" sz="1050" b="1" dirty="0">
                <a:latin typeface="+mn-lt"/>
              </a:rPr>
              <a:t>n</a:t>
            </a:r>
            <a:r>
              <a:rPr lang="cs-CZ" sz="1050" b="1" dirty="0" smtClean="0">
                <a:latin typeface="+mn-lt"/>
              </a:rPr>
              <a:t>ejsou dostatečně </a:t>
            </a:r>
            <a:r>
              <a:rPr lang="cs-CZ" sz="1050" b="1" dirty="0">
                <a:latin typeface="+mn-lt"/>
              </a:rPr>
              <a:t>informačně propojeny</a:t>
            </a:r>
            <a:r>
              <a:rPr lang="cs-CZ" sz="1050" dirty="0">
                <a:latin typeface="+mn-lt"/>
              </a:rPr>
              <a:t>.</a:t>
            </a:r>
          </a:p>
          <a:p>
            <a:pPr marL="179388" lvl="0" indent="-179388">
              <a:buFont typeface="Arial" panose="020B0604020202020204" pitchFamily="34" charset="0"/>
              <a:buChar char="•"/>
            </a:pPr>
            <a:r>
              <a:rPr lang="cs-CZ" sz="1050" dirty="0">
                <a:latin typeface="+mn-lt"/>
              </a:rPr>
              <a:t>Rozvoj, zavádění a využití systémů ITS je </a:t>
            </a:r>
            <a:r>
              <a:rPr lang="cs-CZ" sz="1050" b="1" dirty="0">
                <a:latin typeface="+mn-lt"/>
              </a:rPr>
              <a:t>nedostatečný </a:t>
            </a:r>
            <a:r>
              <a:rPr lang="cs-CZ" sz="1050" dirty="0">
                <a:latin typeface="+mn-lt"/>
              </a:rPr>
              <a:t>a neodpovídá současným potřebám.</a:t>
            </a:r>
          </a:p>
          <a:p>
            <a:pPr marL="179388" lvl="0" indent="-179388">
              <a:buFont typeface="Arial" panose="020B0604020202020204" pitchFamily="34" charset="0"/>
              <a:buChar char="•"/>
            </a:pPr>
            <a:r>
              <a:rPr lang="cs-CZ" sz="1050" dirty="0">
                <a:latin typeface="+mn-lt"/>
              </a:rPr>
              <a:t>Technologické systémy sběru dopravních dat jsou v současné době rozmístěny na </a:t>
            </a:r>
            <a:r>
              <a:rPr lang="cs-CZ" sz="1050" b="1" dirty="0">
                <a:latin typeface="+mn-lt"/>
              </a:rPr>
              <a:t>malé části </a:t>
            </a:r>
            <a:r>
              <a:rPr lang="cs-CZ" sz="1050" dirty="0">
                <a:latin typeface="+mn-lt"/>
              </a:rPr>
              <a:t>z celkové délky silniční sítě ČR.</a:t>
            </a:r>
          </a:p>
          <a:p>
            <a:pPr marL="179388" lvl="0" indent="-179388">
              <a:buFont typeface="Arial" panose="020B0604020202020204" pitchFamily="34" charset="0"/>
              <a:buChar char="•"/>
            </a:pPr>
            <a:r>
              <a:rPr lang="cs-CZ" sz="1050" b="1" dirty="0">
                <a:latin typeface="+mn-lt"/>
              </a:rPr>
              <a:t>Není zajištěno </a:t>
            </a:r>
            <a:r>
              <a:rPr lang="cs-CZ" sz="1050" dirty="0">
                <a:latin typeface="+mn-lt"/>
              </a:rPr>
              <a:t>poskytování video záznamů, dat z informačních tabulí ZPI a počtů průjezdů ze sledovaných komunikací.</a:t>
            </a:r>
          </a:p>
          <a:p>
            <a:pPr marL="179388" lvl="0" indent="-179388">
              <a:buFont typeface="Arial" panose="020B0604020202020204" pitchFamily="34" charset="0"/>
              <a:buChar char="•"/>
            </a:pPr>
            <a:r>
              <a:rPr lang="cs-CZ" sz="1050" dirty="0">
                <a:latin typeface="+mn-lt"/>
              </a:rPr>
              <a:t>Na dálnicích D1, D2, D5 a D8 je provozován systém predikce jízdních dob (</a:t>
            </a:r>
            <a:r>
              <a:rPr lang="cs-CZ" sz="1050" dirty="0" err="1">
                <a:latin typeface="+mn-lt"/>
              </a:rPr>
              <a:t>travel</a:t>
            </a:r>
            <a:r>
              <a:rPr lang="cs-CZ" sz="1050" dirty="0">
                <a:latin typeface="+mn-lt"/>
              </a:rPr>
              <a:t> </a:t>
            </a:r>
            <a:r>
              <a:rPr lang="cs-CZ" sz="1050" dirty="0" err="1">
                <a:latin typeface="+mn-lt"/>
              </a:rPr>
              <a:t>time</a:t>
            </a:r>
            <a:r>
              <a:rPr lang="cs-CZ" sz="1050" dirty="0">
                <a:latin typeface="+mn-lt"/>
              </a:rPr>
              <a:t>), který dokáže spolehlivě určit dojezdové časy </a:t>
            </a:r>
            <a:r>
              <a:rPr lang="cs-CZ" sz="1050" b="1" dirty="0">
                <a:latin typeface="+mn-lt"/>
              </a:rPr>
              <a:t>pouze v případech plynulého provozu</a:t>
            </a:r>
            <a:r>
              <a:rPr lang="cs-CZ" sz="1050" dirty="0">
                <a:latin typeface="+mn-lt"/>
              </a:rPr>
              <a:t>.</a:t>
            </a:r>
          </a:p>
          <a:p>
            <a:pPr marL="179388" lvl="0" indent="-179388">
              <a:buFont typeface="Arial" panose="020B0604020202020204" pitchFamily="34" charset="0"/>
              <a:buChar char="•"/>
            </a:pPr>
            <a:r>
              <a:rPr lang="cs-CZ" sz="1050" dirty="0">
                <a:latin typeface="+mn-lt"/>
              </a:rPr>
              <a:t>V ČR je nadále potřeba </a:t>
            </a:r>
            <a:r>
              <a:rPr lang="cs-CZ" sz="1050" b="1" dirty="0">
                <a:latin typeface="+mn-lt"/>
              </a:rPr>
              <a:t>pokračovat v naplňování a zdokonalování funkcionalit NDIC </a:t>
            </a:r>
            <a:r>
              <a:rPr lang="cs-CZ" sz="1050" dirty="0">
                <a:latin typeface="+mn-lt"/>
              </a:rPr>
              <a:t>a propojovat jej s regionálními centry řízení dopravy (DIC</a:t>
            </a:r>
            <a:r>
              <a:rPr lang="cs-CZ" sz="1050" dirty="0" smtClean="0">
                <a:latin typeface="+mn-lt"/>
              </a:rPr>
              <a:t>).</a:t>
            </a:r>
            <a:endParaRPr lang="cs-CZ" sz="1050" dirty="0">
              <a:latin typeface="+mn-lt"/>
            </a:endParaRPr>
          </a:p>
          <a:p>
            <a:pPr marL="179388" lvl="0" indent="-179388">
              <a:buFont typeface="Arial" panose="020B0604020202020204" pitchFamily="34" charset="0"/>
              <a:buChar char="•"/>
            </a:pPr>
            <a:r>
              <a:rPr lang="cs-CZ" sz="1050" dirty="0">
                <a:latin typeface="+mn-lt"/>
              </a:rPr>
              <a:t>Systémy automobilové navigace využívající v současnosti systém GPS jsou častou doplňkovou výbavou motorových vozidel. Součástí navigačních systémů je i zpracovávání TMC informací, tzn. informací o dopravních událostech. </a:t>
            </a:r>
            <a:r>
              <a:rPr lang="cs-CZ" sz="1050" b="1" dirty="0">
                <a:latin typeface="+mn-lt"/>
              </a:rPr>
              <a:t>Současná distribuční rádiová sít je </a:t>
            </a:r>
            <a:r>
              <a:rPr lang="cs-CZ" sz="1050" b="1" dirty="0" smtClean="0">
                <a:latin typeface="+mn-lt"/>
              </a:rPr>
              <a:t>nevyhovující</a:t>
            </a:r>
            <a:r>
              <a:rPr lang="cs-CZ" sz="1050" dirty="0" smtClean="0">
                <a:latin typeface="+mn-lt"/>
              </a:rPr>
              <a:t>.</a:t>
            </a:r>
            <a:endParaRPr lang="cs-CZ" sz="1050" dirty="0">
              <a:latin typeface="+mn-lt"/>
            </a:endParaRPr>
          </a:p>
          <a:p>
            <a:pPr marL="179388" lvl="0" indent="-179388">
              <a:buFont typeface="Arial" panose="020B0604020202020204" pitchFamily="34" charset="0"/>
              <a:buChar char="•"/>
            </a:pPr>
            <a:r>
              <a:rPr lang="cs-CZ" sz="1050" dirty="0">
                <a:latin typeface="+mn-lt"/>
              </a:rPr>
              <a:t>V současné době </a:t>
            </a:r>
            <a:r>
              <a:rPr lang="cs-CZ" sz="1050" b="1" dirty="0">
                <a:latin typeface="+mn-lt"/>
              </a:rPr>
              <a:t>neexistuje na národní úrovni pracoviště</a:t>
            </a:r>
            <a:r>
              <a:rPr lang="cs-CZ" sz="1050" dirty="0">
                <a:latin typeface="+mn-lt"/>
              </a:rPr>
              <a:t>, které by zajišťovalo </a:t>
            </a:r>
            <a:r>
              <a:rPr lang="cs-CZ" sz="1050" b="1" dirty="0">
                <a:latin typeface="+mn-lt"/>
              </a:rPr>
              <a:t>koordinaci jednotlivých uzavírek a výluk </a:t>
            </a:r>
            <a:r>
              <a:rPr lang="cs-CZ" sz="1050" dirty="0">
                <a:latin typeface="+mn-lt"/>
              </a:rPr>
              <a:t>dopravní sítě a to ani mezi jednotlivými institucemi provozujícími silniční síť</a:t>
            </a:r>
          </a:p>
          <a:p>
            <a:pPr marL="179388" lvl="0" indent="-179388">
              <a:buFont typeface="Arial" panose="020B0604020202020204" pitchFamily="34" charset="0"/>
              <a:buChar char="•"/>
            </a:pPr>
            <a:r>
              <a:rPr lang="cs-CZ" sz="1050" b="1" dirty="0">
                <a:latin typeface="+mn-lt"/>
              </a:rPr>
              <a:t>Chybí stanovení garance doby za doručení SMS jízdenky </a:t>
            </a:r>
            <a:r>
              <a:rPr lang="cs-CZ" sz="1050" dirty="0">
                <a:latin typeface="+mn-lt"/>
              </a:rPr>
              <a:t>a tato skutečnost tak tuto technologii v očích cestující veřejnosti znehodnocuje. </a:t>
            </a:r>
          </a:p>
          <a:p>
            <a:pPr marL="179388" lvl="0" indent="-179388">
              <a:buFont typeface="Arial" panose="020B0604020202020204" pitchFamily="34" charset="0"/>
              <a:buChar char="•"/>
            </a:pPr>
            <a:r>
              <a:rPr lang="cs-CZ" sz="1050" dirty="0">
                <a:latin typeface="+mn-lt"/>
              </a:rPr>
              <a:t>I když mají některé městské dopravní podniky </a:t>
            </a:r>
            <a:r>
              <a:rPr lang="cs-CZ" sz="1050" b="1" dirty="0">
                <a:latin typeface="+mn-lt"/>
              </a:rPr>
              <a:t>data o aktuální poloze vozidel MHD</a:t>
            </a:r>
            <a:r>
              <a:rPr lang="cs-CZ" sz="1050" dirty="0">
                <a:latin typeface="+mn-lt"/>
              </a:rPr>
              <a:t>, využívají je pouze pro vnitřní potřeby.</a:t>
            </a:r>
          </a:p>
          <a:p>
            <a:pPr marL="179388" lvl="0" indent="-179388">
              <a:buFont typeface="Arial" panose="020B0604020202020204" pitchFamily="34" charset="0"/>
              <a:buChar char="•"/>
            </a:pPr>
            <a:r>
              <a:rPr lang="cs-CZ" sz="1050" dirty="0">
                <a:latin typeface="+mn-lt"/>
              </a:rPr>
              <a:t>Přes zavádění systémů ITS do systémů veřejné osobní dopravy je </a:t>
            </a:r>
            <a:r>
              <a:rPr lang="cs-CZ" sz="1050" b="1" dirty="0">
                <a:latin typeface="+mn-lt"/>
              </a:rPr>
              <a:t>pro neslyšící a nedoslýchavé </a:t>
            </a:r>
            <a:r>
              <a:rPr lang="cs-CZ" sz="1050" dirty="0">
                <a:latin typeface="+mn-lt"/>
              </a:rPr>
              <a:t>potřebné získávat informace osobním kontaktem s pracovníky dopravce.</a:t>
            </a:r>
          </a:p>
          <a:p>
            <a:pPr marL="179388" lvl="0" indent="-179388">
              <a:buFont typeface="Arial" panose="020B0604020202020204" pitchFamily="34" charset="0"/>
              <a:buChar char="•"/>
            </a:pPr>
            <a:r>
              <a:rPr lang="cs-CZ" sz="1050" dirty="0" smtClean="0">
                <a:latin typeface="+mn-lt"/>
              </a:rPr>
              <a:t>Jednou </a:t>
            </a:r>
            <a:r>
              <a:rPr lang="cs-CZ" sz="1050" dirty="0">
                <a:latin typeface="+mn-lt"/>
              </a:rPr>
              <a:t>ze základních podmínek rozvoje </a:t>
            </a:r>
            <a:r>
              <a:rPr lang="cs-CZ" sz="1050" dirty="0" smtClean="0">
                <a:latin typeface="+mn-lt"/>
              </a:rPr>
              <a:t>ITS je </a:t>
            </a:r>
            <a:r>
              <a:rPr lang="cs-CZ" sz="1050" b="1" dirty="0" smtClean="0">
                <a:latin typeface="+mn-lt"/>
              </a:rPr>
              <a:t>konsolidace </a:t>
            </a:r>
            <a:r>
              <a:rPr lang="cs-CZ" sz="1050" b="1" dirty="0">
                <a:latin typeface="+mn-lt"/>
              </a:rPr>
              <a:t>infrastruktur prostorových dat </a:t>
            </a:r>
            <a:r>
              <a:rPr lang="cs-CZ" sz="1050" dirty="0">
                <a:latin typeface="+mn-lt"/>
              </a:rPr>
              <a:t>(SDI) a související konsolidace a rozvoj datového fondu sad prostorových dat popisujících dopravní infrastrukturu (tj. digitálních map dopravní infrastruktury</a:t>
            </a:r>
            <a:r>
              <a:rPr lang="cs-CZ" sz="1050" dirty="0" smtClean="0">
                <a:latin typeface="+mn-lt"/>
              </a:rPr>
              <a:t>).</a:t>
            </a:r>
            <a:endParaRPr lang="cs-CZ" dirty="0">
              <a:latin typeface="+mn-lt"/>
            </a:endParaRPr>
          </a:p>
        </p:txBody>
      </p:sp>
    </p:spTree>
    <p:extLst>
      <p:ext uri="{BB962C8B-B14F-4D97-AF65-F5344CB8AC3E}">
        <p14:creationId xmlns:p14="http://schemas.microsoft.com/office/powerpoint/2010/main" val="1719945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2031325"/>
          </a:xfrm>
          <a:prstGeom prst="rect">
            <a:avLst/>
          </a:prstGeom>
        </p:spPr>
        <p:txBody>
          <a:bodyPr wrap="square">
            <a:spAutoFit/>
          </a:bodyPr>
          <a:lstStyle/>
          <a:p>
            <a:pPr>
              <a:defRPr/>
            </a:pPr>
            <a:r>
              <a:rPr lang="cs-CZ" altLang="cs-CZ" b="1" dirty="0" smtClean="0">
                <a:solidFill>
                  <a:srgbClr val="003399"/>
                </a:solidFill>
                <a:latin typeface="+mn-lt"/>
              </a:rPr>
              <a:t>Závěr 2</a:t>
            </a:r>
            <a:r>
              <a:rPr lang="cs-CZ" altLang="cs-CZ" b="1" dirty="0">
                <a:solidFill>
                  <a:srgbClr val="003399"/>
                </a:solidFill>
                <a:latin typeface="+mn-lt"/>
              </a:rPr>
              <a:t> </a:t>
            </a:r>
            <a:r>
              <a:rPr lang="cs-CZ" altLang="cs-CZ" b="1" dirty="0" smtClean="0">
                <a:solidFill>
                  <a:srgbClr val="003399"/>
                </a:solidFill>
                <a:latin typeface="+mn-lt"/>
              </a:rPr>
              <a:t>– </a:t>
            </a:r>
            <a:r>
              <a:rPr lang="cs-CZ" b="1" dirty="0" smtClean="0">
                <a:solidFill>
                  <a:srgbClr val="003399"/>
                </a:solidFill>
                <a:latin typeface="+mn-lt"/>
              </a:rPr>
              <a:t>Klíčové </a:t>
            </a:r>
            <a:r>
              <a:rPr lang="cs-CZ" b="1" dirty="0">
                <a:solidFill>
                  <a:srgbClr val="003399"/>
                </a:solidFill>
                <a:latin typeface="+mn-lt"/>
              </a:rPr>
              <a:t>bariéry</a:t>
            </a:r>
          </a:p>
          <a:p>
            <a:pPr marL="285750" indent="-285750">
              <a:buFont typeface="Arial" panose="020B0604020202020204" pitchFamily="34" charset="0"/>
              <a:buChar char="•"/>
            </a:pPr>
            <a:r>
              <a:rPr lang="cs-CZ" dirty="0">
                <a:latin typeface="+mn-lt"/>
              </a:rPr>
              <a:t>Největší revoluce v této oblasti z hlediska ITS je pravděpodobně zavádění tzv. GDPR z hlediska zavádění lepší ochrany osobních údajů. Zaváděním GDPR došlo a dochází k omezení z hlediska stávajících systému a produktu nejen v rámci ITS, patrně dojde k určitému zpoždění a změně z hlediska rozvoje těchto služeb ve vazbě na jejich zabezpečení a rozličnosti výkladu, nicméně během pár let dojde k dalšímu rozvoji ITS včetně vazeb například na </a:t>
            </a:r>
            <a:r>
              <a:rPr lang="cs-CZ" dirty="0" err="1">
                <a:latin typeface="+mn-lt"/>
              </a:rPr>
              <a:t>IoT</a:t>
            </a:r>
            <a:r>
              <a:rPr lang="cs-CZ" dirty="0">
                <a:latin typeface="+mn-lt"/>
              </a:rPr>
              <a:t>, </a:t>
            </a:r>
            <a:r>
              <a:rPr lang="cs-CZ" dirty="0" err="1">
                <a:latin typeface="+mn-lt"/>
              </a:rPr>
              <a:t>BigData</a:t>
            </a:r>
            <a:r>
              <a:rPr lang="cs-CZ" dirty="0">
                <a:latin typeface="+mn-lt"/>
              </a:rPr>
              <a:t>, „Smart </a:t>
            </a:r>
            <a:r>
              <a:rPr lang="cs-CZ" dirty="0" err="1">
                <a:latin typeface="+mn-lt"/>
              </a:rPr>
              <a:t>anything</a:t>
            </a:r>
            <a:r>
              <a:rPr lang="cs-CZ" dirty="0">
                <a:latin typeface="+mn-lt"/>
              </a:rPr>
              <a:t>“ a </a:t>
            </a:r>
            <a:r>
              <a:rPr lang="cs-CZ" dirty="0" smtClean="0">
                <a:latin typeface="+mn-lt"/>
              </a:rPr>
              <a:t>další.</a:t>
            </a:r>
          </a:p>
          <a:p>
            <a:pPr marL="285750" indent="-285750">
              <a:buFont typeface="Arial" panose="020B0604020202020204" pitchFamily="34" charset="0"/>
              <a:buChar char="•"/>
            </a:pPr>
            <a:r>
              <a:rPr lang="cs-CZ" dirty="0" smtClean="0">
                <a:latin typeface="+mn-lt"/>
              </a:rPr>
              <a:t>Druhou </a:t>
            </a:r>
            <a:r>
              <a:rPr lang="cs-CZ" dirty="0">
                <a:latin typeface="+mn-lt"/>
              </a:rPr>
              <a:t>věcí z hlediska právních aspektů bude vymezování odpovědností mezi člověkem, umělou inteligencí, roboty a autonomními vozidly; což je klíčovou záležitostí v rozvoji ITS z pohledu „samo řiditelných“ / autonomních vozidel a Smart </a:t>
            </a:r>
            <a:r>
              <a:rPr lang="cs-CZ" dirty="0" err="1">
                <a:latin typeface="+mn-lt"/>
              </a:rPr>
              <a:t>cities</a:t>
            </a:r>
            <a:r>
              <a:rPr lang="cs-CZ" dirty="0" smtClean="0">
                <a:latin typeface="+mn-lt"/>
              </a:rPr>
              <a:t>.</a:t>
            </a:r>
            <a:endParaRPr lang="cs-CZ" dirty="0">
              <a:latin typeface="+mn-lt"/>
            </a:endParaRPr>
          </a:p>
        </p:txBody>
      </p:sp>
    </p:spTree>
    <p:extLst>
      <p:ext uri="{BB962C8B-B14F-4D97-AF65-F5344CB8AC3E}">
        <p14:creationId xmlns:p14="http://schemas.microsoft.com/office/powerpoint/2010/main" val="3455046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xmlns="" id="{89377211-C82D-4229-8D4D-7B651E133294}"/>
              </a:ext>
            </a:extLst>
          </p:cNvPr>
          <p:cNvSpPr>
            <a:spLocks noGrp="1" noChangeArrowheads="1"/>
          </p:cNvSpPr>
          <p:nvPr>
            <p:ph type="ctrTitle"/>
          </p:nvPr>
        </p:nvSpPr>
        <p:spPr>
          <a:xfrm>
            <a:off x="1619672" y="987819"/>
            <a:ext cx="6908825" cy="1584325"/>
          </a:xfrm>
        </p:spPr>
        <p:txBody>
          <a:bodyPr/>
          <a:lstStyle/>
          <a:p>
            <a:r>
              <a:rPr lang="cs-CZ" altLang="cs-CZ" sz="2000" dirty="0">
                <a:latin typeface="+mn-lt"/>
              </a:rPr>
              <a:t>Děkuji vám za pozornost.</a:t>
            </a:r>
          </a:p>
        </p:txBody>
      </p:sp>
      <p:sp>
        <p:nvSpPr>
          <p:cNvPr id="5" name="Podnadpis 2">
            <a:extLst>
              <a:ext uri="{FF2B5EF4-FFF2-40B4-BE49-F238E27FC236}">
                <a16:creationId xmlns:a16="http://schemas.microsoft.com/office/drawing/2014/main" xmlns="" id="{0DE35E6F-AFE1-45A6-A3B2-04AF64E15E28}"/>
              </a:ext>
            </a:extLst>
          </p:cNvPr>
          <p:cNvSpPr>
            <a:spLocks noGrp="1" noChangeArrowheads="1"/>
          </p:cNvSpPr>
          <p:nvPr>
            <p:ph type="subTitle" idx="1"/>
          </p:nvPr>
        </p:nvSpPr>
        <p:spPr>
          <a:xfrm>
            <a:off x="1763688" y="2603973"/>
            <a:ext cx="6400800" cy="1990725"/>
          </a:xfrm>
        </p:spPr>
        <p:txBody>
          <a:bodyPr/>
          <a:lstStyle/>
          <a:p>
            <a:r>
              <a:rPr lang="cs-CZ" altLang="cs-CZ" sz="2000" dirty="0"/>
              <a:t>Kontaktní </a:t>
            </a:r>
            <a:r>
              <a:rPr lang="cs-CZ" altLang="cs-CZ" sz="2000" dirty="0" smtClean="0"/>
              <a:t>údaje:</a:t>
            </a:r>
            <a:endParaRPr lang="cs-CZ" altLang="cs-CZ" sz="2000" dirty="0"/>
          </a:p>
          <a:p>
            <a:r>
              <a:rPr lang="cs-CZ" altLang="cs-CZ" sz="2000" dirty="0" smtClean="0"/>
              <a:t>Ing. Petr Kroča</a:t>
            </a:r>
            <a:endParaRPr lang="cs-CZ" altLang="cs-CZ" sz="2000" dirty="0"/>
          </a:p>
          <a:p>
            <a:r>
              <a:rPr lang="cs-CZ" altLang="cs-CZ" sz="2000" dirty="0" smtClean="0"/>
              <a:t>OLTIS Group a.s.</a:t>
            </a:r>
            <a:endParaRPr lang="cs-CZ" altLang="cs-CZ" sz="2000" dirty="0"/>
          </a:p>
          <a:p>
            <a:r>
              <a:rPr lang="cs-CZ" altLang="cs-CZ" sz="2000" dirty="0" smtClean="0"/>
              <a:t>petr.kroca@oltis.cz</a:t>
            </a:r>
            <a:endParaRPr lang="cs-CZ" altLang="cs-CZ" sz="2000" dirty="0"/>
          </a:p>
          <a:p>
            <a:r>
              <a:rPr lang="cs-CZ" altLang="cs-CZ" sz="2000" dirty="0" smtClean="0"/>
              <a:t>602 774 971</a:t>
            </a:r>
            <a:endParaRPr lang="cs-CZ" altLang="cs-CZ" sz="2000" dirty="0"/>
          </a:p>
          <a:p>
            <a:endParaRPr lang="cs-CZ" altLang="cs-CZ" sz="2000" dirty="0"/>
          </a:p>
        </p:txBody>
      </p:sp>
      <p:sp>
        <p:nvSpPr>
          <p:cNvPr id="6" name="Obdélník 5"/>
          <p:cNvSpPr/>
          <p:nvPr/>
        </p:nvSpPr>
        <p:spPr>
          <a:xfrm>
            <a:off x="2735283" y="178130"/>
            <a:ext cx="1567543" cy="55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44393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307777"/>
          </a:xfrm>
          <a:prstGeom prst="rect">
            <a:avLst/>
          </a:prstGeom>
        </p:spPr>
        <p:txBody>
          <a:bodyPr wrap="square">
            <a:spAutoFit/>
          </a:bodyPr>
          <a:lstStyle/>
          <a:p>
            <a:pPr>
              <a:defRPr/>
            </a:pPr>
            <a:r>
              <a:rPr lang="cs-CZ" altLang="cs-CZ" b="1" dirty="0" smtClean="0">
                <a:solidFill>
                  <a:srgbClr val="003399"/>
                </a:solidFill>
                <a:latin typeface="+mn-lt"/>
              </a:rPr>
              <a:t>Inteligentní dopravní služby</a:t>
            </a:r>
            <a:endParaRPr lang="cs-CZ" altLang="cs-CZ" b="1" dirty="0">
              <a:solidFill>
                <a:srgbClr val="003399"/>
              </a:solidFill>
              <a:latin typeface="+mn-lt"/>
            </a:endParaRPr>
          </a:p>
        </p:txBody>
      </p:sp>
      <p:grpSp>
        <p:nvGrpSpPr>
          <p:cNvPr id="3" name="Plátno 76"/>
          <p:cNvGrpSpPr>
            <a:grpSpLocks/>
          </p:cNvGrpSpPr>
          <p:nvPr/>
        </p:nvGrpSpPr>
        <p:grpSpPr bwMode="auto">
          <a:xfrm>
            <a:off x="1422018" y="1440242"/>
            <a:ext cx="6144641" cy="2765997"/>
            <a:chOff x="0" y="0"/>
            <a:chExt cx="5486400" cy="2067560"/>
          </a:xfrm>
        </p:grpSpPr>
        <p:sp>
          <p:nvSpPr>
            <p:cNvPr id="5" name="Plátno 76"/>
            <p:cNvSpPr>
              <a:spLocks noChangeAspect="1" noChangeArrowheads="1"/>
            </p:cNvSpPr>
            <p:nvPr/>
          </p:nvSpPr>
          <p:spPr bwMode="auto">
            <a:xfrm>
              <a:off x="0" y="0"/>
              <a:ext cx="5486400" cy="206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latin typeface="+mn-lt"/>
              </a:endParaRPr>
            </a:p>
          </p:txBody>
        </p:sp>
        <p:sp>
          <p:nvSpPr>
            <p:cNvPr id="6" name="Textové pole 25"/>
            <p:cNvSpPr txBox="1">
              <a:spLocks noChangeArrowheads="1"/>
            </p:cNvSpPr>
            <p:nvPr/>
          </p:nvSpPr>
          <p:spPr bwMode="auto">
            <a:xfrm>
              <a:off x="2016259" y="99596"/>
              <a:ext cx="1440424" cy="330418"/>
            </a:xfrm>
            <a:prstGeom prst="rect">
              <a:avLst/>
            </a:prstGeom>
            <a:gradFill rotWithShape="1">
              <a:gsLst>
                <a:gs pos="0">
                  <a:srgbClr val="2787A0"/>
                </a:gs>
                <a:gs pos="80000">
                  <a:srgbClr val="36B1D2"/>
                </a:gs>
                <a:gs pos="100000">
                  <a:srgbClr val="34B3D6"/>
                </a:gs>
              </a:gsLst>
              <a:lin ang="16200000"/>
            </a:gradFill>
            <a:ln w="9525" algn="ctr">
              <a:solidFill>
                <a:srgbClr val="46AAC5"/>
              </a:solidFill>
              <a:miter lim="800000"/>
              <a:headEnd/>
              <a:tailEnd/>
            </a:ln>
            <a:effectLst>
              <a:outerShdw dist="23000" dir="5400000" rotWithShape="0">
                <a:srgbClr val="000000">
                  <a:alpha val="34999"/>
                </a:srgbClr>
              </a:outerShdw>
            </a:effectLst>
          </p:spPr>
          <p:txBody>
            <a:bodyPr vert="horz" wrap="square" lIns="36000" tIns="36000" rIns="36000" bIns="3600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smtClean="0">
                  <a:ln>
                    <a:noFill/>
                  </a:ln>
                  <a:solidFill>
                    <a:schemeClr val="bg1"/>
                  </a:solidFill>
                  <a:effectLst/>
                  <a:latin typeface="+mn-lt"/>
                </a:rPr>
                <a:t>Inteligentní dopravní služby</a:t>
              </a:r>
              <a:endParaRPr kumimoji="0" lang="cs-CZ" altLang="cs-CZ" sz="1800" b="0" i="0" u="none" strike="noStrike" cap="none" normalizeH="0" baseline="0" dirty="0" smtClean="0">
                <a:ln>
                  <a:noFill/>
                </a:ln>
                <a:solidFill>
                  <a:schemeClr val="bg1"/>
                </a:solidFill>
                <a:effectLst/>
                <a:latin typeface="+mn-lt"/>
              </a:endParaRPr>
            </a:p>
          </p:txBody>
        </p:sp>
        <p:sp>
          <p:nvSpPr>
            <p:cNvPr id="7" name="Textové pole 6"/>
            <p:cNvSpPr txBox="1">
              <a:spLocks noChangeArrowheads="1"/>
            </p:cNvSpPr>
            <p:nvPr/>
          </p:nvSpPr>
          <p:spPr bwMode="auto">
            <a:xfrm>
              <a:off x="122555" y="714653"/>
              <a:ext cx="1440000" cy="169375"/>
            </a:xfrm>
            <a:prstGeom prst="rect">
              <a:avLst/>
            </a:prstGeom>
            <a:gradFill rotWithShape="1">
              <a:gsLst>
                <a:gs pos="0">
                  <a:srgbClr val="769535"/>
                </a:gs>
                <a:gs pos="80000">
                  <a:srgbClr val="9BC348"/>
                </a:gs>
                <a:gs pos="100000">
                  <a:srgbClr val="9CC746"/>
                </a:gs>
              </a:gsLst>
              <a:lin ang="16200000"/>
            </a:gradFill>
            <a:ln w="9525" algn="ctr">
              <a:solidFill>
                <a:srgbClr val="98B954"/>
              </a:solidFill>
              <a:miter lim="800000"/>
              <a:headEnd/>
              <a:tailEnd/>
            </a:ln>
            <a:effectLst>
              <a:outerShdw dist="23000" dir="5400000" rotWithShape="0">
                <a:srgbClr val="000000">
                  <a:alpha val="34999"/>
                </a:srgbClr>
              </a:outerShdw>
            </a:effectLst>
          </p:spPr>
          <p:txBody>
            <a:bodyPr vert="horz" wrap="square" lIns="36000" tIns="36000" rIns="36000" bIns="3600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smtClean="0">
                  <a:ln>
                    <a:noFill/>
                  </a:ln>
                  <a:solidFill>
                    <a:schemeClr val="bg1"/>
                  </a:solidFill>
                  <a:effectLst/>
                  <a:latin typeface="+mn-lt"/>
                </a:rPr>
                <a:t>Služby pro cestující a řidiče</a:t>
              </a:r>
              <a:endParaRPr kumimoji="0" lang="cs-CZ" altLang="cs-CZ" sz="1800" b="0" i="0" u="none" strike="noStrike" cap="none" normalizeH="0" baseline="0" smtClean="0">
                <a:ln>
                  <a:noFill/>
                </a:ln>
                <a:solidFill>
                  <a:schemeClr val="bg1"/>
                </a:solidFill>
                <a:effectLst/>
                <a:latin typeface="+mn-lt"/>
              </a:endParaRPr>
            </a:p>
          </p:txBody>
        </p:sp>
        <p:sp>
          <p:nvSpPr>
            <p:cNvPr id="8" name="Textové pole 6"/>
            <p:cNvSpPr txBox="1">
              <a:spLocks noChangeArrowheads="1"/>
            </p:cNvSpPr>
            <p:nvPr/>
          </p:nvSpPr>
          <p:spPr bwMode="auto">
            <a:xfrm>
              <a:off x="94814" y="1627521"/>
              <a:ext cx="2160000" cy="284406"/>
            </a:xfrm>
            <a:prstGeom prst="rect">
              <a:avLst/>
            </a:prstGeom>
            <a:gradFill rotWithShape="1">
              <a:gsLst>
                <a:gs pos="0">
                  <a:srgbClr val="CB6C1D"/>
                </a:gs>
                <a:gs pos="80000">
                  <a:srgbClr val="FF8F2A"/>
                </a:gs>
                <a:gs pos="100000">
                  <a:srgbClr val="FF8F26"/>
                </a:gs>
              </a:gsLst>
              <a:lin ang="16200000"/>
            </a:gradFill>
            <a:ln w="9525" algn="ctr">
              <a:solidFill>
                <a:srgbClr val="F69240"/>
              </a:solidFill>
              <a:miter lim="800000"/>
              <a:headEnd/>
              <a:tailEnd/>
            </a:ln>
            <a:effectLst>
              <a:outerShdw dist="23000" dir="5400000" rotWithShape="0">
                <a:srgbClr val="000000">
                  <a:alpha val="34999"/>
                </a:srgbClr>
              </a:outerShdw>
            </a:effectLst>
          </p:spPr>
          <p:txBody>
            <a:bodyPr vert="horz" wrap="square" lIns="36000" tIns="36000" rIns="36000" bIns="3600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smtClean="0">
                  <a:ln>
                    <a:noFill/>
                  </a:ln>
                  <a:solidFill>
                    <a:schemeClr val="bg1"/>
                  </a:solidFill>
                  <a:effectLst/>
                  <a:latin typeface="+mn-lt"/>
                </a:rPr>
                <a:t>Služby pro bezpečnostní, záchranný a krizový systém</a:t>
              </a:r>
              <a:endParaRPr kumimoji="0" lang="cs-CZ" altLang="cs-CZ" sz="1800" b="0" i="0" u="none" strike="noStrike" cap="none" normalizeH="0" baseline="0" smtClean="0">
                <a:ln>
                  <a:noFill/>
                </a:ln>
                <a:solidFill>
                  <a:schemeClr val="bg1"/>
                </a:solidFill>
                <a:effectLst/>
                <a:latin typeface="+mn-lt"/>
              </a:endParaRPr>
            </a:p>
          </p:txBody>
        </p:sp>
        <p:sp>
          <p:nvSpPr>
            <p:cNvPr id="9" name="Textové pole 6"/>
            <p:cNvSpPr txBox="1">
              <a:spLocks noChangeArrowheads="1"/>
            </p:cNvSpPr>
            <p:nvPr/>
          </p:nvSpPr>
          <p:spPr bwMode="auto">
            <a:xfrm>
              <a:off x="3845769" y="657137"/>
              <a:ext cx="1440000" cy="284406"/>
            </a:xfrm>
            <a:prstGeom prst="rect">
              <a:avLst/>
            </a:prstGeom>
            <a:gradFill rotWithShape="1">
              <a:gsLst>
                <a:gs pos="0">
                  <a:srgbClr val="5D417E"/>
                </a:gs>
                <a:gs pos="80000">
                  <a:srgbClr val="7B58A6"/>
                </a:gs>
                <a:gs pos="100000">
                  <a:srgbClr val="7B57A8"/>
                </a:gs>
              </a:gsLst>
              <a:lin ang="16200000"/>
            </a:gradFill>
            <a:ln w="9525" algn="ctr">
              <a:solidFill>
                <a:srgbClr val="7D60A0"/>
              </a:solidFill>
              <a:miter lim="800000"/>
              <a:headEnd/>
              <a:tailEnd/>
            </a:ln>
            <a:effectLst>
              <a:outerShdw dist="23000" dir="5400000" rotWithShape="0">
                <a:srgbClr val="000000">
                  <a:alpha val="34999"/>
                </a:srgbClr>
              </a:outerShdw>
            </a:effectLst>
          </p:spPr>
          <p:txBody>
            <a:bodyPr vert="horz" wrap="square" lIns="36000" tIns="36000" rIns="36000" bIns="3600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smtClean="0">
                  <a:ln>
                    <a:noFill/>
                  </a:ln>
                  <a:solidFill>
                    <a:schemeClr val="bg1"/>
                  </a:solidFill>
                  <a:effectLst/>
                  <a:latin typeface="+mn-lt"/>
                </a:rPr>
                <a:t>Služby pro správce infrastruktury</a:t>
              </a:r>
              <a:endParaRPr kumimoji="0" lang="cs-CZ" altLang="cs-CZ" sz="1800" b="0" i="0" u="none" strike="noStrike" cap="none" normalizeH="0" baseline="0" smtClean="0">
                <a:ln>
                  <a:noFill/>
                </a:ln>
                <a:solidFill>
                  <a:schemeClr val="bg1"/>
                </a:solidFill>
                <a:effectLst/>
                <a:latin typeface="+mn-lt"/>
              </a:endParaRPr>
            </a:p>
          </p:txBody>
        </p:sp>
        <p:sp>
          <p:nvSpPr>
            <p:cNvPr id="10" name="Textové pole 6"/>
            <p:cNvSpPr txBox="1">
              <a:spLocks noChangeArrowheads="1"/>
            </p:cNvSpPr>
            <p:nvPr/>
          </p:nvSpPr>
          <p:spPr bwMode="auto">
            <a:xfrm>
              <a:off x="3856223" y="1218843"/>
              <a:ext cx="1440000" cy="169375"/>
            </a:xfrm>
            <a:prstGeom prst="rect">
              <a:avLst/>
            </a:prstGeom>
            <a:gradFill rotWithShape="1">
              <a:gsLst>
                <a:gs pos="0">
                  <a:srgbClr val="9B2D2A"/>
                </a:gs>
                <a:gs pos="80000">
                  <a:srgbClr val="CB3D3A"/>
                </a:gs>
                <a:gs pos="100000">
                  <a:srgbClr val="CE3B37"/>
                </a:gs>
              </a:gsLst>
              <a:lin ang="16200000"/>
            </a:gradFill>
            <a:ln w="9525" algn="ctr">
              <a:solidFill>
                <a:srgbClr val="BE4B48"/>
              </a:solidFill>
              <a:miter lim="800000"/>
              <a:headEnd/>
              <a:tailEnd/>
            </a:ln>
            <a:effectLst>
              <a:outerShdw dist="23000" dir="5400000" rotWithShape="0">
                <a:srgbClr val="000000">
                  <a:alpha val="34999"/>
                </a:srgbClr>
              </a:outerShdw>
            </a:effectLst>
          </p:spPr>
          <p:txBody>
            <a:bodyPr vert="horz" wrap="square" lIns="36000" tIns="36000" rIns="36000" bIns="3600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smtClean="0">
                  <a:ln>
                    <a:noFill/>
                  </a:ln>
                  <a:solidFill>
                    <a:schemeClr val="bg1"/>
                  </a:solidFill>
                  <a:effectLst/>
                  <a:latin typeface="+mn-lt"/>
                </a:rPr>
                <a:t>Služby pro veřejnou správu</a:t>
              </a:r>
              <a:endParaRPr kumimoji="0" lang="cs-CZ" altLang="cs-CZ" sz="1800" b="0" i="0" u="none" strike="noStrike" cap="none" normalizeH="0" baseline="0" smtClean="0">
                <a:ln>
                  <a:noFill/>
                </a:ln>
                <a:solidFill>
                  <a:schemeClr val="bg1"/>
                </a:solidFill>
                <a:effectLst/>
                <a:latin typeface="+mn-lt"/>
              </a:endParaRPr>
            </a:p>
          </p:txBody>
        </p:sp>
        <p:sp>
          <p:nvSpPr>
            <p:cNvPr id="11" name="Textové pole 6"/>
            <p:cNvSpPr txBox="1">
              <a:spLocks noChangeArrowheads="1"/>
            </p:cNvSpPr>
            <p:nvPr/>
          </p:nvSpPr>
          <p:spPr bwMode="auto">
            <a:xfrm>
              <a:off x="129691" y="1161327"/>
              <a:ext cx="1440000" cy="284406"/>
            </a:xfrm>
            <a:prstGeom prst="rect">
              <a:avLst/>
            </a:prstGeom>
            <a:gradFill rotWithShape="1">
              <a:gsLst>
                <a:gs pos="0">
                  <a:srgbClr val="2C5D98"/>
                </a:gs>
                <a:gs pos="80000">
                  <a:srgbClr val="3C7BC7"/>
                </a:gs>
                <a:gs pos="100000">
                  <a:srgbClr val="3A7CCB"/>
                </a:gs>
              </a:gsLst>
              <a:lin ang="16200000"/>
            </a:gradFill>
            <a:ln w="9525" algn="ctr">
              <a:solidFill>
                <a:srgbClr val="4A7EBB"/>
              </a:solidFill>
              <a:miter lim="800000"/>
              <a:headEnd/>
              <a:tailEnd/>
            </a:ln>
            <a:effectLst>
              <a:outerShdw dist="23000" dir="5400000" rotWithShape="0">
                <a:srgbClr val="000000">
                  <a:alpha val="34999"/>
                </a:srgbClr>
              </a:outerShdw>
            </a:effectLst>
          </p:spPr>
          <p:txBody>
            <a:bodyPr vert="horz" wrap="square" lIns="36000" tIns="36000" rIns="36000" bIns="3600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smtClean="0">
                  <a:ln>
                    <a:noFill/>
                  </a:ln>
                  <a:solidFill>
                    <a:schemeClr val="bg1"/>
                  </a:solidFill>
                  <a:effectLst/>
                  <a:latin typeface="+mn-lt"/>
                </a:rPr>
                <a:t>Služby pro provozovatele dopravy</a:t>
              </a:r>
              <a:endParaRPr kumimoji="0" lang="cs-CZ" altLang="cs-CZ" sz="1800" b="0" i="0" u="none" strike="noStrike" cap="none" normalizeH="0" baseline="0" smtClean="0">
                <a:ln>
                  <a:noFill/>
                </a:ln>
                <a:solidFill>
                  <a:schemeClr val="bg1"/>
                </a:solidFill>
                <a:effectLst/>
                <a:latin typeface="+mn-lt"/>
              </a:endParaRPr>
            </a:p>
          </p:txBody>
        </p:sp>
        <p:sp>
          <p:nvSpPr>
            <p:cNvPr id="12" name="Pravoúhlá spojnice 69"/>
            <p:cNvSpPr>
              <a:spLocks noChangeShapeType="1"/>
            </p:cNvSpPr>
            <p:nvPr/>
          </p:nvSpPr>
          <p:spPr bwMode="auto">
            <a:xfrm rot="16200000" flipH="1">
              <a:off x="3131863" y="85434"/>
              <a:ext cx="318514" cy="1109298"/>
            </a:xfrm>
            <a:prstGeom prst="bentConnector2">
              <a:avLst/>
            </a:prstGeom>
            <a:noFill/>
            <a:ln w="9525" algn="ctr">
              <a:solidFill>
                <a:srgbClr val="4A7EBB"/>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latin typeface="+mn-lt"/>
              </a:endParaRPr>
            </a:p>
          </p:txBody>
        </p:sp>
        <p:sp>
          <p:nvSpPr>
            <p:cNvPr id="13" name="Pravoúhlá spojnice 70"/>
            <p:cNvSpPr>
              <a:spLocks noChangeShapeType="1"/>
            </p:cNvSpPr>
            <p:nvPr/>
          </p:nvSpPr>
          <p:spPr bwMode="auto">
            <a:xfrm rot="5400000">
              <a:off x="1990256" y="53125"/>
              <a:ext cx="318514" cy="1173916"/>
            </a:xfrm>
            <a:prstGeom prst="bentConnector2">
              <a:avLst/>
            </a:prstGeom>
            <a:noFill/>
            <a:ln w="9525" algn="ctr">
              <a:solidFill>
                <a:srgbClr val="4A7EBB"/>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latin typeface="+mn-lt"/>
              </a:endParaRPr>
            </a:p>
          </p:txBody>
        </p:sp>
        <p:sp>
          <p:nvSpPr>
            <p:cNvPr id="14" name="Pravoúhlá spojnice 71"/>
            <p:cNvSpPr>
              <a:spLocks noChangeShapeType="1"/>
            </p:cNvSpPr>
            <p:nvPr/>
          </p:nvSpPr>
          <p:spPr bwMode="auto">
            <a:xfrm rot="16200000" flipH="1">
              <a:off x="2884995" y="332302"/>
              <a:ext cx="822704" cy="1119752"/>
            </a:xfrm>
            <a:prstGeom prst="bentConnector2">
              <a:avLst/>
            </a:prstGeom>
            <a:noFill/>
            <a:ln w="9525" algn="ctr">
              <a:solidFill>
                <a:srgbClr val="4A7EBB"/>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latin typeface="+mn-lt"/>
              </a:endParaRPr>
            </a:p>
          </p:txBody>
        </p:sp>
        <p:sp>
          <p:nvSpPr>
            <p:cNvPr id="15" name="Pravoúhlá spojnice 72"/>
            <p:cNvSpPr>
              <a:spLocks noChangeShapeType="1"/>
            </p:cNvSpPr>
            <p:nvPr/>
          </p:nvSpPr>
          <p:spPr bwMode="auto">
            <a:xfrm rot="5400000">
              <a:off x="1741729" y="308788"/>
              <a:ext cx="822704" cy="1166780"/>
            </a:xfrm>
            <a:prstGeom prst="bentConnector2">
              <a:avLst/>
            </a:prstGeom>
            <a:noFill/>
            <a:ln w="9525" algn="ctr">
              <a:solidFill>
                <a:srgbClr val="4A7EBB"/>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latin typeface="+mn-lt"/>
              </a:endParaRPr>
            </a:p>
          </p:txBody>
        </p:sp>
        <p:sp>
          <p:nvSpPr>
            <p:cNvPr id="16" name="Pravoúhlá spojnice 73"/>
            <p:cNvSpPr>
              <a:spLocks noChangeShapeType="1"/>
            </p:cNvSpPr>
            <p:nvPr/>
          </p:nvSpPr>
          <p:spPr bwMode="auto">
            <a:xfrm rot="5400000">
              <a:off x="1851194" y="884447"/>
              <a:ext cx="1288899" cy="481657"/>
            </a:xfrm>
            <a:prstGeom prst="bentConnector2">
              <a:avLst/>
            </a:prstGeom>
            <a:noFill/>
            <a:ln w="9525" algn="ctr">
              <a:solidFill>
                <a:srgbClr val="4A7EBB"/>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latin typeface="+mn-lt"/>
              </a:endParaRPr>
            </a:p>
          </p:txBody>
        </p:sp>
        <p:sp>
          <p:nvSpPr>
            <p:cNvPr id="17" name="Textové pole 6"/>
            <p:cNvSpPr txBox="1">
              <a:spLocks noChangeArrowheads="1"/>
            </p:cNvSpPr>
            <p:nvPr/>
          </p:nvSpPr>
          <p:spPr bwMode="auto">
            <a:xfrm>
              <a:off x="3160819" y="1584324"/>
              <a:ext cx="2160000" cy="370800"/>
            </a:xfrm>
            <a:prstGeom prst="rect">
              <a:avLst/>
            </a:prstGeom>
            <a:gradFill rotWithShape="1">
              <a:gsLst>
                <a:gs pos="0">
                  <a:srgbClr val="CB6C1D"/>
                </a:gs>
                <a:gs pos="80000">
                  <a:srgbClr val="FF8F2A"/>
                </a:gs>
                <a:gs pos="100000">
                  <a:srgbClr val="FF8F26"/>
                </a:gs>
              </a:gsLst>
              <a:lin ang="16200000"/>
            </a:gradFill>
            <a:ln w="9525" algn="ctr">
              <a:solidFill>
                <a:srgbClr val="F69240"/>
              </a:solidFill>
              <a:miter lim="800000"/>
              <a:headEnd/>
              <a:tailEnd/>
            </a:ln>
            <a:effectLst>
              <a:outerShdw dist="23000" dir="5400000" rotWithShape="0">
                <a:srgbClr val="000000">
                  <a:alpha val="34999"/>
                </a:srgbClr>
              </a:outerShdw>
            </a:effectLst>
          </p:spPr>
          <p:txBody>
            <a:bodyPr vert="horz" wrap="square" lIns="72000" tIns="36000" rIns="72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smtClean="0">
                  <a:ln>
                    <a:noFill/>
                  </a:ln>
                  <a:solidFill>
                    <a:schemeClr val="bg1"/>
                  </a:solidFill>
                  <a:effectLst/>
                  <a:latin typeface="+mn-lt"/>
                </a:rPr>
                <a:t>Služby pro finanční a kontrolní instituce</a:t>
              </a:r>
              <a:endParaRPr kumimoji="0" lang="cs-CZ" altLang="cs-CZ" sz="1800" b="0" i="0" u="none" strike="noStrike" cap="none" normalizeH="0" baseline="0" smtClean="0">
                <a:ln>
                  <a:noFill/>
                </a:ln>
                <a:solidFill>
                  <a:schemeClr val="bg1"/>
                </a:solidFill>
                <a:effectLst/>
                <a:latin typeface="+mn-lt"/>
              </a:endParaRPr>
            </a:p>
          </p:txBody>
        </p:sp>
        <p:sp>
          <p:nvSpPr>
            <p:cNvPr id="18" name="Pravoúhlá spojnice 75"/>
            <p:cNvSpPr>
              <a:spLocks noChangeShapeType="1"/>
            </p:cNvSpPr>
            <p:nvPr/>
          </p:nvSpPr>
          <p:spPr bwMode="auto">
            <a:xfrm rot="16200000" flipH="1">
              <a:off x="2304196" y="913101"/>
              <a:ext cx="1288898" cy="424348"/>
            </a:xfrm>
            <a:prstGeom prst="bentConnector2">
              <a:avLst/>
            </a:prstGeom>
            <a:noFill/>
            <a:ln w="9525" algn="ctr">
              <a:solidFill>
                <a:srgbClr val="4A7EBB"/>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latin typeface="+mn-lt"/>
              </a:endParaRPr>
            </a:p>
          </p:txBody>
        </p:sp>
      </p:grpSp>
    </p:spTree>
    <p:extLst>
      <p:ext uri="{BB962C8B-B14F-4D97-AF65-F5344CB8AC3E}">
        <p14:creationId xmlns:p14="http://schemas.microsoft.com/office/powerpoint/2010/main" val="4146718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500604" cy="3785652"/>
          </a:xfrm>
          <a:prstGeom prst="rect">
            <a:avLst/>
          </a:prstGeom>
        </p:spPr>
        <p:txBody>
          <a:bodyPr wrap="square">
            <a:spAutoFit/>
          </a:bodyPr>
          <a:lstStyle/>
          <a:p>
            <a:r>
              <a:rPr lang="cs-CZ" b="1" dirty="0" smtClean="0">
                <a:solidFill>
                  <a:srgbClr val="003399"/>
                </a:solidFill>
                <a:latin typeface="+mn-lt"/>
              </a:rPr>
              <a:t>Inteligentní </a:t>
            </a:r>
            <a:r>
              <a:rPr lang="cs-CZ" b="1" dirty="0">
                <a:solidFill>
                  <a:srgbClr val="003399"/>
                </a:solidFill>
                <a:latin typeface="+mn-lt"/>
              </a:rPr>
              <a:t>dopravní služby lze rozdělit do několika </a:t>
            </a:r>
            <a:r>
              <a:rPr lang="cs-CZ" b="1" dirty="0" smtClean="0">
                <a:solidFill>
                  <a:srgbClr val="003399"/>
                </a:solidFill>
                <a:latin typeface="+mn-lt"/>
              </a:rPr>
              <a:t>oblastí</a:t>
            </a:r>
            <a:endParaRPr lang="cs-CZ" b="1" dirty="0">
              <a:solidFill>
                <a:srgbClr val="003399"/>
              </a:solidFill>
              <a:latin typeface="+mn-lt"/>
            </a:endParaRPr>
          </a:p>
          <a:p>
            <a:pPr marL="285750" lvl="0" indent="-285750">
              <a:spcBef>
                <a:spcPts val="600"/>
              </a:spcBef>
              <a:buFont typeface="Arial" panose="020B0604020202020204" pitchFamily="34" charset="0"/>
              <a:buChar char="•"/>
            </a:pPr>
            <a:r>
              <a:rPr lang="cs-CZ" sz="1300" b="1" dirty="0">
                <a:latin typeface="+mn-lt"/>
              </a:rPr>
              <a:t>služby pro cestující a řidiče </a:t>
            </a:r>
            <a:r>
              <a:rPr lang="cs-CZ" sz="1300" dirty="0">
                <a:latin typeface="+mn-lt"/>
              </a:rPr>
              <a:t>(uživatelé) </a:t>
            </a:r>
            <a:r>
              <a:rPr lang="cs-CZ" sz="1300" dirty="0" smtClean="0">
                <a:latin typeface="+mn-lt"/>
              </a:rPr>
              <a:t>– </a:t>
            </a:r>
            <a:r>
              <a:rPr lang="cs-CZ" sz="1300" dirty="0">
                <a:latin typeface="+mn-lt"/>
              </a:rPr>
              <a:t>například informace o dopravních cestách, o dopravních spojích, dopravní informace prezentované řidičům prostřednictvím informačních systémů na dálnicích, dopravní informace presentované prostřednictvím rádia, televize nebo Internetu, informace zasílané řidičům do automobilů (dynamická navigace, kongesce atd.), služby mobilních operátorů, atd.</a:t>
            </a:r>
          </a:p>
          <a:p>
            <a:pPr marL="285750" lvl="0" indent="-285750">
              <a:buFont typeface="Arial" panose="020B0604020202020204" pitchFamily="34" charset="0"/>
              <a:buChar char="•"/>
            </a:pPr>
            <a:r>
              <a:rPr lang="cs-CZ" sz="1300" b="1" dirty="0">
                <a:latin typeface="+mn-lt"/>
              </a:rPr>
              <a:t>služby pro správce infrastruktury </a:t>
            </a:r>
            <a:r>
              <a:rPr lang="cs-CZ" sz="1300" dirty="0" smtClean="0"/>
              <a:t>–</a:t>
            </a:r>
            <a:r>
              <a:rPr lang="cs-CZ" sz="1300" b="1" dirty="0" smtClean="0">
                <a:latin typeface="+mn-lt"/>
              </a:rPr>
              <a:t> </a:t>
            </a:r>
            <a:r>
              <a:rPr lang="cs-CZ" sz="1300" dirty="0">
                <a:latin typeface="+mn-lt"/>
              </a:rPr>
              <a:t>(správci dopravních cest, správci dopravních terminálů) </a:t>
            </a:r>
            <a:r>
              <a:rPr lang="cs-CZ" sz="1300" dirty="0"/>
              <a:t>–</a:t>
            </a:r>
            <a:r>
              <a:rPr lang="cs-CZ" sz="1300" dirty="0" smtClean="0">
                <a:latin typeface="+mn-lt"/>
              </a:rPr>
              <a:t> </a:t>
            </a:r>
            <a:r>
              <a:rPr lang="cs-CZ" sz="1300" dirty="0">
                <a:latin typeface="+mn-lt"/>
              </a:rPr>
              <a:t>sledování kvality dopravních cest, řízení údržby dopravní infrastruktury, sledování a řízení bezpečnosti dopravního provozu, ekonomika dopravních cest, atd.</a:t>
            </a:r>
          </a:p>
          <a:p>
            <a:pPr marL="285750" lvl="0" indent="-285750">
              <a:buFont typeface="Arial" panose="020B0604020202020204" pitchFamily="34" charset="0"/>
              <a:buChar char="•"/>
            </a:pPr>
            <a:r>
              <a:rPr lang="cs-CZ" sz="1300" b="1" dirty="0">
                <a:latin typeface="+mn-lt"/>
              </a:rPr>
              <a:t>služby pro provozovatele dopravy</a:t>
            </a:r>
            <a:r>
              <a:rPr lang="cs-CZ" sz="1300" dirty="0">
                <a:latin typeface="+mn-lt"/>
              </a:rPr>
              <a:t> (dopravci) </a:t>
            </a:r>
            <a:r>
              <a:rPr lang="cs-CZ" sz="1300" dirty="0"/>
              <a:t>–</a:t>
            </a:r>
            <a:r>
              <a:rPr lang="cs-CZ" sz="1300" dirty="0" smtClean="0">
                <a:latin typeface="+mn-lt"/>
              </a:rPr>
              <a:t> </a:t>
            </a:r>
            <a:r>
              <a:rPr lang="cs-CZ" sz="1300" dirty="0">
                <a:latin typeface="+mn-lt"/>
              </a:rPr>
              <a:t>volba dopravních cest a nejvýhodnějších tras, řízení oběhu vozidlového parku, dálková diagnostika vozidel, dodávka náhradních dílů, atd.</a:t>
            </a:r>
          </a:p>
          <a:p>
            <a:pPr marL="285750" lvl="0" indent="-285750">
              <a:buFont typeface="Arial" panose="020B0604020202020204" pitchFamily="34" charset="0"/>
              <a:buChar char="•"/>
            </a:pPr>
            <a:r>
              <a:rPr lang="cs-CZ" sz="1300" b="1" dirty="0">
                <a:latin typeface="+mn-lt"/>
              </a:rPr>
              <a:t>služby pro veřejnou </a:t>
            </a:r>
            <a:r>
              <a:rPr lang="cs-CZ" sz="1300" b="1" dirty="0" smtClean="0">
                <a:latin typeface="+mn-lt"/>
              </a:rPr>
              <a:t>správu</a:t>
            </a:r>
            <a:r>
              <a:rPr lang="cs-CZ" sz="1300" dirty="0" smtClean="0"/>
              <a:t> </a:t>
            </a:r>
            <a:r>
              <a:rPr lang="cs-CZ" sz="1300" dirty="0"/>
              <a:t>–</a:t>
            </a:r>
            <a:r>
              <a:rPr lang="cs-CZ" sz="1300" dirty="0" smtClean="0">
                <a:latin typeface="+mn-lt"/>
              </a:rPr>
              <a:t> </a:t>
            </a:r>
            <a:r>
              <a:rPr lang="cs-CZ" sz="1300" dirty="0">
                <a:latin typeface="+mn-lt"/>
              </a:rPr>
              <a:t>napojení systémů dopravní telematiky na informační systémy veřejné správy (ISVS), sledování a vyhodnocování přepravy osob a nákladů, řešení financování dopravní infrastruktury (fond dopravy), nástroje pro výkon dopravní politiky měst, regionů, státu, atd.</a:t>
            </a:r>
          </a:p>
          <a:p>
            <a:pPr marL="285750" lvl="0" indent="-285750">
              <a:buFont typeface="Arial" panose="020B0604020202020204" pitchFamily="34" charset="0"/>
              <a:buChar char="•"/>
            </a:pPr>
            <a:r>
              <a:rPr lang="cs-CZ" sz="1300" b="1" dirty="0">
                <a:latin typeface="+mn-lt"/>
              </a:rPr>
              <a:t>služby pro bezpečnostní a záchranný </a:t>
            </a:r>
            <a:r>
              <a:rPr lang="cs-CZ" sz="1300" b="1" dirty="0" smtClean="0">
                <a:latin typeface="+mn-lt"/>
              </a:rPr>
              <a:t>systém</a:t>
            </a:r>
            <a:r>
              <a:rPr lang="cs-CZ" sz="1300" dirty="0" smtClean="0"/>
              <a:t> </a:t>
            </a:r>
            <a:r>
              <a:rPr lang="cs-CZ" sz="1300" dirty="0"/>
              <a:t>–</a:t>
            </a:r>
            <a:r>
              <a:rPr lang="cs-CZ" sz="1300" dirty="0" smtClean="0">
                <a:latin typeface="+mn-lt"/>
              </a:rPr>
              <a:t> </a:t>
            </a:r>
            <a:r>
              <a:rPr lang="cs-CZ" sz="1300" dirty="0">
                <a:latin typeface="+mn-lt"/>
              </a:rPr>
              <a:t>(IZS - integrovaný záchranný systém) propojení systémů dopravní telematiky na integrovaný záchranný systém a bezpečnostní systémy státu, zabezpečení lepšího organizování zásahů při likvidaci havárií, nehod, zvýšení prevence proti vzniku mimořádných událostí s ekologickými důsledky, atd.</a:t>
            </a:r>
          </a:p>
          <a:p>
            <a:pPr marL="285750" indent="-285750">
              <a:buFont typeface="Arial" panose="020B0604020202020204" pitchFamily="34" charset="0"/>
              <a:buChar char="•"/>
            </a:pPr>
            <a:r>
              <a:rPr lang="cs-CZ" sz="1300" b="1" dirty="0">
                <a:latin typeface="+mn-lt"/>
              </a:rPr>
              <a:t>služby pro finanční a kontrolní </a:t>
            </a:r>
            <a:r>
              <a:rPr lang="cs-CZ" sz="1300" b="1" dirty="0" smtClean="0">
                <a:latin typeface="+mn-lt"/>
              </a:rPr>
              <a:t>instituce</a:t>
            </a:r>
            <a:r>
              <a:rPr lang="cs-CZ" sz="1300" dirty="0" smtClean="0"/>
              <a:t> </a:t>
            </a:r>
            <a:r>
              <a:rPr lang="cs-CZ" sz="1300" dirty="0"/>
              <a:t>–</a:t>
            </a:r>
            <a:r>
              <a:rPr lang="cs-CZ" sz="1300" dirty="0" smtClean="0">
                <a:latin typeface="+mn-lt"/>
              </a:rPr>
              <a:t> </a:t>
            </a:r>
            <a:r>
              <a:rPr lang="cs-CZ" sz="1300" dirty="0">
                <a:latin typeface="+mn-lt"/>
              </a:rPr>
              <a:t>(pojišťovny, leasingové společnosti, atd.) </a:t>
            </a:r>
            <a:r>
              <a:rPr lang="cs-CZ" sz="1300" dirty="0"/>
              <a:t>–</a:t>
            </a:r>
            <a:r>
              <a:rPr lang="cs-CZ" sz="1300" dirty="0" smtClean="0">
                <a:latin typeface="+mn-lt"/>
              </a:rPr>
              <a:t> </a:t>
            </a:r>
            <a:r>
              <a:rPr lang="cs-CZ" sz="1300" dirty="0">
                <a:latin typeface="+mn-lt"/>
              </a:rPr>
              <a:t>elektronická identifikace vozidel a nákladů, sledování a vyhledávání odcizených vozidel, elektronické platby za poskytnuté ITS služby, atd.</a:t>
            </a:r>
            <a:endParaRPr lang="cs-CZ" altLang="cs-CZ" sz="1300" dirty="0" smtClean="0">
              <a:latin typeface="+mn-lt"/>
            </a:endParaRPr>
          </a:p>
        </p:txBody>
      </p:sp>
    </p:spTree>
    <p:extLst>
      <p:ext uri="{BB962C8B-B14F-4D97-AF65-F5344CB8AC3E}">
        <p14:creationId xmlns:p14="http://schemas.microsoft.com/office/powerpoint/2010/main" val="3473260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2893100"/>
          </a:xfrm>
          <a:prstGeom prst="rect">
            <a:avLst/>
          </a:prstGeom>
        </p:spPr>
        <p:txBody>
          <a:bodyPr wrap="square">
            <a:spAutoFit/>
          </a:bodyPr>
          <a:lstStyle/>
          <a:p>
            <a:r>
              <a:rPr lang="cs-CZ" b="1" dirty="0" smtClean="0">
                <a:solidFill>
                  <a:srgbClr val="003399"/>
                </a:solidFill>
                <a:latin typeface="+mn-lt"/>
              </a:rPr>
              <a:t>Mezi</a:t>
            </a:r>
            <a:r>
              <a:rPr lang="cs-CZ" b="1" dirty="0">
                <a:solidFill>
                  <a:srgbClr val="003399"/>
                </a:solidFill>
                <a:latin typeface="+mn-lt"/>
              </a:rPr>
              <a:t> základní komponenty dopravně-telematických systémů patří následující </a:t>
            </a:r>
            <a:r>
              <a:rPr lang="cs-CZ" b="1" dirty="0" smtClean="0">
                <a:solidFill>
                  <a:srgbClr val="003399"/>
                </a:solidFill>
                <a:latin typeface="+mn-lt"/>
              </a:rPr>
              <a:t>oblasti</a:t>
            </a:r>
            <a:endParaRPr lang="cs-CZ" b="1" dirty="0">
              <a:solidFill>
                <a:srgbClr val="003399"/>
              </a:solidFill>
              <a:latin typeface="+mn-lt"/>
            </a:endParaRPr>
          </a:p>
          <a:p>
            <a:pPr marL="285750" lvl="0" indent="-285750">
              <a:buFont typeface="Arial" panose="020B0604020202020204" pitchFamily="34" charset="0"/>
              <a:buChar char="•"/>
            </a:pPr>
            <a:r>
              <a:rPr lang="cs-CZ" b="1" dirty="0">
                <a:latin typeface="+mn-lt"/>
              </a:rPr>
              <a:t>Elektronické platby </a:t>
            </a:r>
            <a:r>
              <a:rPr lang="cs-CZ" dirty="0">
                <a:latin typeface="+mn-lt"/>
              </a:rPr>
              <a:t>(platby za ITS služby, za použití infrastruktury, dopravního prostředku atd.)</a:t>
            </a:r>
          </a:p>
          <a:p>
            <a:pPr marL="285750" lvl="0" indent="-285750">
              <a:buFont typeface="Arial" panose="020B0604020202020204" pitchFamily="34" charset="0"/>
              <a:buChar char="•"/>
            </a:pPr>
            <a:r>
              <a:rPr lang="cs-CZ" b="1" dirty="0">
                <a:latin typeface="+mn-lt"/>
              </a:rPr>
              <a:t>Management bezpečnostních a záchranných opatření </a:t>
            </a:r>
            <a:r>
              <a:rPr lang="cs-CZ" dirty="0">
                <a:latin typeface="+mn-lt"/>
              </a:rPr>
              <a:t>(management nehod, management záchranných a bezpečnostních vozidel, sledování nebezpečných nákladů, atd.)</a:t>
            </a:r>
          </a:p>
          <a:p>
            <a:pPr marL="285750" lvl="0" indent="-285750">
              <a:buFont typeface="Arial" panose="020B0604020202020204" pitchFamily="34" charset="0"/>
              <a:buChar char="•"/>
            </a:pPr>
            <a:r>
              <a:rPr lang="cs-CZ" b="1" dirty="0">
                <a:latin typeface="+mn-lt"/>
              </a:rPr>
              <a:t>Management dopravních procesů </a:t>
            </a:r>
            <a:r>
              <a:rPr lang="cs-CZ" dirty="0">
                <a:latin typeface="+mn-lt"/>
              </a:rPr>
              <a:t>(plánování dopravy, řízení dopravy, management údržby dopravní infrastruktury, atd.)</a:t>
            </a:r>
          </a:p>
          <a:p>
            <a:pPr marL="285750" lvl="0" indent="-285750">
              <a:buFont typeface="Arial" panose="020B0604020202020204" pitchFamily="34" charset="0"/>
              <a:buChar char="•"/>
            </a:pPr>
            <a:r>
              <a:rPr lang="cs-CZ" b="1" dirty="0">
                <a:latin typeface="+mn-lt"/>
              </a:rPr>
              <a:t>Management veřejné osobní dopravy </a:t>
            </a:r>
            <a:r>
              <a:rPr lang="cs-CZ" dirty="0">
                <a:latin typeface="+mn-lt"/>
              </a:rPr>
              <a:t>(integrované dopravní systémy, státní správa atd.)</a:t>
            </a:r>
          </a:p>
          <a:p>
            <a:pPr marL="285750" lvl="0" indent="-285750">
              <a:buFont typeface="Arial" panose="020B0604020202020204" pitchFamily="34" charset="0"/>
              <a:buChar char="•"/>
            </a:pPr>
            <a:r>
              <a:rPr lang="cs-CZ" b="1" dirty="0">
                <a:latin typeface="+mn-lt"/>
              </a:rPr>
              <a:t>Podpora při řízení dopravních prostředků </a:t>
            </a:r>
            <a:r>
              <a:rPr lang="cs-CZ" dirty="0">
                <a:latin typeface="+mn-lt"/>
              </a:rPr>
              <a:t>(proti-srážkové systémy, noční vidění, atd.)</a:t>
            </a:r>
          </a:p>
          <a:p>
            <a:pPr marL="285750" lvl="0" indent="-285750">
              <a:buFont typeface="Arial" panose="020B0604020202020204" pitchFamily="34" charset="0"/>
              <a:buChar char="•"/>
            </a:pPr>
            <a:r>
              <a:rPr lang="cs-CZ" b="1" dirty="0">
                <a:latin typeface="+mn-lt"/>
              </a:rPr>
              <a:t>Podpora mobility občanů </a:t>
            </a:r>
            <a:r>
              <a:rPr lang="cs-CZ" dirty="0">
                <a:latin typeface="+mn-lt"/>
              </a:rPr>
              <a:t>(před-cestovní informace, osobní informační a navigační služby, atd.)</a:t>
            </a:r>
          </a:p>
          <a:p>
            <a:pPr marL="285750" lvl="0" indent="-285750">
              <a:buFont typeface="Arial" panose="020B0604020202020204" pitchFamily="34" charset="0"/>
              <a:buChar char="•"/>
            </a:pPr>
            <a:r>
              <a:rPr lang="cs-CZ" b="1" dirty="0">
                <a:latin typeface="+mn-lt"/>
              </a:rPr>
              <a:t>Podpora dohledu nad dodržováním předpisů </a:t>
            </a:r>
            <a:r>
              <a:rPr lang="cs-CZ" dirty="0">
                <a:latin typeface="+mn-lt"/>
              </a:rPr>
              <a:t>(činnost správních úřadů, policie atd.)</a:t>
            </a:r>
          </a:p>
          <a:p>
            <a:pPr marL="285750" lvl="0" indent="-285750">
              <a:buFont typeface="Arial" panose="020B0604020202020204" pitchFamily="34" charset="0"/>
              <a:buChar char="•"/>
            </a:pPr>
            <a:r>
              <a:rPr lang="cs-CZ" b="1" dirty="0">
                <a:latin typeface="+mn-lt"/>
              </a:rPr>
              <a:t>Management nákladní dopravy a přepravy </a:t>
            </a:r>
            <a:r>
              <a:rPr lang="cs-CZ" dirty="0">
                <a:latin typeface="+mn-lt"/>
              </a:rPr>
              <a:t>(management přepravy nákladů, řízení nákladních dopravních prostředků)</a:t>
            </a:r>
          </a:p>
          <a:p>
            <a:pPr marL="285750" lvl="0" indent="-285750">
              <a:buFont typeface="Arial" panose="020B0604020202020204" pitchFamily="34" charset="0"/>
              <a:buChar char="•"/>
            </a:pPr>
            <a:r>
              <a:rPr lang="cs-CZ" b="1" dirty="0">
                <a:latin typeface="+mn-lt"/>
              </a:rPr>
              <a:t>Dopravně-přepravní databáze </a:t>
            </a:r>
            <a:r>
              <a:rPr lang="cs-CZ" dirty="0">
                <a:latin typeface="+mn-lt"/>
              </a:rPr>
              <a:t>(ITS datový registr, dopravní informační databáze, atd</a:t>
            </a:r>
            <a:r>
              <a:rPr lang="cs-CZ" dirty="0" smtClean="0">
                <a:latin typeface="+mn-lt"/>
              </a:rPr>
              <a:t>.)</a:t>
            </a:r>
            <a:endParaRPr lang="cs-CZ" dirty="0">
              <a:latin typeface="+mn-lt"/>
            </a:endParaRPr>
          </a:p>
        </p:txBody>
      </p:sp>
    </p:spTree>
    <p:extLst>
      <p:ext uri="{BB962C8B-B14F-4D97-AF65-F5344CB8AC3E}">
        <p14:creationId xmlns:p14="http://schemas.microsoft.com/office/powerpoint/2010/main" val="1136978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3631763"/>
          </a:xfrm>
          <a:prstGeom prst="rect">
            <a:avLst/>
          </a:prstGeom>
        </p:spPr>
        <p:txBody>
          <a:bodyPr wrap="square">
            <a:spAutoFit/>
          </a:bodyPr>
          <a:lstStyle/>
          <a:p>
            <a:r>
              <a:rPr lang="cs-CZ" b="1" dirty="0" smtClean="0">
                <a:solidFill>
                  <a:srgbClr val="003399"/>
                </a:solidFill>
                <a:latin typeface="+mn-lt"/>
              </a:rPr>
              <a:t>1</a:t>
            </a:r>
            <a:r>
              <a:rPr lang="cs-CZ" b="1" dirty="0">
                <a:solidFill>
                  <a:srgbClr val="003399"/>
                </a:solidFill>
                <a:latin typeface="+mn-lt"/>
              </a:rPr>
              <a:t>. Charakteristika průmyslových a společenských změn</a:t>
            </a:r>
          </a:p>
          <a:p>
            <a:pPr marL="285750" indent="-285750">
              <a:spcBef>
                <a:spcPts val="600"/>
              </a:spcBef>
              <a:buFont typeface="Arial" panose="020B0604020202020204" pitchFamily="34" charset="0"/>
              <a:buChar char="•"/>
            </a:pPr>
            <a:r>
              <a:rPr lang="cs-CZ" dirty="0">
                <a:latin typeface="+mn-lt"/>
              </a:rPr>
              <a:t>V kontextu rozvoje nových technologií a informačních </a:t>
            </a:r>
            <a:r>
              <a:rPr lang="cs-CZ" dirty="0" smtClean="0">
                <a:latin typeface="+mn-lt"/>
              </a:rPr>
              <a:t>systémů </a:t>
            </a:r>
            <a:r>
              <a:rPr lang="cs-CZ" dirty="0">
                <a:latin typeface="+mn-lt"/>
              </a:rPr>
              <a:t>se často hovoří o</a:t>
            </a:r>
            <a:r>
              <a:rPr lang="cs-CZ" b="1" dirty="0">
                <a:latin typeface="+mn-lt"/>
              </a:rPr>
              <a:t> Průmyslu 4.0</a:t>
            </a:r>
            <a:r>
              <a:rPr lang="cs-CZ" dirty="0">
                <a:latin typeface="+mn-lt"/>
              </a:rPr>
              <a:t> (též Práce 4.0 či čtvrtá průmyslová revoluce), který chápeme jako označení pro </a:t>
            </a:r>
            <a:r>
              <a:rPr lang="cs-CZ" b="1" dirty="0">
                <a:latin typeface="+mn-lt"/>
              </a:rPr>
              <a:t>současný trend digitalizace</a:t>
            </a:r>
            <a:r>
              <a:rPr lang="cs-CZ" dirty="0">
                <a:latin typeface="+mn-lt"/>
              </a:rPr>
              <a:t>, s ní související </a:t>
            </a:r>
            <a:r>
              <a:rPr lang="cs-CZ" b="1" dirty="0">
                <a:latin typeface="+mn-lt"/>
              </a:rPr>
              <a:t>automatizace výroby </a:t>
            </a:r>
            <a:r>
              <a:rPr lang="cs-CZ" dirty="0">
                <a:latin typeface="+mn-lt"/>
              </a:rPr>
              <a:t>a </a:t>
            </a:r>
            <a:r>
              <a:rPr lang="cs-CZ" b="1" dirty="0">
                <a:latin typeface="+mn-lt"/>
              </a:rPr>
              <a:t>změn na trhu práce</a:t>
            </a:r>
            <a:r>
              <a:rPr lang="cs-CZ" dirty="0">
                <a:latin typeface="+mn-lt"/>
              </a:rPr>
              <a:t>, které s sebou </a:t>
            </a:r>
            <a:r>
              <a:rPr lang="cs-CZ" dirty="0" smtClean="0">
                <a:latin typeface="+mn-lt"/>
              </a:rPr>
              <a:t>přinese.</a:t>
            </a:r>
          </a:p>
          <a:p>
            <a:pPr marL="285750" indent="-285750">
              <a:spcBef>
                <a:spcPts val="600"/>
              </a:spcBef>
              <a:buFont typeface="Arial" panose="020B0604020202020204" pitchFamily="34" charset="0"/>
              <a:buChar char="•"/>
            </a:pPr>
            <a:r>
              <a:rPr lang="cs-CZ" dirty="0" smtClean="0">
                <a:latin typeface="+mn-lt"/>
              </a:rPr>
              <a:t>Po </a:t>
            </a:r>
            <a:r>
              <a:rPr lang="cs-CZ" dirty="0">
                <a:latin typeface="+mn-lt"/>
              </a:rPr>
              <a:t>třetí průmyslové revoluci, kdy jsme hovořili o automatizaci, zde hovoříme o </a:t>
            </a:r>
            <a:r>
              <a:rPr lang="cs-CZ" b="1" dirty="0">
                <a:latin typeface="+mn-lt"/>
              </a:rPr>
              <a:t>využívání kyberneticko-fyzikálních </a:t>
            </a:r>
            <a:r>
              <a:rPr lang="cs-CZ" b="1" dirty="0" smtClean="0">
                <a:latin typeface="+mn-lt"/>
              </a:rPr>
              <a:t>systémů</a:t>
            </a:r>
            <a:r>
              <a:rPr lang="cs-CZ" dirty="0" smtClean="0">
                <a:latin typeface="+mn-lt"/>
              </a:rPr>
              <a:t>.</a:t>
            </a:r>
          </a:p>
          <a:p>
            <a:pPr marL="285750" indent="-285750">
              <a:spcBef>
                <a:spcPts val="600"/>
              </a:spcBef>
              <a:buFont typeface="Arial" panose="020B0604020202020204" pitchFamily="34" charset="0"/>
              <a:buChar char="•"/>
            </a:pPr>
            <a:r>
              <a:rPr lang="cs-CZ" dirty="0" smtClean="0">
                <a:latin typeface="+mn-lt"/>
              </a:rPr>
              <a:t>Nepřehlédnutelné </a:t>
            </a:r>
            <a:r>
              <a:rPr lang="cs-CZ" dirty="0">
                <a:latin typeface="+mn-lt"/>
              </a:rPr>
              <a:t>věci budou z hlediska dalšího </a:t>
            </a:r>
            <a:r>
              <a:rPr lang="cs-CZ" b="1" dirty="0">
                <a:latin typeface="+mn-lt"/>
              </a:rPr>
              <a:t>nahrazování lidské práci roboty</a:t>
            </a:r>
            <a:r>
              <a:rPr lang="cs-CZ" dirty="0">
                <a:latin typeface="+mn-lt"/>
              </a:rPr>
              <a:t>, a to nejen </a:t>
            </a:r>
            <a:r>
              <a:rPr lang="cs-CZ" b="1" dirty="0">
                <a:latin typeface="+mn-lt"/>
              </a:rPr>
              <a:t>ve výrobě</a:t>
            </a:r>
            <a:r>
              <a:rPr lang="cs-CZ" dirty="0">
                <a:latin typeface="+mn-lt"/>
              </a:rPr>
              <a:t>, ale i z hlediska </a:t>
            </a:r>
            <a:r>
              <a:rPr lang="cs-CZ" b="1" dirty="0">
                <a:latin typeface="+mn-lt"/>
              </a:rPr>
              <a:t>odbavování cestujících</a:t>
            </a:r>
            <a:r>
              <a:rPr lang="cs-CZ" dirty="0" smtClean="0">
                <a:latin typeface="+mn-lt"/>
              </a:rPr>
              <a:t>.</a:t>
            </a:r>
            <a:endParaRPr lang="cs-CZ" dirty="0">
              <a:latin typeface="+mn-lt"/>
            </a:endParaRPr>
          </a:p>
          <a:p>
            <a:pPr>
              <a:spcBef>
                <a:spcPts val="600"/>
              </a:spcBef>
            </a:pPr>
            <a:r>
              <a:rPr lang="cs-CZ" b="1" dirty="0">
                <a:latin typeface="+mn-lt"/>
              </a:rPr>
              <a:t>Z těchto změn vycházejí následující projekty na dopravní </a:t>
            </a:r>
            <a:r>
              <a:rPr lang="cs-CZ" b="1" dirty="0" smtClean="0">
                <a:latin typeface="+mn-lt"/>
              </a:rPr>
              <a:t>infrastruktuře:</a:t>
            </a:r>
            <a:endParaRPr lang="cs-CZ" b="1" dirty="0">
              <a:latin typeface="+mn-lt"/>
            </a:endParaRPr>
          </a:p>
          <a:p>
            <a:r>
              <a:rPr lang="cs-CZ" dirty="0">
                <a:latin typeface="+mn-lt"/>
              </a:rPr>
              <a:t>1.1 Projektové záměry na silniční síti</a:t>
            </a:r>
          </a:p>
          <a:p>
            <a:r>
              <a:rPr lang="cs-CZ" dirty="0">
                <a:latin typeface="+mn-lt"/>
              </a:rPr>
              <a:t>1.2 Projektové záměry veřejné osobní dopravy</a:t>
            </a:r>
          </a:p>
          <a:p>
            <a:r>
              <a:rPr lang="cs-CZ" dirty="0">
                <a:latin typeface="+mn-lt"/>
              </a:rPr>
              <a:t>1.3 Projekt RODOS</a:t>
            </a:r>
          </a:p>
          <a:p>
            <a:r>
              <a:rPr lang="cs-CZ" dirty="0">
                <a:latin typeface="+mn-lt"/>
              </a:rPr>
              <a:t>1.4 Smart </a:t>
            </a:r>
            <a:r>
              <a:rPr lang="cs-CZ" dirty="0" err="1">
                <a:latin typeface="+mn-lt"/>
              </a:rPr>
              <a:t>cities</a:t>
            </a:r>
            <a:r>
              <a:rPr lang="cs-CZ" dirty="0">
                <a:latin typeface="+mn-lt"/>
              </a:rPr>
              <a:t> –</a:t>
            </a:r>
            <a:r>
              <a:rPr lang="cs-CZ" dirty="0" smtClean="0">
                <a:latin typeface="+mn-lt"/>
              </a:rPr>
              <a:t> </a:t>
            </a:r>
            <a:r>
              <a:rPr lang="cs-CZ" dirty="0">
                <a:latin typeface="+mn-lt"/>
              </a:rPr>
              <a:t>chytrá města</a:t>
            </a:r>
          </a:p>
          <a:p>
            <a:r>
              <a:rPr lang="cs-CZ" dirty="0">
                <a:latin typeface="+mn-lt"/>
              </a:rPr>
              <a:t>1.5 Big data</a:t>
            </a:r>
          </a:p>
          <a:p>
            <a:r>
              <a:rPr lang="cs-CZ" dirty="0">
                <a:latin typeface="+mn-lt"/>
              </a:rPr>
              <a:t>1.6 </a:t>
            </a:r>
            <a:r>
              <a:rPr lang="cs-CZ" dirty="0" err="1">
                <a:latin typeface="+mn-lt"/>
              </a:rPr>
              <a:t>IoT</a:t>
            </a:r>
            <a:r>
              <a:rPr lang="cs-CZ" dirty="0">
                <a:latin typeface="+mn-lt"/>
              </a:rPr>
              <a:t> </a:t>
            </a:r>
            <a:r>
              <a:rPr lang="cs-CZ" dirty="0" smtClean="0">
                <a:latin typeface="+mn-lt"/>
              </a:rPr>
              <a:t>– </a:t>
            </a:r>
            <a:r>
              <a:rPr lang="cs-CZ" dirty="0">
                <a:latin typeface="+mn-lt"/>
              </a:rPr>
              <a:t>internet </a:t>
            </a:r>
            <a:r>
              <a:rPr lang="cs-CZ" dirty="0" smtClean="0">
                <a:latin typeface="+mn-lt"/>
              </a:rPr>
              <a:t>věcí</a:t>
            </a:r>
            <a:endParaRPr lang="cs-CZ" dirty="0">
              <a:latin typeface="+mn-lt"/>
            </a:endParaRPr>
          </a:p>
        </p:txBody>
      </p:sp>
    </p:spTree>
    <p:extLst>
      <p:ext uri="{BB962C8B-B14F-4D97-AF65-F5344CB8AC3E}">
        <p14:creationId xmlns:p14="http://schemas.microsoft.com/office/powerpoint/2010/main" val="3152739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2677656"/>
          </a:xfrm>
          <a:prstGeom prst="rect">
            <a:avLst/>
          </a:prstGeom>
        </p:spPr>
        <p:txBody>
          <a:bodyPr wrap="square">
            <a:spAutoFit/>
          </a:bodyPr>
          <a:lstStyle/>
          <a:p>
            <a:r>
              <a:rPr lang="cs-CZ" b="1" dirty="0" smtClean="0">
                <a:solidFill>
                  <a:srgbClr val="003399"/>
                </a:solidFill>
                <a:latin typeface="+mn-lt"/>
              </a:rPr>
              <a:t>2. </a:t>
            </a:r>
            <a:r>
              <a:rPr lang="cs-CZ" b="1" dirty="0">
                <a:solidFill>
                  <a:srgbClr val="003399"/>
                </a:solidFill>
                <a:latin typeface="+mn-lt"/>
              </a:rPr>
              <a:t>Popis hlavních trendů technologického vývoje</a:t>
            </a:r>
          </a:p>
          <a:p>
            <a:r>
              <a:rPr lang="cs-CZ" dirty="0">
                <a:latin typeface="+mn-lt"/>
              </a:rPr>
              <a:t>Současné směry technologického vývoje v oblasti ITS budou dány </a:t>
            </a:r>
            <a:r>
              <a:rPr lang="cs-CZ" b="1" dirty="0" smtClean="0">
                <a:latin typeface="+mn-lt"/>
              </a:rPr>
              <a:t>rozvojem </a:t>
            </a:r>
            <a:r>
              <a:rPr lang="cs-CZ" b="1" dirty="0">
                <a:latin typeface="+mn-lt"/>
              </a:rPr>
              <a:t>mobilních sítí </a:t>
            </a:r>
            <a:r>
              <a:rPr lang="cs-CZ" dirty="0">
                <a:latin typeface="+mn-lt"/>
              </a:rPr>
              <a:t>(datové přenosy), </a:t>
            </a:r>
            <a:r>
              <a:rPr lang="cs-CZ" b="1" dirty="0">
                <a:latin typeface="+mn-lt"/>
              </a:rPr>
              <a:t>aktuálního předávání dat</a:t>
            </a:r>
            <a:r>
              <a:rPr lang="cs-CZ" dirty="0">
                <a:latin typeface="+mn-lt"/>
              </a:rPr>
              <a:t>, </a:t>
            </a:r>
            <a:r>
              <a:rPr lang="cs-CZ" b="1" dirty="0">
                <a:latin typeface="+mn-lt"/>
              </a:rPr>
              <a:t>implementace ITS do </a:t>
            </a:r>
            <a:r>
              <a:rPr lang="cs-CZ" b="1" dirty="0" smtClean="0">
                <a:latin typeface="+mn-lt"/>
              </a:rPr>
              <a:t>vozidel</a:t>
            </a:r>
            <a:r>
              <a:rPr lang="cs-CZ" dirty="0">
                <a:latin typeface="+mn-lt"/>
              </a:rPr>
              <a:t> </a:t>
            </a:r>
            <a:r>
              <a:rPr lang="cs-CZ" dirty="0" smtClean="0">
                <a:latin typeface="+mn-lt"/>
              </a:rPr>
              <a:t>a </a:t>
            </a:r>
            <a:r>
              <a:rPr lang="cs-CZ" b="1" dirty="0">
                <a:latin typeface="+mn-lt"/>
              </a:rPr>
              <a:t>personifikace </a:t>
            </a:r>
            <a:r>
              <a:rPr lang="cs-CZ" dirty="0">
                <a:latin typeface="+mn-lt"/>
              </a:rPr>
              <a:t>/ GDPR. </a:t>
            </a:r>
          </a:p>
          <a:p>
            <a:endParaRPr lang="cs-CZ" dirty="0" smtClean="0">
              <a:latin typeface="+mn-lt"/>
            </a:endParaRPr>
          </a:p>
          <a:p>
            <a:r>
              <a:rPr lang="cs-CZ" b="1" dirty="0" smtClean="0">
                <a:latin typeface="+mn-lt"/>
              </a:rPr>
              <a:t>Obsah:</a:t>
            </a:r>
          </a:p>
          <a:p>
            <a:r>
              <a:rPr lang="cs-CZ" dirty="0" smtClean="0">
                <a:latin typeface="+mn-lt"/>
              </a:rPr>
              <a:t>2.1 Standartní </a:t>
            </a:r>
            <a:r>
              <a:rPr lang="cs-CZ" dirty="0">
                <a:latin typeface="+mn-lt"/>
              </a:rPr>
              <a:t>telematika</a:t>
            </a:r>
          </a:p>
          <a:p>
            <a:r>
              <a:rPr lang="cs-CZ" dirty="0">
                <a:latin typeface="+mn-lt"/>
              </a:rPr>
              <a:t>2.2 Telematika 2.0</a:t>
            </a:r>
          </a:p>
          <a:p>
            <a:r>
              <a:rPr lang="cs-CZ" dirty="0">
                <a:latin typeface="+mn-lt"/>
              </a:rPr>
              <a:t>2.3 NDIC</a:t>
            </a:r>
          </a:p>
          <a:p>
            <a:r>
              <a:rPr lang="cs-CZ" dirty="0">
                <a:latin typeface="+mn-lt"/>
              </a:rPr>
              <a:t>2.4 Mýto</a:t>
            </a:r>
          </a:p>
          <a:p>
            <a:r>
              <a:rPr lang="cs-CZ" dirty="0">
                <a:latin typeface="+mn-lt"/>
              </a:rPr>
              <a:t>2.5 C-ITS</a:t>
            </a:r>
          </a:p>
          <a:p>
            <a:r>
              <a:rPr lang="cs-CZ" dirty="0" smtClean="0">
                <a:latin typeface="+mn-lt"/>
              </a:rPr>
              <a:t>2.6 </a:t>
            </a:r>
            <a:r>
              <a:rPr lang="cs-CZ" dirty="0">
                <a:latin typeface="+mn-lt"/>
              </a:rPr>
              <a:t>E-mobilita</a:t>
            </a:r>
          </a:p>
          <a:p>
            <a:r>
              <a:rPr lang="cs-CZ" dirty="0">
                <a:latin typeface="+mn-lt"/>
              </a:rPr>
              <a:t>2.7 Autonomní </a:t>
            </a:r>
            <a:r>
              <a:rPr lang="cs-CZ" dirty="0" smtClean="0">
                <a:latin typeface="+mn-lt"/>
              </a:rPr>
              <a:t>vozidla</a:t>
            </a:r>
            <a:endParaRPr lang="cs-CZ" dirty="0">
              <a:latin typeface="+mn-lt"/>
            </a:endParaRPr>
          </a:p>
        </p:txBody>
      </p:sp>
    </p:spTree>
    <p:extLst>
      <p:ext uri="{BB962C8B-B14F-4D97-AF65-F5344CB8AC3E}">
        <p14:creationId xmlns:p14="http://schemas.microsoft.com/office/powerpoint/2010/main" val="1216217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1169551"/>
          </a:xfrm>
          <a:prstGeom prst="rect">
            <a:avLst/>
          </a:prstGeom>
        </p:spPr>
        <p:txBody>
          <a:bodyPr wrap="square">
            <a:spAutoFit/>
          </a:bodyPr>
          <a:lstStyle/>
          <a:p>
            <a:r>
              <a:rPr lang="cs-CZ" b="1" dirty="0" smtClean="0">
                <a:solidFill>
                  <a:srgbClr val="003399"/>
                </a:solidFill>
                <a:latin typeface="+mn-lt"/>
              </a:rPr>
              <a:t>2.1 </a:t>
            </a:r>
            <a:r>
              <a:rPr lang="cs-CZ" b="1" dirty="0">
                <a:solidFill>
                  <a:srgbClr val="003399"/>
                </a:solidFill>
                <a:latin typeface="+mn-lt"/>
              </a:rPr>
              <a:t>Standartní telematika</a:t>
            </a:r>
          </a:p>
          <a:p>
            <a:pPr marL="285750" indent="-285750">
              <a:buFont typeface="Arial" panose="020B0604020202020204" pitchFamily="34" charset="0"/>
              <a:buChar char="•"/>
            </a:pPr>
            <a:r>
              <a:rPr lang="cs-CZ" b="1" dirty="0">
                <a:latin typeface="+mn-lt"/>
              </a:rPr>
              <a:t>Telematická infrastruktura </a:t>
            </a:r>
            <a:r>
              <a:rPr lang="cs-CZ" dirty="0">
                <a:latin typeface="+mn-lt"/>
              </a:rPr>
              <a:t>zůstane do roku 2030-2040 víceméně </a:t>
            </a:r>
            <a:r>
              <a:rPr lang="cs-CZ" b="1" dirty="0">
                <a:latin typeface="+mn-lt"/>
              </a:rPr>
              <a:t>ve stejném kontextu </a:t>
            </a:r>
            <a:r>
              <a:rPr lang="cs-CZ" dirty="0">
                <a:latin typeface="+mn-lt"/>
              </a:rPr>
              <a:t>jako </a:t>
            </a:r>
            <a:r>
              <a:rPr lang="cs-CZ" dirty="0" smtClean="0">
                <a:latin typeface="+mn-lt"/>
              </a:rPr>
              <a:t>dnes.</a:t>
            </a:r>
          </a:p>
          <a:p>
            <a:pPr marL="285750" indent="-285750">
              <a:buFont typeface="Arial" panose="020B0604020202020204" pitchFamily="34" charset="0"/>
              <a:buChar char="•"/>
            </a:pPr>
            <a:r>
              <a:rPr lang="cs-CZ" dirty="0" smtClean="0">
                <a:latin typeface="+mn-lt"/>
              </a:rPr>
              <a:t>Od </a:t>
            </a:r>
            <a:r>
              <a:rPr lang="cs-CZ" dirty="0">
                <a:latin typeface="+mn-lt"/>
              </a:rPr>
              <a:t>roku 2030 bude docházet ke </a:t>
            </a:r>
            <a:r>
              <a:rPr lang="cs-CZ" b="1" dirty="0">
                <a:latin typeface="+mn-lt"/>
              </a:rPr>
              <a:t>stagnaci v oblasti standartních telematických systémů </a:t>
            </a:r>
            <a:r>
              <a:rPr lang="cs-CZ" dirty="0">
                <a:latin typeface="+mn-lt"/>
              </a:rPr>
              <a:t>z důvodu nasycení silniční infrastruktury těmito technologiemi a z důvodu přechodu na nové technologie řízení vozidel a přenosu dopravních informací přímo do vozidla</a:t>
            </a:r>
            <a:r>
              <a:rPr lang="cs-CZ" dirty="0" smtClean="0">
                <a:latin typeface="+mn-lt"/>
              </a:rPr>
              <a:t>.</a:t>
            </a:r>
            <a:endParaRPr lang="cs-CZ" dirty="0">
              <a:latin typeface="+mn-lt"/>
            </a:endParaRPr>
          </a:p>
        </p:txBody>
      </p:sp>
    </p:spTree>
    <p:extLst>
      <p:ext uri="{BB962C8B-B14F-4D97-AF65-F5344CB8AC3E}">
        <p14:creationId xmlns:p14="http://schemas.microsoft.com/office/powerpoint/2010/main" val="14718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71946" y="911236"/>
            <a:ext cx="8235501" cy="1169551"/>
          </a:xfrm>
          <a:prstGeom prst="rect">
            <a:avLst/>
          </a:prstGeom>
        </p:spPr>
        <p:txBody>
          <a:bodyPr wrap="square">
            <a:spAutoFit/>
          </a:bodyPr>
          <a:lstStyle/>
          <a:p>
            <a:r>
              <a:rPr lang="cs-CZ" b="1" dirty="0" smtClean="0">
                <a:solidFill>
                  <a:srgbClr val="003399"/>
                </a:solidFill>
                <a:latin typeface="+mn-lt"/>
              </a:rPr>
              <a:t>2.2 </a:t>
            </a:r>
            <a:r>
              <a:rPr lang="cs-CZ" b="1" dirty="0">
                <a:solidFill>
                  <a:srgbClr val="003399"/>
                </a:solidFill>
                <a:latin typeface="+mn-lt"/>
              </a:rPr>
              <a:t>Telematika 2.0</a:t>
            </a:r>
          </a:p>
          <a:p>
            <a:pPr marL="285750" indent="-285750">
              <a:buFont typeface="Arial" panose="020B0604020202020204" pitchFamily="34" charset="0"/>
              <a:buChar char="•"/>
            </a:pPr>
            <a:r>
              <a:rPr lang="cs-CZ" dirty="0">
                <a:latin typeface="+mn-lt"/>
              </a:rPr>
              <a:t>Výsledným milníkem v oblasti telematika 2.0. je </a:t>
            </a:r>
            <a:r>
              <a:rPr lang="cs-CZ" b="1" dirty="0">
                <a:latin typeface="+mn-lt"/>
              </a:rPr>
              <a:t>inteligentní dálnice</a:t>
            </a:r>
            <a:r>
              <a:rPr lang="cs-CZ" dirty="0">
                <a:latin typeface="+mn-lt"/>
              </a:rPr>
              <a:t>, která má kvalitní reflexní vodorovné značení pro automatické vedení vozidla pomocí optických systémů a dopravní značky umožňují bezdrátový přenos informace do vozidla. </a:t>
            </a:r>
          </a:p>
          <a:p>
            <a:pPr>
              <a:defRPr/>
            </a:pPr>
            <a:endParaRPr lang="cs-CZ" altLang="cs-CZ" dirty="0" smtClean="0">
              <a:latin typeface="+mn-lt"/>
            </a:endParaRPr>
          </a:p>
        </p:txBody>
      </p:sp>
    </p:spTree>
    <p:extLst>
      <p:ext uri="{BB962C8B-B14F-4D97-AF65-F5344CB8AC3E}">
        <p14:creationId xmlns:p14="http://schemas.microsoft.com/office/powerpoint/2010/main" val="1319994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74E9705BF95D24E84B8557C8D4B3518" ma:contentTypeVersion="6" ma:contentTypeDescription="Vytvoří nový dokument" ma:contentTypeScope="" ma:versionID="41bdc47744e1b306b590db223444ddc3">
  <xsd:schema xmlns:xsd="http://www.w3.org/2001/XMLSchema" xmlns:xs="http://www.w3.org/2001/XMLSchema" xmlns:p="http://schemas.microsoft.com/office/2006/metadata/properties" xmlns:ns2="0783887a-9662-4d5e-8ba1-b2100f09e563" xmlns:ns3="d8ede096-8630-4b33-a134-db10f5e5d29a" targetNamespace="http://schemas.microsoft.com/office/2006/metadata/properties" ma:root="true" ma:fieldsID="3141a564d272c7e46d59e27905c927ff" ns2:_="" ns3:_="">
    <xsd:import namespace="0783887a-9662-4d5e-8ba1-b2100f09e563"/>
    <xsd:import namespace="d8ede096-8630-4b33-a134-db10f5e5d29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83887a-9662-4d5e-8ba1-b2100f09e563"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element name="LastSharedByUser" ma:index="10" nillable="true" ma:displayName="Naposledy sdílel(a)" ma:description="" ma:internalName="LastSharedByUser" ma:readOnly="true">
      <xsd:simpleType>
        <xsd:restriction base="dms:Note">
          <xsd:maxLength value="255"/>
        </xsd:restriction>
      </xsd:simpleType>
    </xsd:element>
    <xsd:element name="LastSharedByTime" ma:index="11" nillable="true" ma:displayName="Čas posledního sdílení"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8ede096-8630-4b33-a134-db10f5e5d29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DEB205-71E9-4F71-83AA-72B8B12A7B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83887a-9662-4d5e-8ba1-b2100f09e563"/>
    <ds:schemaRef ds:uri="d8ede096-8630-4b33-a134-db10f5e5d2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587F2D-9954-4F50-AFFC-58D42FC794CA}">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d8ede096-8630-4b33-a134-db10f5e5d29a"/>
    <ds:schemaRef ds:uri="http://purl.org/dc/terms/"/>
    <ds:schemaRef ds:uri="0783887a-9662-4d5e-8ba1-b2100f09e563"/>
    <ds:schemaRef ds:uri="http://www.w3.org/XML/1998/namespace"/>
    <ds:schemaRef ds:uri="http://purl.org/dc/dcmitype/"/>
  </ds:schemaRefs>
</ds:datastoreItem>
</file>

<file path=customXml/itemProps3.xml><?xml version="1.0" encoding="utf-8"?>
<ds:datastoreItem xmlns:ds="http://schemas.openxmlformats.org/officeDocument/2006/customXml" ds:itemID="{C9C4BF97-4C02-4A0D-AC66-F43C3481EF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8836</TotalTime>
  <Words>667</Words>
  <Application>Microsoft Office PowerPoint</Application>
  <PresentationFormat>Předvádění na obrazovce (16:9)</PresentationFormat>
  <Paragraphs>175</Paragraphs>
  <Slides>28</Slides>
  <Notes>1</Notes>
  <HiddenSlides>0</HiddenSlides>
  <MMClips>0</MMClips>
  <ScaleCrop>false</ScaleCrop>
  <HeadingPairs>
    <vt:vector size="6" baseType="variant">
      <vt:variant>
        <vt:lpstr>Použitá písma</vt:lpstr>
      </vt:variant>
      <vt:variant>
        <vt:i4>5</vt:i4>
      </vt:variant>
      <vt:variant>
        <vt:lpstr>Motiv</vt:lpstr>
      </vt:variant>
      <vt:variant>
        <vt:i4>3</vt:i4>
      </vt:variant>
      <vt:variant>
        <vt:lpstr>Nadpisy snímků</vt:lpstr>
      </vt:variant>
      <vt:variant>
        <vt:i4>28</vt:i4>
      </vt:variant>
    </vt:vector>
  </HeadingPairs>
  <TitlesOfParts>
    <vt:vector size="36" baseType="lpstr">
      <vt:lpstr>Arial</vt:lpstr>
      <vt:lpstr>Calibri</vt:lpstr>
      <vt:lpstr>Calibri Light</vt:lpstr>
      <vt:lpstr>Symbol</vt:lpstr>
      <vt:lpstr>Times New Roman</vt:lpstr>
      <vt:lpstr>Motiv Office</vt:lpstr>
      <vt:lpstr>Vlastní návrh</vt:lpstr>
      <vt:lpstr>1_Vlastní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vám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ROBOAUTO</dc:title>
  <dc:creator>Janka Leštinská</dc:creator>
  <cp:lastModifiedBy>Petr Kroča</cp:lastModifiedBy>
  <cp:revision>104</cp:revision>
  <dcterms:modified xsi:type="dcterms:W3CDTF">2018-11-27T07:27:09Z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0x010100F74E9705BF95D24E84B8557C8D4B3518</vt:lpwstr>
  </property>
</Properties>
</file>