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58" r:id="rId3"/>
    <p:sldId id="263" r:id="rId4"/>
    <p:sldId id="270" r:id="rId5"/>
    <p:sldId id="268" r:id="rId6"/>
    <p:sldId id="259" r:id="rId7"/>
    <p:sldId id="261" r:id="rId8"/>
    <p:sldId id="269" r:id="rId9"/>
    <p:sldId id="272" r:id="rId10"/>
    <p:sldId id="273" r:id="rId11"/>
    <p:sldId id="271" r:id="rId12"/>
    <p:sldId id="274" r:id="rId13"/>
    <p:sldId id="275" r:id="rId14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668" autoAdjust="0"/>
  </p:normalViewPr>
  <p:slideViewPr>
    <p:cSldViewPr snapToGrid="0">
      <p:cViewPr varScale="1">
        <p:scale>
          <a:sx n="110" d="100"/>
          <a:sy n="110" d="100"/>
        </p:scale>
        <p:origin x="13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3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E199F-19E2-4791-B4F2-21DA7F79584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F5C8D-14BB-497B-9802-A45917A4B6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58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FFF83-FBC4-4C68-9CFB-32F4A08282B5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64EE0-D672-41B4-8D71-E740D79FDC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333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b="1" i="1" dirty="0" smtClean="0"/>
          </a:p>
        </p:txBody>
      </p:sp>
      <p:sp>
        <p:nvSpPr>
          <p:cNvPr id="18436" name="Zástupný symbol pro záhlaví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Vzor pro tvorbu prezentací akcí TP SIŽI</a:t>
            </a:r>
          </a:p>
        </p:txBody>
      </p:sp>
      <p:sp>
        <p:nvSpPr>
          <p:cNvPr id="18437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12.2.2015</a:t>
            </a:r>
          </a:p>
        </p:txBody>
      </p:sp>
      <p:sp>
        <p:nvSpPr>
          <p:cNvPr id="18438" name="Zástupný symbol pro zápatí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Workshop: Interakce vozidlo - trolej VUT Brno 12.2.2015</a:t>
            </a:r>
          </a:p>
        </p:txBody>
      </p:sp>
      <p:sp>
        <p:nvSpPr>
          <p:cNvPr id="18439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8B7B61-6AF3-413B-8D07-CE4C773889F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5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64EE0-D672-41B4-8D71-E740D79FDC6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270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64EE0-D672-41B4-8D71-E740D79FDC6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501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64EE0-D672-41B4-8D71-E740D79FDC6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7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64EE0-D672-41B4-8D71-E740D79FDC6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80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34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74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384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6896" y="1196752"/>
            <a:ext cx="5445224" cy="2387600"/>
          </a:xfrm>
        </p:spPr>
        <p:txBody>
          <a:bodyPr/>
          <a:lstStyle>
            <a:lvl1pPr algn="l"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390" y="3573016"/>
            <a:ext cx="547260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D8E32E-42A2-4E63-A6AE-E557CED9D381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86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BEA570-FEF6-434D-B3BE-069C8771809E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14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C8F9DB-6D7C-4812-A13E-37E5F013348F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043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324306-11BF-48A7-9002-F11DECFB0CA6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91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C75074-2438-4DD1-89B7-3109CC614E96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40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71E6C7-FB34-481F-AC76-FCB48F147335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121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C62D2F-05D4-45E0-BFC5-7CD3C95F3B25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17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34AF95-984A-472B-A643-FB6991B81BC3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15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332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939ADF-2A10-4C63-B5B7-1C31A8D64DDC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77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59AB3-E5DF-434D-A98E-BF3C5F8EE5AE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03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D9882C-DEDB-4596-A19F-C0AB2CC3B394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3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49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04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37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24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67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93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FADB7-DA9E-4BE1-BD5A-6C014AE98DFB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642D7-A930-4C03-8C1E-BBC0B8FDA4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06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 smtClean="0"/>
              <a:t>Haga clic para modificar el estilo de texto del patrón</a:t>
            </a:r>
          </a:p>
          <a:p>
            <a:pPr lvl="1"/>
            <a:r>
              <a:rPr lang="es-ES" altLang="cs-CZ" smtClean="0"/>
              <a:t>Segundo nivel</a:t>
            </a:r>
          </a:p>
          <a:p>
            <a:pPr lvl="2"/>
            <a:r>
              <a:rPr lang="es-ES" altLang="cs-CZ" smtClean="0"/>
              <a:t>Tercer nivel</a:t>
            </a:r>
          </a:p>
          <a:p>
            <a:pPr lvl="3"/>
            <a:r>
              <a:rPr lang="es-ES" altLang="cs-CZ" smtClean="0"/>
              <a:t>Cuarto nivel</a:t>
            </a:r>
          </a:p>
          <a:p>
            <a:pPr lvl="4"/>
            <a:r>
              <a:rPr lang="es-ES" altLang="cs-CZ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Datum:                                       Místo: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Název akce</a:t>
            </a:r>
            <a:endParaRPr kumimoji="0" lang="es-ES" alt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565F33-FBB6-4866-B99D-F333026516C0}" type="slidenum">
              <a:rPr kumimoji="0" lang="es-ES" alt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altLang="cs-CZ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8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cu.cz/" TargetMode="External"/><Relationship Id="rId13" Type="http://schemas.openxmlformats.org/officeDocument/2006/relationships/image" Target="../media/image11.jpeg"/><Relationship Id="rId18" Type="http://schemas.openxmlformats.org/officeDocument/2006/relationships/hyperlink" Target="http://www.subterra.cz/" TargetMode="External"/><Relationship Id="rId26" Type="http://schemas.openxmlformats.org/officeDocument/2006/relationships/hyperlink" Target="http://www.starmon.cz/" TargetMode="External"/><Relationship Id="rId39" Type="http://schemas.openxmlformats.org/officeDocument/2006/relationships/hyperlink" Target="http://www.vukv.cz/" TargetMode="External"/><Relationship Id="rId3" Type="http://schemas.openxmlformats.org/officeDocument/2006/relationships/image" Target="../media/image6.png"/><Relationship Id="rId21" Type="http://schemas.openxmlformats.org/officeDocument/2006/relationships/image" Target="../media/image16.png"/><Relationship Id="rId34" Type="http://schemas.openxmlformats.org/officeDocument/2006/relationships/image" Target="../media/image23.jpg"/><Relationship Id="rId42" Type="http://schemas.openxmlformats.org/officeDocument/2006/relationships/hyperlink" Target="http://www.moravia.cz/" TargetMode="External"/><Relationship Id="rId7" Type="http://schemas.openxmlformats.org/officeDocument/2006/relationships/image" Target="../media/image8.png"/><Relationship Id="rId12" Type="http://schemas.openxmlformats.org/officeDocument/2006/relationships/hyperlink" Target="http://www.vsb.cz/" TargetMode="External"/><Relationship Id="rId17" Type="http://schemas.openxmlformats.org/officeDocument/2006/relationships/image" Target="../media/image14.png"/><Relationship Id="rId25" Type="http://schemas.openxmlformats.org/officeDocument/2006/relationships/image" Target="../media/image18.png"/><Relationship Id="rId33" Type="http://schemas.openxmlformats.org/officeDocument/2006/relationships/image" Target="../media/image22.jpeg"/><Relationship Id="rId38" Type="http://schemas.openxmlformats.org/officeDocument/2006/relationships/image" Target="../media/image25.png"/><Relationship Id="rId2" Type="http://schemas.openxmlformats.org/officeDocument/2006/relationships/image" Target="../media/image5.jpeg"/><Relationship Id="rId16" Type="http://schemas.openxmlformats.org/officeDocument/2006/relationships/hyperlink" Target="http://www.szdc.cz/" TargetMode="External"/><Relationship Id="rId20" Type="http://schemas.openxmlformats.org/officeDocument/2006/relationships/hyperlink" Target="http://www.azd.cz/" TargetMode="External"/><Relationship Id="rId29" Type="http://schemas.openxmlformats.org/officeDocument/2006/relationships/image" Target="../media/image20.png"/><Relationship Id="rId41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pce.cz/" TargetMode="External"/><Relationship Id="rId11" Type="http://schemas.openxmlformats.org/officeDocument/2006/relationships/image" Target="../media/image10.png"/><Relationship Id="rId24" Type="http://schemas.openxmlformats.org/officeDocument/2006/relationships/hyperlink" Target="http://www.elzel.cz/" TargetMode="External"/><Relationship Id="rId32" Type="http://schemas.openxmlformats.org/officeDocument/2006/relationships/hyperlink" Target="http://www.aksignal.cz/" TargetMode="External"/><Relationship Id="rId37" Type="http://schemas.openxmlformats.org/officeDocument/2006/relationships/hyperlink" Target="http://www.sudop.cz/" TargetMode="External"/><Relationship Id="rId40" Type="http://schemas.openxmlformats.org/officeDocument/2006/relationships/image" Target="../media/image26.png"/><Relationship Id="rId5" Type="http://schemas.openxmlformats.org/officeDocument/2006/relationships/image" Target="../media/image7.jpeg"/><Relationship Id="rId15" Type="http://schemas.openxmlformats.org/officeDocument/2006/relationships/image" Target="../media/image13.jpeg"/><Relationship Id="rId23" Type="http://schemas.openxmlformats.org/officeDocument/2006/relationships/image" Target="../media/image17.png"/><Relationship Id="rId28" Type="http://schemas.openxmlformats.org/officeDocument/2006/relationships/hyperlink" Target="http://www.dtvm.cz/" TargetMode="External"/><Relationship Id="rId36" Type="http://schemas.openxmlformats.org/officeDocument/2006/relationships/image" Target="../media/image24.jpeg"/><Relationship Id="rId10" Type="http://schemas.openxmlformats.org/officeDocument/2006/relationships/hyperlink" Target="http://www.stavarnadc.cz/" TargetMode="External"/><Relationship Id="rId19" Type="http://schemas.openxmlformats.org/officeDocument/2006/relationships/image" Target="../media/image15.jpeg"/><Relationship Id="rId31" Type="http://schemas.openxmlformats.org/officeDocument/2006/relationships/image" Target="../media/image21.jpeg"/><Relationship Id="rId4" Type="http://schemas.openxmlformats.org/officeDocument/2006/relationships/hyperlink" Target="http://www.cvut.cz/" TargetMode="External"/><Relationship Id="rId9" Type="http://schemas.openxmlformats.org/officeDocument/2006/relationships/image" Target="../media/image9.jpeg"/><Relationship Id="rId14" Type="http://schemas.openxmlformats.org/officeDocument/2006/relationships/image" Target="../media/image12.jpg"/><Relationship Id="rId22" Type="http://schemas.openxmlformats.org/officeDocument/2006/relationships/hyperlink" Target="http://www.skanska.cz/" TargetMode="External"/><Relationship Id="rId27" Type="http://schemas.openxmlformats.org/officeDocument/2006/relationships/image" Target="../media/image19.gif"/><Relationship Id="rId30" Type="http://schemas.openxmlformats.org/officeDocument/2006/relationships/hyperlink" Target="http://www.edikt.cz/" TargetMode="External"/><Relationship Id="rId35" Type="http://schemas.openxmlformats.org/officeDocument/2006/relationships/hyperlink" Target="http://www.cdvuz.cz/" TargetMode="External"/><Relationship Id="rId43" Type="http://schemas.openxmlformats.org/officeDocument/2006/relationships/image" Target="../media/image2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5855368"/>
            <a:ext cx="9144000" cy="10026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074" name="Nadpis 3"/>
          <p:cNvSpPr>
            <a:spLocks noGrp="1"/>
          </p:cNvSpPr>
          <p:nvPr>
            <p:ph type="ctrTitle"/>
          </p:nvPr>
        </p:nvSpPr>
        <p:spPr>
          <a:xfrm>
            <a:off x="179388" y="1125538"/>
            <a:ext cx="5472112" cy="2374900"/>
          </a:xfrm>
        </p:spPr>
        <p:txBody>
          <a:bodyPr/>
          <a:lstStyle/>
          <a:p>
            <a:pPr eaLnBrk="1" hangingPunct="1"/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10" name="Nadpis 3"/>
          <p:cNvSpPr txBox="1">
            <a:spLocks/>
          </p:cNvSpPr>
          <p:nvPr/>
        </p:nvSpPr>
        <p:spPr bwMode="auto">
          <a:xfrm>
            <a:off x="84325" y="1202955"/>
            <a:ext cx="544512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Národní technologická platforma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Interoperabilita železniční infrastruktury</a:t>
            </a:r>
            <a:endParaRPr kumimoji="0" lang="cs-CZ" altLang="cs-CZ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/>
            </a:endParaRPr>
          </a:p>
        </p:txBody>
      </p:sp>
      <p:pic>
        <p:nvPicPr>
          <p:cNvPr id="3077" name="obrázek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31271"/>
            <a:ext cx="68580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63268" y="6232946"/>
            <a:ext cx="871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TPSD   Konference  Technologické trendy  v silniční dopravě. Olomouc 27.11.2018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33" y="280953"/>
            <a:ext cx="8193734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080" y="26475"/>
            <a:ext cx="9144000" cy="6493578"/>
          </a:xfrm>
          <a:prstGeom prst="rect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5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331" y="6520053"/>
            <a:ext cx="9151749" cy="337947"/>
          </a:xfrm>
          <a:prstGeom prst="rect">
            <a:avLst/>
          </a:prstGeom>
          <a:solidFill>
            <a:srgbClr val="333399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TPSD  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Konference  Technologické trendy  v silniční dopravě. Olomouc 27.11.2018</a:t>
            </a:r>
          </a:p>
        </p:txBody>
      </p:sp>
      <p:pic>
        <p:nvPicPr>
          <p:cNvPr id="7" name="Obrázek 7" descr="logo platforma finale pro zpravoda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501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zubrizeme.cz/obrazky/texty-doprovodne/84-op-pik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79" y="115888"/>
            <a:ext cx="2368388" cy="64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92100" y="1388408"/>
            <a:ext cx="8674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„ </a:t>
            </a:r>
            <a:r>
              <a:rPr lang="cs-CZ" sz="2400" dirty="0">
                <a:solidFill>
                  <a:srgbClr val="002060"/>
                </a:solidFill>
                <a:latin typeface="Century Schoolbook" panose="02040604050505020304" pitchFamily="18" charset="0"/>
              </a:rPr>
              <a:t>Interoperabilita  -  inovační proces konkurenceschopnosti </a:t>
            </a:r>
          </a:p>
          <a:p>
            <a:pPr algn="ctr"/>
            <a:r>
              <a:rPr lang="cs-CZ" sz="2400" dirty="0">
                <a:solidFill>
                  <a:srgbClr val="002060"/>
                </a:solidFill>
                <a:latin typeface="Century Schoolbook" panose="02040604050505020304" pitchFamily="18" charset="0"/>
              </a:rPr>
              <a:t>udržitelného železničního systému  </a:t>
            </a:r>
            <a:r>
              <a:rPr lang="cs-CZ" sz="2000" dirty="0">
                <a:solidFill>
                  <a:srgbClr val="002060"/>
                </a:solidFill>
                <a:latin typeface="Century Schoolbook" panose="02040604050505020304" pitchFamily="18" charset="0"/>
              </a:rPr>
              <a:t>“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331" y="926743"/>
            <a:ext cx="9144000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entury Schoolbook" panose="02040604050505020304" pitchFamily="18" charset="0"/>
              </a:rPr>
              <a:t>Implementační akční plán projektu „I-železnice“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77091" y="2161310"/>
            <a:ext cx="8682182" cy="4295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aktuální stav přípravy a postupu  implementace  železniční interoperability v ČR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oblasti </a:t>
            </a:r>
            <a:r>
              <a:rPr lang="cs-CZ" sz="2000" dirty="0"/>
              <a:t>působnosti Technických specifikací pro interoperabilitu (TSI)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národní dokumenty návazné na rozhodnutí Směrnic EP a Rady 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národní </a:t>
            </a:r>
            <a:r>
              <a:rPr lang="cs-CZ" sz="2000" dirty="0" smtClean="0"/>
              <a:t>priority ČR v kontextu postupu interoperability evropského železničního systému</a:t>
            </a:r>
            <a:endParaRPr lang="cs-CZ" sz="2000" dirty="0"/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národní implementační plán klíčového systému interoperability ERTMS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charakteristika </a:t>
            </a:r>
            <a:r>
              <a:rPr lang="cs-CZ" sz="2000" dirty="0"/>
              <a:t>forem a prostředků podpory výzkumu, vývoje a inovací v ČR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aktualizovaná východiska pro činnost platformy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souhrnné strategické cíle</a:t>
            </a: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projekty platformy s možností využití výsledků jejich řešení v průmyslové a provozní praxi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5251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10331" y="96147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entury Schoolbook" panose="02040604050505020304" pitchFamily="18" charset="0"/>
              </a:rPr>
              <a:t>Základní pilíře činnosti TP</a:t>
            </a:r>
          </a:p>
          <a:p>
            <a:pPr algn="ctr"/>
            <a:r>
              <a:rPr lang="cs-CZ" sz="2400" dirty="0" smtClean="0">
                <a:latin typeface="Century Schoolbook" panose="02040604050505020304" pitchFamily="18" charset="0"/>
              </a:rPr>
              <a:t> ve smyslu IV. železničního balíčku EP</a:t>
            </a:r>
            <a:endParaRPr lang="cs-CZ" sz="2400" dirty="0">
              <a:latin typeface="Century Schoolbook" panose="020406040505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5957" y="-7733"/>
            <a:ext cx="9144000" cy="6493578"/>
          </a:xfrm>
          <a:prstGeom prst="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1712614" y="2560523"/>
            <a:ext cx="482600" cy="3445467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4051609" y="2560523"/>
            <a:ext cx="482600" cy="3445467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3262419" y="2560523"/>
            <a:ext cx="482600" cy="3445467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2435031" y="2560523"/>
            <a:ext cx="482600" cy="3445467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2082" y="6505514"/>
            <a:ext cx="9151749" cy="337947"/>
          </a:xfrm>
          <a:prstGeom prst="rect">
            <a:avLst/>
          </a:prstGeom>
          <a:solidFill>
            <a:srgbClr val="333399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TPSD  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Konference  Technologické trendy  v silniční dopravě. Olomouc 27.11.2018</a:t>
            </a:r>
          </a:p>
        </p:txBody>
      </p:sp>
      <p:pic>
        <p:nvPicPr>
          <p:cNvPr id="7" name="Obrázek 7" descr="logo platforma finale pro zpravoda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501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zubrizeme.cz/obrazky/texty-doprovodne/84-op-pik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79" y="115888"/>
            <a:ext cx="2368388" cy="64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712613" y="2189776"/>
            <a:ext cx="5798799" cy="291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 rot="16200000">
            <a:off x="1041915" y="4161916"/>
            <a:ext cx="328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Jednotná napájecí soustava v ČR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 rot="16200000">
            <a:off x="1624546" y="3943634"/>
            <a:ext cx="372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Systém řízení a zabezpečení ERTMS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84004" y="2671583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Technologický </a:t>
            </a:r>
            <a:r>
              <a:rPr lang="cs-CZ" dirty="0" err="1" smtClean="0"/>
              <a:t>foresight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 rot="16200000">
            <a:off x="1869039" y="3401974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Management údržby infrastruktury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983507" y="3343428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Průmyslové výzvy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235530" y="4020443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Výzkum, vývoj, inovace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997201" y="4598083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Výchova a vzdělávání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059363" y="5280419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Evropská spolupráce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 rot="16200000">
            <a:off x="219832" y="4098590"/>
            <a:ext cx="344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Rychlá železniční spojení v ČR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 rot="5400000">
            <a:off x="5943459" y="1513145"/>
            <a:ext cx="498991" cy="2600088"/>
          </a:xfrm>
          <a:prstGeom prst="rect">
            <a:avLst/>
          </a:prstGeom>
          <a:solidFill>
            <a:schemeClr val="accent2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 rot="5400000">
            <a:off x="5971352" y="2220235"/>
            <a:ext cx="470892" cy="2572404"/>
          </a:xfrm>
          <a:prstGeom prst="rect">
            <a:avLst/>
          </a:prstGeom>
          <a:solidFill>
            <a:schemeClr val="accent2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 rot="5400000">
            <a:off x="5974704" y="2865072"/>
            <a:ext cx="482600" cy="2590815"/>
          </a:xfrm>
          <a:prstGeom prst="rect">
            <a:avLst/>
          </a:prstGeom>
          <a:solidFill>
            <a:schemeClr val="accent2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 rot="5400000">
            <a:off x="5974704" y="3509781"/>
            <a:ext cx="482600" cy="2590815"/>
          </a:xfrm>
          <a:prstGeom prst="rect">
            <a:avLst/>
          </a:prstGeom>
          <a:solidFill>
            <a:schemeClr val="accent2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 rot="5400000">
            <a:off x="5974705" y="4169678"/>
            <a:ext cx="482600" cy="2590814"/>
          </a:xfrm>
          <a:prstGeom prst="rect">
            <a:avLst/>
          </a:prstGeom>
          <a:solidFill>
            <a:schemeClr val="accent2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4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331" y="26475"/>
            <a:ext cx="9144000" cy="6493578"/>
          </a:xfrm>
          <a:prstGeom prst="rect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331" y="6520053"/>
            <a:ext cx="9151749" cy="337947"/>
          </a:xfrm>
          <a:prstGeom prst="rect">
            <a:avLst/>
          </a:prstGeom>
          <a:solidFill>
            <a:srgbClr val="333399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TPSD  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Konference  Technologické trendy  v silniční dopravě. Olomouc 27.11.2018</a:t>
            </a:r>
          </a:p>
        </p:txBody>
      </p:sp>
      <p:pic>
        <p:nvPicPr>
          <p:cNvPr id="7" name="Obrázek 7" descr="logo platforma finale pro zpravoda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501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zubrizeme.cz/obrazky/texty-doprovodne/84-op-pik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79" y="115888"/>
            <a:ext cx="2368388" cy="64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131650" y="460579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Ing. Petr Kolář</a:t>
            </a:r>
          </a:p>
          <a:p>
            <a:pPr algn="ctr">
              <a:defRPr/>
            </a:pPr>
            <a:r>
              <a:rPr lang="pl-PL" sz="2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GŘ SŽDC odbor strategie </a:t>
            </a:r>
          </a:p>
          <a:p>
            <a:pPr algn="ctr">
              <a:defRPr/>
            </a:pPr>
            <a:r>
              <a:rPr lang="pl-PL" sz="2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E-mail</a:t>
            </a:r>
            <a:r>
              <a:rPr lang="pl-PL" sz="2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: Kolarpetr</a:t>
            </a:r>
            <a:r>
              <a:rPr lang="en-US" sz="2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@</a:t>
            </a:r>
            <a:r>
              <a:rPr lang="cs-CZ" sz="2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szdc.cz</a:t>
            </a:r>
            <a:endParaRPr lang="pl-PL" sz="2000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572000" y="460579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Ing. </a:t>
            </a:r>
            <a:r>
              <a:rPr lang="pl-PL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Zdeněk Kaufmann</a:t>
            </a:r>
            <a:endParaRPr lang="pl-PL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pl-PL" sz="2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TP IZI </a:t>
            </a:r>
          </a:p>
          <a:p>
            <a:pPr algn="ctr">
              <a:defRPr/>
            </a:pPr>
            <a:r>
              <a:rPr lang="pl-PL" sz="2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E-mail</a:t>
            </a:r>
            <a:r>
              <a:rPr lang="pl-PL" sz="20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: </a:t>
            </a:r>
            <a:r>
              <a:rPr lang="cs-CZ" sz="2000" b="1" i="1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zkf</a:t>
            </a:r>
            <a:r>
              <a:rPr lang="en-US" sz="2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@</a:t>
            </a:r>
            <a:r>
              <a:rPr lang="cs-CZ" sz="20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outlook.cz</a:t>
            </a:r>
            <a:endParaRPr lang="pl-PL" sz="2000" b="1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08879" y="1562100"/>
            <a:ext cx="8320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entury Schoolbook" panose="02040604050505020304" pitchFamily="18" charset="0"/>
              </a:rPr>
              <a:t>Děkujeme za pozornost</a:t>
            </a:r>
          </a:p>
          <a:p>
            <a:pPr algn="ctr"/>
            <a:endParaRPr lang="cs-CZ" sz="2800" dirty="0" smtClean="0">
              <a:latin typeface="Century Schoolbook" panose="02040604050505020304" pitchFamily="18" charset="0"/>
            </a:endParaRPr>
          </a:p>
          <a:p>
            <a:pPr algn="ctr"/>
            <a:r>
              <a:rPr lang="cs-CZ" sz="2800" dirty="0" smtClean="0">
                <a:latin typeface="Century Schoolbook" panose="02040604050505020304" pitchFamily="18" charset="0"/>
              </a:rPr>
              <a:t>komplexní informace o Technologické platformě „Interoperabilita železniční infrastruktury“ </a:t>
            </a:r>
          </a:p>
          <a:p>
            <a:pPr algn="ctr"/>
            <a:r>
              <a:rPr lang="cs-CZ" sz="2800" dirty="0" smtClean="0">
                <a:latin typeface="Century Schoolbook" panose="02040604050505020304" pitchFamily="18" charset="0"/>
              </a:rPr>
              <a:t>www.sizi.cz</a:t>
            </a:r>
            <a:endParaRPr lang="cs-CZ" sz="2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63268" y="6309320"/>
            <a:ext cx="871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TPSD   Konference  Technologické trendy  v silniční dopravě. Olomouc 27.11.2018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080" y="6501469"/>
            <a:ext cx="9144000" cy="360040"/>
          </a:xfrm>
          <a:prstGeom prst="rect">
            <a:avLst/>
          </a:prstGeom>
          <a:solidFill>
            <a:srgbClr val="333399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TPSD   </a:t>
            </a:r>
            <a:r>
              <a:rPr lang="cs-CZ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Konference  Technologické trendy  v silniční dopravě. Olomouc 27.11.2018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33072" y="916401"/>
            <a:ext cx="83487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entury Schoolbook" panose="02040604050505020304" pitchFamily="18" charset="0"/>
              </a:rPr>
              <a:t>Podněty a cíle vytvoření Technologické platformy</a:t>
            </a:r>
          </a:p>
          <a:p>
            <a:pPr algn="ctr"/>
            <a:r>
              <a:rPr lang="cs-CZ" sz="2800" dirty="0" smtClean="0">
                <a:latin typeface="Century Schoolbook" panose="02040604050505020304" pitchFamily="18" charset="0"/>
              </a:rPr>
              <a:t>„Interoperabilita železniční infrastruktury“ </a:t>
            </a:r>
            <a:endParaRPr lang="cs-CZ" sz="2800" dirty="0">
              <a:latin typeface="Century Schoolbook" panose="02040604050505020304" pitchFamily="18" charset="0"/>
            </a:endParaRPr>
          </a:p>
        </p:txBody>
      </p:sp>
      <p:pic>
        <p:nvPicPr>
          <p:cNvPr id="7" name="Obrázek 7" descr="logo platforma finale pro zpravoda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501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15225" y="2093125"/>
            <a:ext cx="8412480" cy="175432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Priorita EU </a:t>
            </a:r>
          </a:p>
          <a:p>
            <a:r>
              <a:rPr lang="cs-CZ" sz="2400" dirty="0" smtClean="0"/>
              <a:t>k dosažení interoperability transevropského železničního systému</a:t>
            </a:r>
          </a:p>
          <a:p>
            <a:r>
              <a:rPr lang="cs-CZ" sz="2800" b="1" dirty="0" smtClean="0"/>
              <a:t>Operační program MPO ČR</a:t>
            </a:r>
          </a:p>
          <a:p>
            <a:r>
              <a:rPr lang="cs-CZ" sz="2400" dirty="0" smtClean="0"/>
              <a:t>Podpora podnikání a inovace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15225" y="4192291"/>
            <a:ext cx="8412480" cy="16717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Konkurenceschopnost českého železničního průmyslu </a:t>
            </a:r>
          </a:p>
          <a:p>
            <a:r>
              <a:rPr lang="cs-CZ" sz="2400" dirty="0" smtClean="0"/>
              <a:t>podpořená projekty a činností </a:t>
            </a:r>
            <a:r>
              <a:rPr lang="cs-CZ" sz="2400" dirty="0" err="1" smtClean="0"/>
              <a:t>VaV</a:t>
            </a:r>
            <a:r>
              <a:rPr lang="cs-CZ" sz="2400" dirty="0" smtClean="0"/>
              <a:t> k dosažení interoperability</a:t>
            </a:r>
          </a:p>
          <a:p>
            <a:r>
              <a:rPr lang="cs-CZ" sz="2400" dirty="0" smtClean="0"/>
              <a:t>prostředí národní železnice a obchodních záměrů členů TP </a:t>
            </a:r>
          </a:p>
          <a:p>
            <a:r>
              <a:rPr lang="cs-CZ" sz="2400" dirty="0" smtClean="0"/>
              <a:t>s využitím dotačních národních a evropských programů</a:t>
            </a:r>
            <a:endParaRPr lang="cs-CZ" sz="2400" dirty="0"/>
          </a:p>
        </p:txBody>
      </p:sp>
      <p:pic>
        <p:nvPicPr>
          <p:cNvPr id="10" name="Picture 8" descr="http://www.zubrizeme.cz/obrazky/texty-doprovodne/84-op-pik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938"/>
            <a:ext cx="302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18080" y="0"/>
            <a:ext cx="9144000" cy="6493578"/>
          </a:xfrm>
          <a:prstGeom prst="rect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82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080" y="0"/>
            <a:ext cx="9144000" cy="6493578"/>
          </a:xfrm>
          <a:prstGeom prst="rect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0331" y="6520053"/>
            <a:ext cx="9151749" cy="337947"/>
          </a:xfrm>
          <a:prstGeom prst="rect">
            <a:avLst/>
          </a:prstGeom>
          <a:solidFill>
            <a:srgbClr val="333399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TPSD  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Konference  Technologické trendy  v silniční dopravě. Olomouc 27.11.2018</a:t>
            </a:r>
          </a:p>
        </p:txBody>
      </p:sp>
      <p:pic>
        <p:nvPicPr>
          <p:cNvPr id="7" name="Obrázek 7" descr="logo platforma finale pro zpravoda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501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zubrizeme.cz/obrazky/texty-doprovodne/84-op-pik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79" y="115888"/>
            <a:ext cx="2368388" cy="64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Skupina 5"/>
          <p:cNvGrpSpPr/>
          <p:nvPr/>
        </p:nvGrpSpPr>
        <p:grpSpPr>
          <a:xfrm>
            <a:off x="4064203" y="1534510"/>
            <a:ext cx="1726504" cy="3750146"/>
            <a:chOff x="4064203" y="1534510"/>
            <a:chExt cx="1726504" cy="3750146"/>
          </a:xfrm>
        </p:grpSpPr>
        <p:pic>
          <p:nvPicPr>
            <p:cNvPr id="36" name="obrázek 1" descr="České vysoké učení technické v Praze">
              <a:hlinkClick r:id="rId4"/>
            </p:cNvPr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64203" y="1534510"/>
              <a:ext cx="800328" cy="70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obrázek 2" descr="Univerzita Pardubice">
              <a:hlinkClick r:id="rId6"/>
            </p:cNvPr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069014" y="2332595"/>
              <a:ext cx="1676697" cy="661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obrázek 23" descr="Západočeská univerzita v Plzni">
              <a:hlinkClick r:id="rId8"/>
            </p:cNvPr>
            <p:cNvPicPr/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084746" y="3840191"/>
              <a:ext cx="1676697" cy="666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obrázek 15" descr="VOŠ a SPŠ stavební Děčín">
              <a:hlinkClick r:id="rId10"/>
            </p:cNvPr>
            <p:cNvPicPr/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109955" y="4617906"/>
              <a:ext cx="666750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obrázek 21" descr="Technická univerzita Ostrava">
              <a:hlinkClick r:id="rId12"/>
            </p:cNvPr>
            <p:cNvPicPr/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925432" y="1536831"/>
              <a:ext cx="820279" cy="720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Obrázek 40"/>
            <p:cNvPicPr/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2357" y="4657276"/>
              <a:ext cx="768350" cy="627380"/>
            </a:xfrm>
            <a:prstGeom prst="rect">
              <a:avLst/>
            </a:prstGeom>
          </p:spPr>
        </p:pic>
        <p:pic>
          <p:nvPicPr>
            <p:cNvPr id="42" name="Obrázek 41" descr="LOGO_VUTBR_ZAKLADNI CESKE.jpg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084746" y="3073371"/>
              <a:ext cx="1666296" cy="674656"/>
            </a:xfrm>
            <a:prstGeom prst="rect">
              <a:avLst/>
            </a:prstGeom>
          </p:spPr>
        </p:pic>
      </p:grpSp>
      <p:grpSp>
        <p:nvGrpSpPr>
          <p:cNvPr id="4" name="Skupina 3"/>
          <p:cNvGrpSpPr/>
          <p:nvPr/>
        </p:nvGrpSpPr>
        <p:grpSpPr>
          <a:xfrm>
            <a:off x="627148" y="1534510"/>
            <a:ext cx="2882610" cy="3764676"/>
            <a:chOff x="627148" y="1534510"/>
            <a:chExt cx="2882610" cy="3764676"/>
          </a:xfrm>
        </p:grpSpPr>
        <p:pic>
          <p:nvPicPr>
            <p:cNvPr id="24" name="obrázek 22" descr="Správa Železniční dopravní cesty">
              <a:hlinkClick r:id="rId16"/>
            </p:cNvPr>
            <p:cNvPicPr/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58232" y="1534510"/>
              <a:ext cx="1115279" cy="807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obrázek 6" descr="Subterra">
              <a:hlinkClick r:id="rId18"/>
            </p:cNvPr>
            <p:cNvPicPr/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2068739" y="1535062"/>
              <a:ext cx="1441019" cy="344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obrázek 5" descr="AŽD Praha">
              <a:hlinkClick r:id="rId20"/>
            </p:cNvPr>
            <p:cNvPicPr/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627148" y="2456538"/>
              <a:ext cx="1138372" cy="892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obrázek 3" descr="Skanska">
              <a:hlinkClick r:id="rId22"/>
            </p:cNvPr>
            <p:cNvPicPr/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2051027" y="2064832"/>
              <a:ext cx="1441019" cy="34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obrázek 4" descr="Elektrizace železnic">
              <a:hlinkClick r:id="rId24"/>
            </p:cNvPr>
            <p:cNvPicPr/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650242" y="3441390"/>
              <a:ext cx="1115278" cy="839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obrázek 16" descr="STARMON s.r.o.">
              <a:hlinkClick r:id="rId26"/>
            </p:cNvPr>
            <p:cNvPicPr/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2065952" y="3032646"/>
              <a:ext cx="1441019" cy="233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obrázek 8" descr="DT – Výhybkárna a strojírna, a.s.">
              <a:hlinkClick r:id="rId28"/>
            </p:cNvPr>
            <p:cNvPicPr/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2466233" y="4345929"/>
              <a:ext cx="1013895" cy="953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obrázek 13" descr="Edikt a.s.">
              <a:hlinkClick r:id="rId30"/>
            </p:cNvPr>
            <p:cNvPicPr/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2086451" y="3428690"/>
              <a:ext cx="1405597" cy="7968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obrázek 14" descr="AK Signal Brno a.s.">
              <a:hlinkClick r:id="rId32"/>
            </p:cNvPr>
            <p:cNvPicPr/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650241" y="4399515"/>
              <a:ext cx="1131262" cy="889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Obrázek 42"/>
            <p:cNvPicPr/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028" y="2530700"/>
              <a:ext cx="1441019" cy="346118"/>
            </a:xfrm>
            <a:prstGeom prst="rect">
              <a:avLst/>
            </a:prstGeom>
          </p:spPr>
        </p:pic>
      </p:grpSp>
      <p:grpSp>
        <p:nvGrpSpPr>
          <p:cNvPr id="12" name="Skupina 11"/>
          <p:cNvGrpSpPr/>
          <p:nvPr/>
        </p:nvGrpSpPr>
        <p:grpSpPr>
          <a:xfrm>
            <a:off x="6366061" y="1528492"/>
            <a:ext cx="1917250" cy="3764413"/>
            <a:chOff x="6487610" y="1528493"/>
            <a:chExt cx="1917250" cy="3764413"/>
          </a:xfrm>
        </p:grpSpPr>
        <p:pic>
          <p:nvPicPr>
            <p:cNvPr id="44" name="obrázek 10" descr="Výzkumný ústav železniční">
              <a:hlinkClick r:id="rId35"/>
            </p:cNvPr>
            <p:cNvPicPr/>
            <p:nvPr/>
          </p:nvPicPr>
          <p:blipFill>
            <a:blip r:embed="rId36" cstate="print"/>
            <a:srcRect/>
            <a:stretch>
              <a:fillRect/>
            </a:stretch>
          </p:blipFill>
          <p:spPr bwMode="auto">
            <a:xfrm>
              <a:off x="6784079" y="1528493"/>
              <a:ext cx="1071911" cy="61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obrázek 7" descr="SUDOP Praha a.s.">
              <a:hlinkClick r:id="rId37"/>
            </p:cNvPr>
            <p:cNvPicPr/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6487610" y="3126278"/>
              <a:ext cx="1905000" cy="600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obrázek 11" descr="VÚKV">
              <a:hlinkClick r:id="rId39"/>
            </p:cNvPr>
            <p:cNvPicPr/>
            <p:nvPr/>
          </p:nvPicPr>
          <p:blipFill>
            <a:blip r:embed="rId40" cstate="print"/>
            <a:srcRect/>
            <a:stretch>
              <a:fillRect/>
            </a:stretch>
          </p:blipFill>
          <p:spPr bwMode="auto">
            <a:xfrm>
              <a:off x="6487610" y="4001618"/>
              <a:ext cx="1905000" cy="559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Obrázek 46"/>
            <p:cNvPicPr/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2565" y="4793343"/>
              <a:ext cx="1852295" cy="499563"/>
            </a:xfrm>
            <a:prstGeom prst="rect">
              <a:avLst/>
            </a:prstGeom>
          </p:spPr>
        </p:pic>
        <p:pic>
          <p:nvPicPr>
            <p:cNvPr id="48" name="obrázek 18" descr="MORAVIA CONSULT Olomouc a.s.">
              <a:hlinkClick r:id="rId42"/>
            </p:cNvPr>
            <p:cNvPicPr/>
            <p:nvPr/>
          </p:nvPicPr>
          <p:blipFill>
            <a:blip r:embed="rId43" cstate="print"/>
            <a:srcRect/>
            <a:stretch>
              <a:fillRect/>
            </a:stretch>
          </p:blipFill>
          <p:spPr bwMode="auto">
            <a:xfrm>
              <a:off x="6801266" y="2382684"/>
              <a:ext cx="1054724" cy="563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" name="TextovéPole 48"/>
          <p:cNvSpPr txBox="1"/>
          <p:nvPr/>
        </p:nvSpPr>
        <p:spPr>
          <a:xfrm>
            <a:off x="2600468" y="844210"/>
            <a:ext cx="4352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entury Schoolbook" panose="02040604050505020304" pitchFamily="18" charset="0"/>
              </a:rPr>
              <a:t>Členská základna TP IŽI</a:t>
            </a:r>
            <a:endParaRPr lang="cs-CZ" sz="2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6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18080" y="953"/>
            <a:ext cx="9144000" cy="6493578"/>
          </a:xfrm>
          <a:prstGeom prst="rect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63268" y="6309320"/>
            <a:ext cx="871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TPSD   Konference  Technologické trendy  v silniční dopravě. Olomouc 27.11.2018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6515208"/>
            <a:ext cx="9144000" cy="360040"/>
          </a:xfrm>
          <a:prstGeom prst="rect">
            <a:avLst/>
          </a:prstGeom>
          <a:solidFill>
            <a:srgbClr val="333399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TPSD   </a:t>
            </a:r>
            <a:r>
              <a:rPr lang="cs-CZ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Konference  Technologické trendy  v silniční dopravě. Olomouc 27.11.2018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96" y="3177456"/>
            <a:ext cx="8657070" cy="493819"/>
          </a:xfrm>
          <a:prstGeom prst="rect">
            <a:avLst/>
          </a:prstGeom>
        </p:spPr>
      </p:pic>
      <p:pic>
        <p:nvPicPr>
          <p:cNvPr id="7" name="Obrázek 7" descr="logo platforma finale pro zpravodaj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501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zubrizeme.cz/obrazky/texty-doprovodne/84-op-pik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938"/>
            <a:ext cx="302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2083456" y="846046"/>
            <a:ext cx="4273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entury Schoolbook" panose="02040604050505020304" pitchFamily="18" charset="0"/>
              </a:rPr>
              <a:t>Expertní skupiny TP IŽI</a:t>
            </a:r>
            <a:endParaRPr lang="cs-CZ" sz="2800" dirty="0">
              <a:latin typeface="Century Schoolbook" panose="020406040505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55590" y="1413945"/>
            <a:ext cx="412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Expertní skupiny technických podsystémů 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8472" y="1393131"/>
            <a:ext cx="9125528" cy="459622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0" y="4650592"/>
            <a:ext cx="9144000" cy="432502"/>
          </a:xfrm>
          <a:prstGeom prst="rect">
            <a:avLst/>
          </a:prstGeom>
          <a:solidFill>
            <a:srgbClr val="FFFF00">
              <a:alpha val="9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Expertní skupiny s komplexním zaměřením činnosti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24669" y="5096428"/>
            <a:ext cx="8005162" cy="1397558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Systém </a:t>
            </a:r>
            <a:r>
              <a:rPr lang="cs-CZ" b="1" dirty="0" err="1" smtClean="0">
                <a:solidFill>
                  <a:srgbClr val="FF0000"/>
                </a:solidFill>
              </a:rPr>
              <a:t>Solutions</a:t>
            </a:r>
            <a:r>
              <a:rPr lang="cs-CZ" b="1" dirty="0" smtClean="0">
                <a:solidFill>
                  <a:srgbClr val="FF0000"/>
                </a:solidFill>
              </a:rPr>
              <a:t>                 Výzkum                   IRRB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systémová podpora interoperability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výzkum inteligentního dopravního systému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nové prvky a systémy infrastruktury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evropská spolupráce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4669" y="1879047"/>
            <a:ext cx="21372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Infrastruktura</a:t>
            </a:r>
          </a:p>
          <a:p>
            <a:pPr algn="ctr"/>
            <a:r>
              <a:rPr lang="cs-CZ" b="1" dirty="0"/>
              <a:t>nová generace výhybek</a:t>
            </a:r>
          </a:p>
          <a:p>
            <a:pPr algn="ctr"/>
            <a:r>
              <a:rPr lang="cs-CZ" b="1" dirty="0"/>
              <a:t>geometrická poloha koleje</a:t>
            </a:r>
          </a:p>
          <a:p>
            <a:pPr algn="ctr"/>
            <a:r>
              <a:rPr lang="cs-CZ" b="1" dirty="0"/>
              <a:t>bezstyková kolej v obloucích velmi malých poloměrů</a:t>
            </a:r>
          </a:p>
          <a:p>
            <a:pPr algn="ctr"/>
            <a:r>
              <a:rPr lang="cs-CZ" b="1" dirty="0"/>
              <a:t>optimalizace údržby svršku a spodku</a:t>
            </a:r>
          </a:p>
          <a:p>
            <a:pPr algn="ctr"/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762038" y="1922229"/>
            <a:ext cx="19056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Řízení a zabezpečení</a:t>
            </a:r>
          </a:p>
          <a:p>
            <a:pPr algn="ctr"/>
            <a:r>
              <a:rPr lang="cs-CZ" b="1" dirty="0"/>
              <a:t>ATO</a:t>
            </a:r>
          </a:p>
          <a:p>
            <a:pPr algn="ctr"/>
            <a:r>
              <a:rPr lang="cs-CZ" b="1" dirty="0"/>
              <a:t>lokalizace  GNSS</a:t>
            </a:r>
          </a:p>
          <a:p>
            <a:pPr algn="ctr"/>
            <a:r>
              <a:rPr lang="cs-CZ" b="1" dirty="0" smtClean="0"/>
              <a:t>kompatibilita </a:t>
            </a:r>
            <a:r>
              <a:rPr lang="cs-CZ" b="1" dirty="0"/>
              <a:t>ERTMS</a:t>
            </a:r>
          </a:p>
          <a:p>
            <a:pPr algn="ctr"/>
            <a:r>
              <a:rPr lang="cs-CZ" b="1" dirty="0"/>
              <a:t>nová generace řízení jízdy vlaku</a:t>
            </a:r>
          </a:p>
          <a:p>
            <a:pPr algn="ctr"/>
            <a:r>
              <a:rPr lang="cs-CZ" b="1" dirty="0"/>
              <a:t>vývoj RBC</a:t>
            </a:r>
          </a:p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783121" y="1886349"/>
            <a:ext cx="17607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Energie</a:t>
            </a:r>
          </a:p>
          <a:p>
            <a:pPr algn="ctr"/>
            <a:r>
              <a:rPr lang="cs-CZ" b="1" dirty="0"/>
              <a:t>výzkum energetické náročnosti jízdy vlaku</a:t>
            </a:r>
          </a:p>
          <a:p>
            <a:pPr algn="ctr"/>
            <a:r>
              <a:rPr lang="cs-CZ" b="1" dirty="0"/>
              <a:t>přechod napájecího systému na 25kV</a:t>
            </a:r>
          </a:p>
          <a:p>
            <a:pPr algn="ctr"/>
            <a:endParaRPr lang="cs-CZ" b="1" dirty="0"/>
          </a:p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752022" y="1892568"/>
            <a:ext cx="1699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Rozhraní</a:t>
            </a:r>
          </a:p>
          <a:p>
            <a:pPr algn="ctr"/>
            <a:r>
              <a:rPr lang="cs-CZ" b="1" dirty="0" smtClean="0"/>
              <a:t>silové </a:t>
            </a:r>
            <a:r>
              <a:rPr lang="cs-CZ" b="1" dirty="0"/>
              <a:t>účinky mezi </a:t>
            </a:r>
            <a:r>
              <a:rPr lang="cs-CZ" b="1" dirty="0" smtClean="0"/>
              <a:t>vozidlem </a:t>
            </a:r>
            <a:r>
              <a:rPr lang="cs-CZ" b="1" dirty="0"/>
              <a:t>a tratí</a:t>
            </a:r>
          </a:p>
          <a:p>
            <a:pPr algn="ctr"/>
            <a:r>
              <a:rPr lang="cs-CZ" b="1" dirty="0" smtClean="0"/>
              <a:t>stacionární </a:t>
            </a:r>
            <a:r>
              <a:rPr lang="cs-CZ" b="1" dirty="0"/>
              <a:t>zkoušky kolejových vozidel</a:t>
            </a:r>
          </a:p>
          <a:p>
            <a:pPr algn="ctr"/>
            <a:r>
              <a:rPr lang="cs-CZ" b="1" dirty="0"/>
              <a:t>h</a:t>
            </a:r>
            <a:r>
              <a:rPr lang="cs-CZ" b="1" dirty="0" smtClean="0"/>
              <a:t>luk </a:t>
            </a:r>
            <a:r>
              <a:rPr lang="cs-CZ" b="1" dirty="0"/>
              <a:t>a vibrace</a:t>
            </a:r>
          </a:p>
          <a:p>
            <a:pPr algn="ctr"/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>
            <a:off x="2762280" y="1997222"/>
            <a:ext cx="4537" cy="255630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4783121" y="2024811"/>
            <a:ext cx="4537" cy="255630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6632075" y="1988888"/>
            <a:ext cx="4537" cy="255630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8586255" y="1989794"/>
            <a:ext cx="4537" cy="255630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609542" y="1988887"/>
            <a:ext cx="4537" cy="255630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délník 37"/>
          <p:cNvSpPr/>
          <p:nvPr/>
        </p:nvSpPr>
        <p:spPr>
          <a:xfrm>
            <a:off x="18080" y="953"/>
            <a:ext cx="9144000" cy="6493578"/>
          </a:xfrm>
          <a:prstGeom prst="rect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63268" y="6309320"/>
            <a:ext cx="871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TPSD   Konference  Technologické trendy  v silniční dopravě. Olomouc 27.11.2018</a:t>
            </a:r>
          </a:p>
        </p:txBody>
      </p:sp>
      <p:sp>
        <p:nvSpPr>
          <p:cNvPr id="5" name="Obdélník 4"/>
          <p:cNvSpPr/>
          <p:nvPr/>
        </p:nvSpPr>
        <p:spPr>
          <a:xfrm>
            <a:off x="-11086" y="6476881"/>
            <a:ext cx="9144000" cy="360040"/>
          </a:xfrm>
          <a:prstGeom prst="rect">
            <a:avLst/>
          </a:prstGeom>
          <a:solidFill>
            <a:srgbClr val="333399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TPSD   </a:t>
            </a:r>
            <a:r>
              <a:rPr lang="cs-CZ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Konference  Technologické trendy  v silniční dopravě. Olomouc 27.11.2018</a:t>
            </a:r>
          </a:p>
        </p:txBody>
      </p:sp>
      <p:pic>
        <p:nvPicPr>
          <p:cNvPr id="7" name="Obrázek 7" descr="logo platforma finale pro zpravoda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501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354994" y="1032110"/>
            <a:ext cx="5900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entury Schoolbook" panose="02040604050505020304" pitchFamily="18" charset="0"/>
              </a:rPr>
              <a:t>Aktivity v evropských strukturách</a:t>
            </a:r>
            <a:endParaRPr lang="cs-CZ" sz="2800" dirty="0">
              <a:latin typeface="Century Schoolbook" panose="020406040505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3722" y="2576061"/>
            <a:ext cx="55496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ERA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265072" y="2576061"/>
            <a:ext cx="1136390" cy="3815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UNIFE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01463" y="2588327"/>
            <a:ext cx="114108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EFRTC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262723" y="1876647"/>
            <a:ext cx="2277477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Evropská asociace železničního průmyslu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239060" y="2588327"/>
            <a:ext cx="91563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 smtClean="0"/>
              <a:t>N.B.Rail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3771" y="1876647"/>
            <a:ext cx="2277477" cy="64633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Evropská asociace železničních podniků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542468" y="2008443"/>
            <a:ext cx="1000641" cy="36875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ERRAC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903771" y="2615155"/>
            <a:ext cx="804698" cy="369699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CER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426926" y="2608247"/>
            <a:ext cx="754322" cy="376607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EIM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663357" y="2615155"/>
            <a:ext cx="804698" cy="369699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UIC</a:t>
            </a:r>
            <a:endParaRPr lang="cs-CZ" dirty="0"/>
          </a:p>
        </p:txBody>
      </p:sp>
      <p:sp>
        <p:nvSpPr>
          <p:cNvPr id="21" name="Šipka doprava 20"/>
          <p:cNvSpPr/>
          <p:nvPr/>
        </p:nvSpPr>
        <p:spPr>
          <a:xfrm rot="16200000">
            <a:off x="-79863" y="3926553"/>
            <a:ext cx="1928654" cy="201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573722" y="5030881"/>
            <a:ext cx="7969387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Technologická platforma „Interoperabilita železniční infrastruktury“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4" name="Šipka doprava 23"/>
          <p:cNvSpPr/>
          <p:nvPr/>
        </p:nvSpPr>
        <p:spPr>
          <a:xfrm rot="16200000">
            <a:off x="839366" y="3925859"/>
            <a:ext cx="1923058" cy="20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prava 24"/>
          <p:cNvSpPr/>
          <p:nvPr/>
        </p:nvSpPr>
        <p:spPr>
          <a:xfrm rot="16200000">
            <a:off x="2022877" y="3935718"/>
            <a:ext cx="1923059" cy="188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prava 25"/>
          <p:cNvSpPr/>
          <p:nvPr/>
        </p:nvSpPr>
        <p:spPr>
          <a:xfrm rot="16200000">
            <a:off x="3094783" y="3940910"/>
            <a:ext cx="1923059" cy="177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/>
          <p:cNvSpPr/>
          <p:nvPr/>
        </p:nvSpPr>
        <p:spPr>
          <a:xfrm rot="16200000">
            <a:off x="4405330" y="3928806"/>
            <a:ext cx="1924496" cy="1697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 rot="16200000">
            <a:off x="5184013" y="3924690"/>
            <a:ext cx="1902248" cy="185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/>
          <p:cNvSpPr/>
          <p:nvPr/>
        </p:nvSpPr>
        <p:spPr>
          <a:xfrm rot="16200000">
            <a:off x="5929996" y="3940285"/>
            <a:ext cx="1925211" cy="177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/>
          <p:cNvSpPr/>
          <p:nvPr/>
        </p:nvSpPr>
        <p:spPr>
          <a:xfrm rot="16200000">
            <a:off x="6937272" y="3668076"/>
            <a:ext cx="2468426" cy="178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 rot="16200000">
            <a:off x="837343" y="4033251"/>
            <a:ext cx="1483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účast expertů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 rot="16200000">
            <a:off x="-70593" y="4025544"/>
            <a:ext cx="1483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účast expertů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 rot="16200000">
            <a:off x="4388433" y="4029786"/>
            <a:ext cx="1483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účast expertů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 rot="16200000">
            <a:off x="6806345" y="3624245"/>
            <a:ext cx="233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č</a:t>
            </a:r>
            <a:r>
              <a:rPr lang="cs-CZ" dirty="0" smtClean="0"/>
              <a:t>lenství -zastoupení ČR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 rot="16200000">
            <a:off x="1890352" y="3911161"/>
            <a:ext cx="1760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podpora expertů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 rot="16200000">
            <a:off x="3015756" y="3974715"/>
            <a:ext cx="1664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</a:t>
            </a:r>
            <a:r>
              <a:rPr lang="cs-CZ" dirty="0" smtClean="0"/>
              <a:t>ávrhy projektů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 rot="16200000">
            <a:off x="6084861" y="4133747"/>
            <a:ext cx="126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spolupráce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44014" y="5404319"/>
            <a:ext cx="8356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podpora zástupců skupinou expertů 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cs-CZ" sz="1600" dirty="0" smtClean="0"/>
              <a:t> </a:t>
            </a:r>
            <a:r>
              <a:rPr lang="cs-CZ" sz="1600" dirty="0"/>
              <a:t>navazující mezinárodní </a:t>
            </a:r>
            <a:r>
              <a:rPr lang="cs-CZ" sz="1600" dirty="0" smtClean="0"/>
              <a:t>spolupráce TP ES, SK, SI, SE</a:t>
            </a:r>
            <a:endParaRPr lang="cs-CZ" sz="1600" dirty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podíl na tvorbě předpisů pro evropskou železniční interoperabilitu (CEN, CENELEC,  ETSI, ACRI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příprava tematických projektů</a:t>
            </a:r>
            <a:endParaRPr lang="cs-CZ" sz="1600" dirty="0"/>
          </a:p>
        </p:txBody>
      </p:sp>
      <p:pic>
        <p:nvPicPr>
          <p:cNvPr id="37" name="Picture 8" descr="http://www.zubrizeme.cz/obrazky/texty-doprovodne/84-op-pik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938"/>
            <a:ext cx="302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ovéPole 38"/>
          <p:cNvSpPr txBox="1"/>
          <p:nvPr/>
        </p:nvSpPr>
        <p:spPr>
          <a:xfrm rot="16200000">
            <a:off x="4979250" y="3840984"/>
            <a:ext cx="18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spolupráce ve WG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11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8080" y="952"/>
            <a:ext cx="9151582" cy="6857047"/>
          </a:xfrm>
          <a:prstGeom prst="rect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688" y="0"/>
            <a:ext cx="9181372" cy="6529382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7601" y="4561437"/>
            <a:ext cx="9143999" cy="1937147"/>
          </a:xfrm>
          <a:prstGeom prst="rect">
            <a:avLst/>
          </a:prstGeom>
          <a:solidFill>
            <a:schemeClr val="accent1">
              <a:alpha val="9000"/>
            </a:schemeClr>
          </a:solidFill>
          <a:ln>
            <a:solidFill>
              <a:schemeClr val="accent1">
                <a:shade val="50000"/>
                <a:alpha val="8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63268" y="6309320"/>
            <a:ext cx="871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TPSD   Konference  Technologické trendy  v silniční dopravě. Olomouc 27.11.2018</a:t>
            </a:r>
          </a:p>
        </p:txBody>
      </p:sp>
      <p:sp>
        <p:nvSpPr>
          <p:cNvPr id="5" name="Obdélník 4"/>
          <p:cNvSpPr/>
          <p:nvPr/>
        </p:nvSpPr>
        <p:spPr>
          <a:xfrm>
            <a:off x="16517" y="6482922"/>
            <a:ext cx="9127483" cy="360040"/>
          </a:xfrm>
          <a:prstGeom prst="rect">
            <a:avLst/>
          </a:prstGeom>
          <a:solidFill>
            <a:srgbClr val="333399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TPSD   </a:t>
            </a:r>
            <a:r>
              <a:rPr lang="cs-CZ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Konference  Technologické trendy  v silniční dopravě. Olomouc 27.11.2018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25" y="3055289"/>
            <a:ext cx="8657070" cy="493819"/>
          </a:xfrm>
          <a:prstGeom prst="rect">
            <a:avLst/>
          </a:prstGeom>
        </p:spPr>
      </p:pic>
      <p:pic>
        <p:nvPicPr>
          <p:cNvPr id="7" name="Obrázek 7" descr="logo platforma finale pro zpravodaj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501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2592" y="1520590"/>
            <a:ext cx="890706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Tx/>
              <a:buChar char="-"/>
            </a:pPr>
            <a:r>
              <a:rPr lang="cs-CZ" sz="2000" dirty="0" smtClean="0">
                <a:solidFill>
                  <a:srgbClr val="FF0000"/>
                </a:solidFill>
              </a:rPr>
              <a:t>širší </a:t>
            </a:r>
            <a:r>
              <a:rPr lang="cs-CZ" sz="2000" dirty="0">
                <a:solidFill>
                  <a:srgbClr val="FF0000"/>
                </a:solidFill>
              </a:rPr>
              <a:t>účast </a:t>
            </a:r>
            <a:r>
              <a:rPr lang="cs-CZ" sz="2000" dirty="0" smtClean="0">
                <a:solidFill>
                  <a:srgbClr val="FF0000"/>
                </a:solidFill>
              </a:rPr>
              <a:t>TP na </a:t>
            </a:r>
            <a:r>
              <a:rPr lang="cs-CZ" sz="2000" dirty="0">
                <a:solidFill>
                  <a:srgbClr val="FF0000"/>
                </a:solidFill>
              </a:rPr>
              <a:t>řešení projektů Společného podniku Shift2Rail a jeho informačních </a:t>
            </a:r>
            <a:r>
              <a:rPr lang="cs-CZ" sz="2000" dirty="0" smtClean="0">
                <a:solidFill>
                  <a:srgbClr val="FF0000"/>
                </a:solidFill>
              </a:rPr>
              <a:t>programů, které </a:t>
            </a:r>
            <a:r>
              <a:rPr lang="cs-CZ" sz="2000" dirty="0">
                <a:solidFill>
                  <a:srgbClr val="FF0000"/>
                </a:solidFill>
              </a:rPr>
              <a:t>navazují na železniční kapitolu programu H2020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 algn="ctr">
              <a:buFontTx/>
              <a:buChar char="-"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Koordinační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činnost v oblasti průmyslových ( a souvisejících společenských ) výzev železničního stavebnictví a průmyslu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Technologický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foresight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 předvídavost, prozíravost 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Koordinace českých podnikatelských subjektů, výzkumných ústavů a univerzit v přístupu do evropského programu HORIZONT 2020, včetně SHIFT2RAIL, a dalších evropských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programů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cs-CZ" sz="2400" dirty="0">
              <a:solidFill>
                <a:srgbClr val="FF0000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cs-CZ" sz="2400" dirty="0">
              <a:solidFill>
                <a:srgbClr val="FF0000"/>
              </a:solidFill>
            </a:endParaRPr>
          </a:p>
        </p:txBody>
      </p:sp>
      <p:pic>
        <p:nvPicPr>
          <p:cNvPr id="8" name="Picture 8" descr="http://www.zubrizeme.cz/obrazky/texty-doprovodne/84-op-pik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938"/>
            <a:ext cx="302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2560684" y="859449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Century Schoolbook" panose="02040604050505020304" pitchFamily="18" charset="0"/>
              </a:rPr>
              <a:t>Hlavní předmět zájmu</a:t>
            </a:r>
            <a:endParaRPr lang="cs-CZ" sz="2800" dirty="0">
              <a:latin typeface="Century Schoolbook" panose="02040604050505020304" pitchFamily="18" charset="0"/>
            </a:endParaRPr>
          </a:p>
        </p:txBody>
      </p:sp>
      <p:sp>
        <p:nvSpPr>
          <p:cNvPr id="14" name="Rovnoramenný trojúhelník 13"/>
          <p:cNvSpPr/>
          <p:nvPr/>
        </p:nvSpPr>
        <p:spPr>
          <a:xfrm rot="10800000">
            <a:off x="7360" y="1382801"/>
            <a:ext cx="9144000" cy="3194296"/>
          </a:xfrm>
          <a:prstGeom prst="triangle">
            <a:avLst>
              <a:gd name="adj" fmla="val 49844"/>
            </a:avLst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0" y="2309091"/>
            <a:ext cx="9144000" cy="2253673"/>
          </a:xfrm>
          <a:prstGeom prst="rect">
            <a:avLst/>
          </a:prstGeom>
          <a:solidFill>
            <a:schemeClr val="accent2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67495" y="4757358"/>
            <a:ext cx="8740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Prováděcí dokumenty Technologické platformy IŽI</a:t>
            </a:r>
          </a:p>
          <a:p>
            <a:pPr algn="ctr"/>
            <a:r>
              <a:rPr lang="cs-CZ" sz="2400" dirty="0" smtClean="0"/>
              <a:t>Ucelený přehled strategií a analýz do roku 2020 (UPSA)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/>
              <a:t>Strategická výzkumná agenda (SVA</a:t>
            </a:r>
            <a:r>
              <a:rPr lang="cs-CZ" sz="2400" dirty="0" smtClean="0"/>
              <a:t>)</a:t>
            </a:r>
          </a:p>
          <a:p>
            <a:pPr algn="ctr"/>
            <a:r>
              <a:rPr lang="cs-CZ" sz="2400" dirty="0" smtClean="0"/>
              <a:t>Implementační akční plán (IAP)</a:t>
            </a:r>
          </a:p>
          <a:p>
            <a:pPr algn="ctr"/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08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7393"/>
            <a:ext cx="9144000" cy="6493578"/>
          </a:xfrm>
          <a:prstGeom prst="rect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-7749" y="6497960"/>
            <a:ext cx="9151749" cy="360040"/>
          </a:xfrm>
          <a:prstGeom prst="rect">
            <a:avLst/>
          </a:prstGeom>
          <a:solidFill>
            <a:srgbClr val="333399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TPSD  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Konference  Technologické trendy  v silniční dopravě. Olomouc 27.11.2018</a:t>
            </a:r>
          </a:p>
        </p:txBody>
      </p:sp>
      <p:pic>
        <p:nvPicPr>
          <p:cNvPr id="7" name="Obrázek 7" descr="logo platforma finale pro zpravoda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501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zubrizeme.cz/obrazky/texty-doprovodne/84-op-pik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79" y="115888"/>
            <a:ext cx="2368388" cy="64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8080" y="959214"/>
            <a:ext cx="91259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000" dirty="0" smtClean="0">
              <a:latin typeface="Century Schoolbook" panose="02040604050505020304" pitchFamily="18" charset="0"/>
            </a:endParaRPr>
          </a:p>
          <a:p>
            <a:pPr algn="ctr"/>
            <a:endParaRPr lang="cs-CZ" sz="2400" b="1" dirty="0" smtClean="0">
              <a:solidFill>
                <a:schemeClr val="accent5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algn="ctr"/>
            <a:endParaRPr lang="cs-CZ" sz="2400" dirty="0" smtClean="0">
              <a:latin typeface="Century Schoolbook" panose="02040604050505020304" pitchFamily="18" charset="0"/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701331" y="2000311"/>
            <a:ext cx="7842760" cy="971356"/>
            <a:chOff x="624441" y="1702090"/>
            <a:chExt cx="7842760" cy="971356"/>
          </a:xfrm>
        </p:grpSpPr>
        <p:sp>
          <p:nvSpPr>
            <p:cNvPr id="3" name="Zaoblený obdélník 2"/>
            <p:cNvSpPr/>
            <p:nvPr/>
          </p:nvSpPr>
          <p:spPr>
            <a:xfrm>
              <a:off x="624441" y="1702090"/>
              <a:ext cx="1530473" cy="307663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/>
                <a:t>HORIZON 2020</a:t>
              </a:r>
              <a:endParaRPr lang="cs-CZ" sz="1600" dirty="0"/>
            </a:p>
          </p:txBody>
        </p:sp>
        <p:sp>
          <p:nvSpPr>
            <p:cNvPr id="10" name="Zaoblený obdélník 9"/>
            <p:cNvSpPr/>
            <p:nvPr/>
          </p:nvSpPr>
          <p:spPr>
            <a:xfrm>
              <a:off x="3966873" y="1702091"/>
              <a:ext cx="1530473" cy="307662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/>
                <a:t>FOSTER RAIL</a:t>
              </a:r>
              <a:endParaRPr lang="cs-CZ" sz="1600" dirty="0"/>
            </a:p>
          </p:txBody>
        </p:sp>
        <p:sp>
          <p:nvSpPr>
            <p:cNvPr id="11" name="Zaoblený obdélník 10"/>
            <p:cNvSpPr/>
            <p:nvPr/>
          </p:nvSpPr>
          <p:spPr>
            <a:xfrm>
              <a:off x="2290479" y="1702090"/>
              <a:ext cx="1530473" cy="307663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/>
                <a:t>Shift2Rail</a:t>
              </a:r>
              <a:endParaRPr lang="cs-CZ" sz="1600" dirty="0"/>
            </a:p>
          </p:txBody>
        </p:sp>
        <p:sp>
          <p:nvSpPr>
            <p:cNvPr id="13" name="Zaoblený obdélník 12"/>
            <p:cNvSpPr/>
            <p:nvPr/>
          </p:nvSpPr>
          <p:spPr>
            <a:xfrm>
              <a:off x="5643267" y="1716591"/>
              <a:ext cx="2823934" cy="293162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/>
                <a:t>Evropské partnerské platformy </a:t>
              </a:r>
              <a:endParaRPr lang="cs-CZ" sz="1600" dirty="0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624441" y="2009753"/>
              <a:ext cx="1530473" cy="66369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290479" y="2009753"/>
              <a:ext cx="1530473" cy="66369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3966872" y="2009753"/>
              <a:ext cx="1530473" cy="66369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5643266" y="2019352"/>
              <a:ext cx="2823935" cy="654093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2300982" y="2009753"/>
              <a:ext cx="1519968" cy="646331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MASTER PLAN</a:t>
              </a:r>
            </a:p>
            <a:p>
              <a:r>
                <a:rPr lang="cs-CZ" dirty="0" smtClean="0"/>
                <a:t>OPEN CALLS</a:t>
              </a:r>
              <a:endParaRPr lang="cs-CZ" dirty="0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638647" y="2027115"/>
              <a:ext cx="13394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Společenské</a:t>
              </a:r>
            </a:p>
            <a:p>
              <a:r>
                <a:rPr lang="cs-CZ" dirty="0" smtClean="0"/>
                <a:t>výzvy</a:t>
              </a:r>
              <a:endParaRPr lang="cs-CZ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3910603" y="1998935"/>
              <a:ext cx="16430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Implementace</a:t>
              </a:r>
            </a:p>
            <a:p>
              <a:r>
                <a:rPr lang="cs-CZ" dirty="0"/>
                <a:t>z</a:t>
              </a:r>
              <a:r>
                <a:rPr lang="cs-CZ" dirty="0" smtClean="0"/>
                <a:t>ávěrů projektu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5643265" y="2014766"/>
              <a:ext cx="2808247" cy="658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Realizace společných témat</a:t>
              </a:r>
            </a:p>
            <a:p>
              <a:r>
                <a:rPr lang="cs-CZ" dirty="0" smtClean="0"/>
                <a:t>PTFE </a:t>
              </a:r>
              <a:r>
                <a:rPr lang="cs-CZ" dirty="0" err="1" smtClean="0"/>
                <a:t>Spain</a:t>
              </a:r>
              <a:r>
                <a:rPr lang="cs-CZ" dirty="0" smtClean="0"/>
                <a:t>        KTH </a:t>
              </a:r>
              <a:r>
                <a:rPr lang="cs-CZ" dirty="0" err="1" smtClean="0"/>
                <a:t>Sweden</a:t>
              </a:r>
              <a:endParaRPr lang="cs-CZ" dirty="0"/>
            </a:p>
          </p:txBody>
        </p:sp>
      </p:grpSp>
      <p:grpSp>
        <p:nvGrpSpPr>
          <p:cNvPr id="29" name="Skupina 28"/>
          <p:cNvGrpSpPr/>
          <p:nvPr/>
        </p:nvGrpSpPr>
        <p:grpSpPr>
          <a:xfrm>
            <a:off x="582258" y="3490709"/>
            <a:ext cx="8323932" cy="2146582"/>
            <a:chOff x="608154" y="4129138"/>
            <a:chExt cx="8147485" cy="2502681"/>
          </a:xfrm>
        </p:grpSpPr>
        <p:sp>
          <p:nvSpPr>
            <p:cNvPr id="28" name="Obdélník 27"/>
            <p:cNvSpPr/>
            <p:nvPr/>
          </p:nvSpPr>
          <p:spPr>
            <a:xfrm>
              <a:off x="608154" y="4431355"/>
              <a:ext cx="7927692" cy="220046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608154" y="4129138"/>
              <a:ext cx="7927692" cy="302217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chemeClr val="accent5">
                      <a:lumMod val="50000"/>
                    </a:schemeClr>
                  </a:solidFill>
                </a:rPr>
                <a:t>Národní organizační struktury</a:t>
              </a:r>
              <a:endParaRPr lang="cs-CZ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633496" y="4460204"/>
              <a:ext cx="8122143" cy="20453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MDČR – dokumenty ČR a EU, odborné studie v oblasti železniční dopravy</a:t>
              </a:r>
            </a:p>
            <a:p>
              <a:r>
                <a:rPr lang="cs-CZ" dirty="0"/>
                <a:t>TAČR - projekty aplikovaného výzkumu, experimentálního vývoje a </a:t>
              </a:r>
              <a:r>
                <a:rPr lang="cs-CZ" dirty="0" smtClean="0"/>
                <a:t>inovací</a:t>
              </a:r>
            </a:p>
            <a:p>
              <a:r>
                <a:rPr lang="cs-CZ" dirty="0" smtClean="0"/>
                <a:t>MPO, </a:t>
              </a:r>
              <a:r>
                <a:rPr lang="cs-CZ" dirty="0" err="1" smtClean="0"/>
                <a:t>Czechinvest</a:t>
              </a:r>
              <a:r>
                <a:rPr lang="cs-CZ" dirty="0" smtClean="0"/>
                <a:t> – Operační program podnikání a inovace pro konkurenceschopnost</a:t>
              </a:r>
            </a:p>
            <a:p>
              <a:r>
                <a:rPr lang="cs-CZ" dirty="0" smtClean="0"/>
                <a:t>SFDI – výzvy programu „Příspěvky na nové technologie“</a:t>
              </a:r>
            </a:p>
            <a:p>
              <a:r>
                <a:rPr lang="cs-CZ" dirty="0" smtClean="0"/>
                <a:t>SŽDC – výzvy programu technického rozvoje, projekty CEF </a:t>
              </a:r>
              <a:r>
                <a:rPr lang="cs-CZ" dirty="0" err="1" smtClean="0"/>
                <a:t>Connection</a:t>
              </a:r>
              <a:r>
                <a:rPr lang="cs-CZ" dirty="0" smtClean="0"/>
                <a:t> </a:t>
              </a:r>
              <a:r>
                <a:rPr lang="cs-CZ" dirty="0" err="1" smtClean="0"/>
                <a:t>Europe</a:t>
              </a:r>
              <a:r>
                <a:rPr lang="cs-CZ" dirty="0" smtClean="0"/>
                <a:t> </a:t>
              </a:r>
              <a:r>
                <a:rPr lang="cs-CZ" dirty="0" err="1" smtClean="0"/>
                <a:t>Facility</a:t>
              </a:r>
              <a:endParaRPr lang="cs-CZ" dirty="0" smtClean="0"/>
            </a:p>
            <a:p>
              <a:r>
                <a:rPr lang="cs-CZ" dirty="0" smtClean="0"/>
                <a:t>TP – projekty z vlastních </a:t>
              </a:r>
              <a:r>
                <a:rPr lang="cs-CZ" dirty="0"/>
                <a:t>a dotačních </a:t>
              </a:r>
              <a:r>
                <a:rPr lang="cs-CZ" dirty="0" smtClean="0"/>
                <a:t>zdrojů průmyslových podniků členů platformy </a:t>
              </a:r>
              <a:endParaRPr lang="cs-CZ" dirty="0"/>
            </a:p>
          </p:txBody>
        </p:sp>
      </p:grpSp>
      <p:sp>
        <p:nvSpPr>
          <p:cNvPr id="24" name="Obdélník 23"/>
          <p:cNvSpPr/>
          <p:nvPr/>
        </p:nvSpPr>
        <p:spPr>
          <a:xfrm>
            <a:off x="94483" y="942554"/>
            <a:ext cx="9144000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  <a:latin typeface="Century Schoolbook" panose="02040604050505020304" pitchFamily="18" charset="0"/>
              </a:rPr>
              <a:t>Zdroje výzkumných a inovačních témat</a:t>
            </a:r>
            <a:endParaRPr lang="cs-CZ" sz="2400" b="1" dirty="0">
              <a:solidFill>
                <a:schemeClr val="accent5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3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080" y="26475"/>
            <a:ext cx="9144000" cy="6493578"/>
          </a:xfrm>
          <a:prstGeom prst="rect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analytická </a:t>
            </a:r>
            <a:r>
              <a:rPr lang="cs-CZ" sz="2000" dirty="0">
                <a:solidFill>
                  <a:schemeClr val="tx1"/>
                </a:solidFill>
              </a:rPr>
              <a:t>východiska pro přípravu </a:t>
            </a:r>
            <a:r>
              <a:rPr lang="cs-CZ" sz="2000" dirty="0" smtClean="0">
                <a:solidFill>
                  <a:schemeClr val="tx1"/>
                </a:solidFill>
              </a:rPr>
              <a:t>záměrů technologického </a:t>
            </a:r>
            <a:r>
              <a:rPr lang="cs-CZ" sz="2000" dirty="0">
                <a:solidFill>
                  <a:schemeClr val="tx1"/>
                </a:solidFill>
              </a:rPr>
              <a:t>rozvoje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přehled </a:t>
            </a:r>
            <a:r>
              <a:rPr lang="cs-CZ" sz="2000" dirty="0">
                <a:solidFill>
                  <a:schemeClr val="tx1"/>
                </a:solidFill>
              </a:rPr>
              <a:t>aktivit členů platformy pro zpracování představy o možné účasti v budoucích průmyslových výzvách a technologickém </a:t>
            </a:r>
            <a:r>
              <a:rPr lang="cs-CZ" sz="2000" dirty="0" err="1">
                <a:solidFill>
                  <a:schemeClr val="tx1"/>
                </a:solidFill>
              </a:rPr>
              <a:t>foresightu</a:t>
            </a:r>
            <a:r>
              <a:rPr lang="cs-CZ" sz="2000" dirty="0">
                <a:solidFill>
                  <a:schemeClr val="tx1"/>
                </a:solidFill>
              </a:rPr>
              <a:t> v oblastech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výstavby tratí rychlých spojení a přípravy jejich provozování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přechodu na jednotnou napájecí soustavu 25 </a:t>
            </a:r>
            <a:r>
              <a:rPr lang="cs-CZ" sz="2000" dirty="0" err="1">
                <a:solidFill>
                  <a:schemeClr val="tx1"/>
                </a:solidFill>
              </a:rPr>
              <a:t>kV</a:t>
            </a:r>
            <a:r>
              <a:rPr lang="cs-CZ" sz="2000" dirty="0">
                <a:solidFill>
                  <a:schemeClr val="tx1"/>
                </a:solidFill>
              </a:rPr>
              <a:t> 50 Hz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realizace systému ERTMS na tratích v ČR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managementu údržby železniční infrastruktury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specifických </a:t>
            </a:r>
            <a:r>
              <a:rPr lang="cs-CZ" sz="2000" dirty="0" smtClean="0">
                <a:solidFill>
                  <a:schemeClr val="tx1"/>
                </a:solidFill>
              </a:rPr>
              <a:t>projektů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komplexní </a:t>
            </a:r>
            <a:r>
              <a:rPr lang="pl-PL" sz="2000" dirty="0">
                <a:solidFill>
                  <a:schemeClr val="tx1"/>
                </a:solidFill>
              </a:rPr>
              <a:t>zhodnocení využitelnosti výsledků aktivit pro zajištění aktuálních potřeb rozvoje národní i evropské železniční infrastruktury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překážky </a:t>
            </a:r>
            <a:r>
              <a:rPr lang="pl-PL" sz="2000" dirty="0">
                <a:solidFill>
                  <a:schemeClr val="tx1"/>
                </a:solidFill>
              </a:rPr>
              <a:t>bránící akceptovat tempo evropských partnerů v rozvoji železniční infrastruktury České republiky (především výstavby tratí Rychlých spojení</a:t>
            </a:r>
            <a:r>
              <a:rPr lang="pl-PL" sz="20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výchova </a:t>
            </a:r>
            <a:r>
              <a:rPr lang="cs-CZ" sz="2000" dirty="0">
                <a:solidFill>
                  <a:schemeClr val="tx1"/>
                </a:solidFill>
              </a:rPr>
              <a:t>a vzdělávání odborníků v oblasti železniční dopravy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zaměření strategických studií k vymezení </a:t>
            </a:r>
            <a:r>
              <a:rPr lang="cs-CZ" sz="2000" dirty="0" smtClean="0">
                <a:solidFill>
                  <a:schemeClr val="tx1"/>
                </a:solidFill>
              </a:rPr>
              <a:t>věcného </a:t>
            </a:r>
            <a:r>
              <a:rPr lang="cs-CZ" sz="2000" dirty="0">
                <a:solidFill>
                  <a:schemeClr val="tx1"/>
                </a:solidFill>
              </a:rPr>
              <a:t>rámce klíčových segmentů  výzkumu, vývoje a inovací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331" y="6520053"/>
            <a:ext cx="9151749" cy="337947"/>
          </a:xfrm>
          <a:prstGeom prst="rect">
            <a:avLst/>
          </a:prstGeom>
          <a:solidFill>
            <a:srgbClr val="333399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TPSD  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Konference  Technologické trendy  v silniční dopravě. Olomouc 27.11.2018</a:t>
            </a:r>
          </a:p>
        </p:txBody>
      </p:sp>
      <p:pic>
        <p:nvPicPr>
          <p:cNvPr id="7" name="Obrázek 7" descr="logo platforma finale pro zpravoda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501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zubrizeme.cz/obrazky/texty-doprovodne/84-op-pik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79" y="115888"/>
            <a:ext cx="2368388" cy="64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0" y="1000081"/>
            <a:ext cx="9144000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  <a:latin typeface="Century Schoolbook" panose="02040604050505020304" pitchFamily="18" charset="0"/>
              </a:rPr>
              <a:t>Ucelený přehled strategií a analýz TP do roku 2020</a:t>
            </a:r>
            <a:endParaRPr lang="cs-CZ" sz="2400" b="1" dirty="0">
              <a:solidFill>
                <a:schemeClr val="accent5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81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080" y="26475"/>
            <a:ext cx="9144000" cy="6493578"/>
          </a:xfrm>
          <a:prstGeom prst="rect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0331" y="6520053"/>
            <a:ext cx="9151749" cy="337947"/>
          </a:xfrm>
          <a:prstGeom prst="rect">
            <a:avLst/>
          </a:prstGeom>
          <a:solidFill>
            <a:srgbClr val="333399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TPSD  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Konference  Technologické trendy  v silniční dopravě. Olomouc 27.11.2018</a:t>
            </a:r>
          </a:p>
        </p:txBody>
      </p:sp>
      <p:pic>
        <p:nvPicPr>
          <p:cNvPr id="7" name="Obrázek 7" descr="logo platforma finale pro zpravoda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5019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zubrizeme.cz/obrazky/texty-doprovodne/84-op-pik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79" y="115888"/>
            <a:ext cx="2368388" cy="64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/>
        </p:nvSpPr>
        <p:spPr>
          <a:xfrm>
            <a:off x="18080" y="944988"/>
            <a:ext cx="9125920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>
                <a:solidFill>
                  <a:schemeClr val="accent5">
                    <a:lumMod val="75000"/>
                  </a:schemeClr>
                </a:solidFill>
                <a:latin typeface="Century Schoolbook" panose="02040604050505020304" pitchFamily="18" charset="0"/>
              </a:rPr>
              <a:t>Strategická výzkumná agenda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08879" y="2101305"/>
            <a:ext cx="84595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Implementace interoperability evropského železničního systému do českého právního řádu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Projekty a další aktivity přispívající k souladu produkce průmyslu s požadavky evropské interoperability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Projekty rámcových programů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Vyřešené a současně řešené projekty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Nově připravované projekty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Příspěvek technologické platformy k postupu evropské železniční interoperability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3201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Z_TP_SIZI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2472</TotalTime>
  <Words>972</Words>
  <Application>Microsoft Office PowerPoint</Application>
  <PresentationFormat>Předvádění na obrazovce (4:3)</PresentationFormat>
  <Paragraphs>180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Century Schoolbook</vt:lpstr>
      <vt:lpstr>Wingdings</vt:lpstr>
      <vt:lpstr>Motiv Office</vt:lpstr>
      <vt:lpstr>PREZ_TP_SIZI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Zdeněk Kaufmann</dc:creator>
  <cp:lastModifiedBy>Janka Leštinská</cp:lastModifiedBy>
  <cp:revision>99</cp:revision>
  <cp:lastPrinted>2018-11-22T05:51:33Z</cp:lastPrinted>
  <dcterms:created xsi:type="dcterms:W3CDTF">2018-11-17T18:41:02Z</dcterms:created>
  <dcterms:modified xsi:type="dcterms:W3CDTF">2018-11-23T06:22:27Z</dcterms:modified>
</cp:coreProperties>
</file>