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5"/>
  </p:notesMasterIdLst>
  <p:handoutMasterIdLst>
    <p:handoutMasterId r:id="rId16"/>
  </p:handoutMasterIdLst>
  <p:sldIdLst>
    <p:sldId id="258" r:id="rId3"/>
    <p:sldId id="263" r:id="rId4"/>
    <p:sldId id="270" r:id="rId5"/>
    <p:sldId id="268" r:id="rId6"/>
    <p:sldId id="259" r:id="rId7"/>
    <p:sldId id="261" r:id="rId8"/>
    <p:sldId id="269" r:id="rId9"/>
    <p:sldId id="272" r:id="rId10"/>
    <p:sldId id="273" r:id="rId11"/>
    <p:sldId id="271" r:id="rId12"/>
    <p:sldId id="274" r:id="rId13"/>
    <p:sldId id="275" r:id="rId14"/>
  </p:sldIdLst>
  <p:sldSz cx="9144000" cy="6858000" type="screen4x3"/>
  <p:notesSz cx="9144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58" autoAdjust="0"/>
    <p:restoredTop sz="94668" autoAdjust="0"/>
  </p:normalViewPr>
  <p:slideViewPr>
    <p:cSldViewPr snapToGrid="0">
      <p:cViewPr varScale="1">
        <p:scale>
          <a:sx n="110" d="100"/>
          <a:sy n="110" d="100"/>
        </p:scale>
        <p:origin x="13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-13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4E199F-19E2-4791-B4F2-21DA7F79584B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BF5C8D-14BB-497B-9802-A45917A4B6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15866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1FFF83-FBC4-4C68-9CFB-32F4A08282B5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764EE0-D672-41B4-8D71-E740D79FDC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333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b="1" i="1" dirty="0" smtClean="0"/>
          </a:p>
        </p:txBody>
      </p:sp>
      <p:sp>
        <p:nvSpPr>
          <p:cNvPr id="18436" name="Zástupný symbol pro záhlaví 3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Vzor pro tvorbu prezentací akcí TP SIŽI</a:t>
            </a:r>
          </a:p>
        </p:txBody>
      </p:sp>
      <p:sp>
        <p:nvSpPr>
          <p:cNvPr id="18437" name="Zástupný symbol pro datum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12.2.2015</a:t>
            </a:r>
          </a:p>
        </p:txBody>
      </p:sp>
      <p:sp>
        <p:nvSpPr>
          <p:cNvPr id="18438" name="Zástupný symbol pro zápatí 5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Workshop: Interakce vozidlo - trolej VUT Brno 12.2.2015</a:t>
            </a:r>
          </a:p>
        </p:txBody>
      </p:sp>
      <p:sp>
        <p:nvSpPr>
          <p:cNvPr id="18439" name="Zástupný symbol pro číslo snímku 6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88B7B61-6AF3-413B-8D07-CE4C773889F3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altLang="cs-CZ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950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64EE0-D672-41B4-8D71-E740D79FDC6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32707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64EE0-D672-41B4-8D71-E740D79FDC6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5011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64EE0-D672-41B4-8D71-E740D79FDC6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077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64EE0-D672-41B4-8D71-E740D79FDC68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880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FADB7-DA9E-4BE1-BD5A-6C014AE98DFB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42D7-A930-4C03-8C1E-BBC0B8FDA4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4346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FADB7-DA9E-4BE1-BD5A-6C014AE98DFB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42D7-A930-4C03-8C1E-BBC0B8FDA4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2749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FADB7-DA9E-4BE1-BD5A-6C014AE98DFB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42D7-A930-4C03-8C1E-BBC0B8FDA4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3846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6896" y="1196752"/>
            <a:ext cx="5445224" cy="2387600"/>
          </a:xfrm>
        </p:spPr>
        <p:txBody>
          <a:bodyPr/>
          <a:lstStyle>
            <a:lvl1pPr algn="l">
              <a:defRPr sz="4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05390" y="3573016"/>
            <a:ext cx="5472608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Datum:                                       Místo:</a:t>
            </a:r>
            <a:endParaRPr kumimoji="0" lang="es-ES" altLang="cs-CZ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alt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Název akce</a:t>
            </a:r>
            <a:endParaRPr kumimoji="0" lang="es-ES" altLang="cs-CZ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4D8E32E-42A2-4E63-A6AE-E557CED9D381}" type="slidenum">
              <a:rPr kumimoji="0" lang="es-ES" alt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s-ES" altLang="cs-CZ" sz="14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8635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Datum:                                       Místo:</a:t>
            </a:r>
            <a:endParaRPr kumimoji="0" lang="es-ES" altLang="cs-CZ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alt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Název akce</a:t>
            </a:r>
            <a:endParaRPr kumimoji="0" lang="es-ES" altLang="cs-CZ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1BEA570-FEF6-434D-B3BE-069C8771809E}" type="slidenum">
              <a:rPr kumimoji="0" lang="es-ES" alt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s-ES" altLang="cs-CZ" sz="14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6147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Datum:                                       Místo:</a:t>
            </a:r>
            <a:endParaRPr kumimoji="0" lang="es-ES" altLang="cs-CZ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alt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Název akce</a:t>
            </a:r>
            <a:endParaRPr kumimoji="0" lang="es-ES" altLang="cs-CZ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BC8F9DB-6D7C-4812-A13E-37E5F013348F}" type="slidenum">
              <a:rPr kumimoji="0" lang="es-ES" alt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s-ES" altLang="cs-CZ" sz="14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043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Datum:                                       Místo:</a:t>
            </a:r>
            <a:endParaRPr kumimoji="0" lang="es-ES" altLang="cs-CZ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alt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Název akce</a:t>
            </a:r>
            <a:endParaRPr kumimoji="0" lang="es-ES" altLang="cs-CZ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0324306-11BF-48A7-9002-F11DECFB0CA6}" type="slidenum">
              <a:rPr kumimoji="0" lang="es-ES" alt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s-ES" altLang="cs-CZ" sz="14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3913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Datum:                                       Místo:</a:t>
            </a:r>
            <a:endParaRPr kumimoji="0" lang="es-ES" altLang="cs-CZ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alt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Název akce</a:t>
            </a:r>
            <a:endParaRPr kumimoji="0" lang="es-ES" altLang="cs-CZ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9C75074-2438-4DD1-89B7-3109CC614E96}" type="slidenum">
              <a:rPr kumimoji="0" lang="es-ES" alt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s-ES" altLang="cs-CZ" sz="14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404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Datum:                                       Místo:</a:t>
            </a:r>
            <a:endParaRPr kumimoji="0" lang="es-ES" altLang="cs-CZ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alt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Název akce</a:t>
            </a:r>
            <a:endParaRPr kumimoji="0" lang="es-ES" altLang="cs-CZ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71E6C7-FB34-481F-AC76-FCB48F147335}" type="slidenum">
              <a:rPr kumimoji="0" lang="es-ES" alt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s-ES" altLang="cs-CZ" sz="14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1218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Datum:                                       Místo:</a:t>
            </a:r>
            <a:endParaRPr kumimoji="0" lang="es-ES" altLang="cs-CZ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alt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Název akce</a:t>
            </a:r>
            <a:endParaRPr kumimoji="0" lang="es-ES" altLang="cs-CZ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AC62D2F-05D4-45E0-BFC5-7CD3C95F3B25}" type="slidenum">
              <a:rPr kumimoji="0" lang="es-ES" alt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s-ES" altLang="cs-CZ" sz="14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2170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Datum:                                       Místo:</a:t>
            </a:r>
            <a:endParaRPr kumimoji="0" lang="es-ES" altLang="cs-CZ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alt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Název akce</a:t>
            </a:r>
            <a:endParaRPr kumimoji="0" lang="es-ES" altLang="cs-CZ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E34AF95-984A-472B-A643-FB6991B81BC3}" type="slidenum">
              <a:rPr kumimoji="0" lang="es-ES" alt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s-ES" altLang="cs-CZ" sz="14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151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FADB7-DA9E-4BE1-BD5A-6C014AE98DFB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42D7-A930-4C03-8C1E-BBC0B8FDA4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3322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Datum:                                       Místo:</a:t>
            </a:r>
            <a:endParaRPr kumimoji="0" lang="es-ES" altLang="cs-CZ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alt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Název akce</a:t>
            </a:r>
            <a:endParaRPr kumimoji="0" lang="es-ES" altLang="cs-CZ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B939ADF-2A10-4C63-B5B7-1C31A8D64DDC}" type="slidenum">
              <a:rPr kumimoji="0" lang="es-ES" alt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s-ES" altLang="cs-CZ" sz="14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3776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Datum:                                       Místo:</a:t>
            </a:r>
            <a:endParaRPr kumimoji="0" lang="es-ES" altLang="cs-CZ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alt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Název akce</a:t>
            </a:r>
            <a:endParaRPr kumimoji="0" lang="es-ES" altLang="cs-CZ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0F59AB3-E5DF-434D-A98E-BF3C5F8EE5AE}" type="slidenum">
              <a:rPr kumimoji="0" lang="es-ES" alt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s-ES" altLang="cs-CZ" sz="14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1039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Datum:                                       Místo:</a:t>
            </a:r>
            <a:endParaRPr kumimoji="0" lang="es-ES" altLang="cs-CZ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alt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Název akce</a:t>
            </a:r>
            <a:endParaRPr kumimoji="0" lang="es-ES" altLang="cs-CZ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DD9882C-DEDB-4596-A19F-C0AB2CC3B394}" type="slidenum">
              <a:rPr kumimoji="0" lang="es-ES" alt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s-ES" altLang="cs-CZ" sz="14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232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FADB7-DA9E-4BE1-BD5A-6C014AE98DFB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42D7-A930-4C03-8C1E-BBC0B8FDA4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6494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FADB7-DA9E-4BE1-BD5A-6C014AE98DFB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42D7-A930-4C03-8C1E-BBC0B8FDA4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049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FADB7-DA9E-4BE1-BD5A-6C014AE98DFB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42D7-A930-4C03-8C1E-BBC0B8FDA4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378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FADB7-DA9E-4BE1-BD5A-6C014AE98DFB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42D7-A930-4C03-8C1E-BBC0B8FDA4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4247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FADB7-DA9E-4BE1-BD5A-6C014AE98DFB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42D7-A930-4C03-8C1E-BBC0B8FDA4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677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FADB7-DA9E-4BE1-BD5A-6C014AE98DFB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42D7-A930-4C03-8C1E-BBC0B8FDA4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8617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FADB7-DA9E-4BE1-BD5A-6C014AE98DFB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642D7-A930-4C03-8C1E-BBC0B8FDA4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936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FADB7-DA9E-4BE1-BD5A-6C014AE98DFB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642D7-A930-4C03-8C1E-BBC0B8FDA4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6064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s-CZ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s-CZ" smtClean="0"/>
              <a:t>Haga clic para modificar el estilo de texto del patrón</a:t>
            </a:r>
          </a:p>
          <a:p>
            <a:pPr lvl="1"/>
            <a:r>
              <a:rPr lang="es-ES" altLang="cs-CZ" smtClean="0"/>
              <a:t>Segundo nivel</a:t>
            </a:r>
          </a:p>
          <a:p>
            <a:pPr lvl="2"/>
            <a:r>
              <a:rPr lang="es-ES" altLang="cs-CZ" smtClean="0"/>
              <a:t>Tercer nivel</a:t>
            </a:r>
          </a:p>
          <a:p>
            <a:pPr lvl="3"/>
            <a:r>
              <a:rPr lang="es-ES" altLang="cs-CZ" smtClean="0"/>
              <a:t>Cuarto nivel</a:t>
            </a:r>
          </a:p>
          <a:p>
            <a:pPr lvl="4"/>
            <a:r>
              <a:rPr lang="es-ES" altLang="cs-CZ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Datum:                                       Místo:</a:t>
            </a:r>
            <a:endParaRPr kumimoji="0" lang="es-ES" altLang="cs-CZ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alt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Název akce</a:t>
            </a:r>
            <a:endParaRPr kumimoji="0" lang="es-ES" altLang="cs-CZ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9565F33-FBB6-4866-B99D-F333026516C0}" type="slidenum">
              <a:rPr kumimoji="0" lang="es-ES" alt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s-ES" altLang="cs-CZ" sz="14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681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zcu.cz/" TargetMode="External"/><Relationship Id="rId13" Type="http://schemas.openxmlformats.org/officeDocument/2006/relationships/image" Target="../media/image11.jpeg"/><Relationship Id="rId18" Type="http://schemas.openxmlformats.org/officeDocument/2006/relationships/hyperlink" Target="http://www.subterra.cz/" TargetMode="External"/><Relationship Id="rId26" Type="http://schemas.openxmlformats.org/officeDocument/2006/relationships/hyperlink" Target="http://www.starmon.cz/" TargetMode="External"/><Relationship Id="rId39" Type="http://schemas.openxmlformats.org/officeDocument/2006/relationships/hyperlink" Target="http://www.vukv.cz/" TargetMode="External"/><Relationship Id="rId3" Type="http://schemas.openxmlformats.org/officeDocument/2006/relationships/image" Target="../media/image6.png"/><Relationship Id="rId21" Type="http://schemas.openxmlformats.org/officeDocument/2006/relationships/image" Target="../media/image16.png"/><Relationship Id="rId34" Type="http://schemas.openxmlformats.org/officeDocument/2006/relationships/image" Target="../media/image23.jpg"/><Relationship Id="rId42" Type="http://schemas.openxmlformats.org/officeDocument/2006/relationships/hyperlink" Target="http://www.moravia.cz/" TargetMode="External"/><Relationship Id="rId7" Type="http://schemas.openxmlformats.org/officeDocument/2006/relationships/image" Target="../media/image8.png"/><Relationship Id="rId12" Type="http://schemas.openxmlformats.org/officeDocument/2006/relationships/hyperlink" Target="http://www.vsb.cz/" TargetMode="External"/><Relationship Id="rId17" Type="http://schemas.openxmlformats.org/officeDocument/2006/relationships/image" Target="../media/image14.png"/><Relationship Id="rId25" Type="http://schemas.openxmlformats.org/officeDocument/2006/relationships/image" Target="../media/image18.png"/><Relationship Id="rId33" Type="http://schemas.openxmlformats.org/officeDocument/2006/relationships/image" Target="../media/image22.jpeg"/><Relationship Id="rId38" Type="http://schemas.openxmlformats.org/officeDocument/2006/relationships/image" Target="../media/image25.png"/><Relationship Id="rId2" Type="http://schemas.openxmlformats.org/officeDocument/2006/relationships/image" Target="../media/image5.jpeg"/><Relationship Id="rId16" Type="http://schemas.openxmlformats.org/officeDocument/2006/relationships/hyperlink" Target="http://www.szdc.cz/" TargetMode="External"/><Relationship Id="rId20" Type="http://schemas.openxmlformats.org/officeDocument/2006/relationships/hyperlink" Target="http://www.azd.cz/" TargetMode="External"/><Relationship Id="rId29" Type="http://schemas.openxmlformats.org/officeDocument/2006/relationships/image" Target="../media/image20.png"/><Relationship Id="rId41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upce.cz/" TargetMode="External"/><Relationship Id="rId11" Type="http://schemas.openxmlformats.org/officeDocument/2006/relationships/image" Target="../media/image10.png"/><Relationship Id="rId24" Type="http://schemas.openxmlformats.org/officeDocument/2006/relationships/hyperlink" Target="http://www.elzel.cz/" TargetMode="External"/><Relationship Id="rId32" Type="http://schemas.openxmlformats.org/officeDocument/2006/relationships/hyperlink" Target="http://www.aksignal.cz/" TargetMode="External"/><Relationship Id="rId37" Type="http://schemas.openxmlformats.org/officeDocument/2006/relationships/hyperlink" Target="http://www.sudop.cz/" TargetMode="External"/><Relationship Id="rId40" Type="http://schemas.openxmlformats.org/officeDocument/2006/relationships/image" Target="../media/image26.png"/><Relationship Id="rId5" Type="http://schemas.openxmlformats.org/officeDocument/2006/relationships/image" Target="../media/image7.jpeg"/><Relationship Id="rId15" Type="http://schemas.openxmlformats.org/officeDocument/2006/relationships/image" Target="../media/image13.jpeg"/><Relationship Id="rId23" Type="http://schemas.openxmlformats.org/officeDocument/2006/relationships/image" Target="../media/image17.png"/><Relationship Id="rId28" Type="http://schemas.openxmlformats.org/officeDocument/2006/relationships/hyperlink" Target="http://www.dtvm.cz/" TargetMode="External"/><Relationship Id="rId36" Type="http://schemas.openxmlformats.org/officeDocument/2006/relationships/image" Target="../media/image24.jpeg"/><Relationship Id="rId10" Type="http://schemas.openxmlformats.org/officeDocument/2006/relationships/hyperlink" Target="http://www.stavarnadc.cz/" TargetMode="External"/><Relationship Id="rId19" Type="http://schemas.openxmlformats.org/officeDocument/2006/relationships/image" Target="../media/image15.jpeg"/><Relationship Id="rId31" Type="http://schemas.openxmlformats.org/officeDocument/2006/relationships/image" Target="../media/image21.jpeg"/><Relationship Id="rId4" Type="http://schemas.openxmlformats.org/officeDocument/2006/relationships/hyperlink" Target="http://www.cvut.cz/" TargetMode="External"/><Relationship Id="rId9" Type="http://schemas.openxmlformats.org/officeDocument/2006/relationships/image" Target="../media/image9.jpeg"/><Relationship Id="rId14" Type="http://schemas.openxmlformats.org/officeDocument/2006/relationships/image" Target="../media/image12.jpg"/><Relationship Id="rId22" Type="http://schemas.openxmlformats.org/officeDocument/2006/relationships/hyperlink" Target="http://www.skanska.cz/" TargetMode="External"/><Relationship Id="rId27" Type="http://schemas.openxmlformats.org/officeDocument/2006/relationships/image" Target="../media/image19.gif"/><Relationship Id="rId30" Type="http://schemas.openxmlformats.org/officeDocument/2006/relationships/hyperlink" Target="http://www.edikt.cz/" TargetMode="External"/><Relationship Id="rId35" Type="http://schemas.openxmlformats.org/officeDocument/2006/relationships/hyperlink" Target="http://www.cdvuz.cz/" TargetMode="External"/><Relationship Id="rId43" Type="http://schemas.openxmlformats.org/officeDocument/2006/relationships/image" Target="../media/image28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2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0" y="5855368"/>
            <a:ext cx="9144000" cy="100263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3074" name="Nadpis 3"/>
          <p:cNvSpPr>
            <a:spLocks noGrp="1"/>
          </p:cNvSpPr>
          <p:nvPr>
            <p:ph type="ctrTitle"/>
          </p:nvPr>
        </p:nvSpPr>
        <p:spPr>
          <a:xfrm>
            <a:off x="179388" y="1125538"/>
            <a:ext cx="5472112" cy="2374900"/>
          </a:xfrm>
        </p:spPr>
        <p:txBody>
          <a:bodyPr/>
          <a:lstStyle/>
          <a:p>
            <a:pPr eaLnBrk="1" hangingPunct="1"/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/>
              <a:t/>
            </a:r>
            <a:br>
              <a:rPr lang="cs-CZ" altLang="cs-CZ" smtClean="0"/>
            </a:br>
            <a:endParaRPr lang="cs-CZ" altLang="cs-CZ" smtClean="0"/>
          </a:p>
        </p:txBody>
      </p:sp>
      <p:sp>
        <p:nvSpPr>
          <p:cNvPr id="10" name="Nadpis 3"/>
          <p:cNvSpPr txBox="1">
            <a:spLocks/>
          </p:cNvSpPr>
          <p:nvPr/>
        </p:nvSpPr>
        <p:spPr bwMode="auto">
          <a:xfrm>
            <a:off x="84325" y="1202955"/>
            <a:ext cx="5445125" cy="238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32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Národní technologická platforma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Interoperabilita železniční infrastruktury</a:t>
            </a:r>
            <a:endParaRPr kumimoji="0" lang="cs-CZ" altLang="cs-CZ" sz="4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Arial"/>
            </a:endParaRPr>
          </a:p>
        </p:txBody>
      </p:sp>
      <p:pic>
        <p:nvPicPr>
          <p:cNvPr id="3077" name="obrázek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331271"/>
            <a:ext cx="685800" cy="62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263268" y="6232946"/>
            <a:ext cx="8716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TPSD   Konference  Technologické trendy  v silniční dopravě. Olomouc 27.11.2018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5133" y="280953"/>
            <a:ext cx="8193734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1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alpha val="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8080" y="26475"/>
            <a:ext cx="9144000" cy="6493578"/>
          </a:xfrm>
          <a:prstGeom prst="rect">
            <a:avLst/>
          </a:prstGeom>
          <a:solidFill>
            <a:schemeClr val="accent6">
              <a:lumMod val="40000"/>
              <a:lumOff val="60000"/>
              <a:alpha val="2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accent5">
                  <a:lumMod val="75000"/>
                </a:schemeClr>
              </a:solidFill>
              <a:latin typeface="Century Schoolbook" panose="02040604050505020304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0331" y="6520053"/>
            <a:ext cx="9151749" cy="337947"/>
          </a:xfrm>
          <a:prstGeom prst="rect">
            <a:avLst/>
          </a:prstGeom>
          <a:solidFill>
            <a:srgbClr val="333399"/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TPSD   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Konference  Technologické trendy  v silniční dopravě. Olomouc 27.11.2018</a:t>
            </a:r>
          </a:p>
        </p:txBody>
      </p:sp>
      <p:pic>
        <p:nvPicPr>
          <p:cNvPr id="7" name="Obrázek 7" descr="logo platforma finale pro zpravodaj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115888"/>
            <a:ext cx="2501900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 descr="http://www.zubrizeme.cz/obrazky/texty-doprovodne/84-op-pik-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879" y="115888"/>
            <a:ext cx="2368388" cy="643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élník 2"/>
          <p:cNvSpPr/>
          <p:nvPr/>
        </p:nvSpPr>
        <p:spPr>
          <a:xfrm>
            <a:off x="292100" y="1388408"/>
            <a:ext cx="86749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dirty="0" smtClean="0">
                <a:solidFill>
                  <a:srgbClr val="002060"/>
                </a:solidFill>
                <a:latin typeface="Century Schoolbook" panose="02040604050505020304" pitchFamily="18" charset="0"/>
              </a:rPr>
              <a:t>„ </a:t>
            </a:r>
            <a:r>
              <a:rPr lang="cs-CZ" sz="2400" dirty="0">
                <a:solidFill>
                  <a:srgbClr val="002060"/>
                </a:solidFill>
                <a:latin typeface="Century Schoolbook" panose="02040604050505020304" pitchFamily="18" charset="0"/>
              </a:rPr>
              <a:t>Interoperabilita  -  inovační proces konkurenceschopnosti </a:t>
            </a:r>
          </a:p>
          <a:p>
            <a:pPr algn="ctr"/>
            <a:r>
              <a:rPr lang="cs-CZ" sz="2400" dirty="0">
                <a:solidFill>
                  <a:srgbClr val="002060"/>
                </a:solidFill>
                <a:latin typeface="Century Schoolbook" panose="02040604050505020304" pitchFamily="18" charset="0"/>
              </a:rPr>
              <a:t>udržitelného železničního systému  </a:t>
            </a:r>
            <a:r>
              <a:rPr lang="cs-CZ" sz="2000" dirty="0">
                <a:solidFill>
                  <a:srgbClr val="002060"/>
                </a:solidFill>
                <a:latin typeface="Century Schoolbook" panose="02040604050505020304" pitchFamily="18" charset="0"/>
              </a:rPr>
              <a:t>“</a:t>
            </a:r>
          </a:p>
        </p:txBody>
      </p:sp>
      <p:sp>
        <p:nvSpPr>
          <p:cNvPr id="9" name="Obdélník 8"/>
          <p:cNvSpPr/>
          <p:nvPr/>
        </p:nvSpPr>
        <p:spPr>
          <a:xfrm>
            <a:off x="10331" y="926743"/>
            <a:ext cx="9144000" cy="461665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cs-CZ" sz="2400" dirty="0">
                <a:solidFill>
                  <a:schemeClr val="accent5">
                    <a:lumMod val="75000"/>
                  </a:schemeClr>
                </a:solidFill>
                <a:latin typeface="Century Schoolbook" panose="02040604050505020304" pitchFamily="18" charset="0"/>
              </a:rPr>
              <a:t>Implementační akční plán projektu „I-železnice“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77091" y="2161310"/>
            <a:ext cx="8682182" cy="4295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aktuální stav přípravy a postupu  implementace  železniční interoperability v ČR</a:t>
            </a:r>
          </a:p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oblasti </a:t>
            </a:r>
            <a:r>
              <a:rPr lang="cs-CZ" sz="2000" dirty="0"/>
              <a:t>působnosti Technických specifikací pro interoperabilitu (TSI)</a:t>
            </a:r>
          </a:p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národní dokumenty návazné na rozhodnutí Směrnic EP a Rady </a:t>
            </a:r>
          </a:p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národní </a:t>
            </a:r>
            <a:r>
              <a:rPr lang="cs-CZ" sz="2000" dirty="0" smtClean="0"/>
              <a:t>priority ČR v kontextu postupu interoperability evropského železničního systému</a:t>
            </a:r>
            <a:endParaRPr lang="cs-CZ" sz="2000" dirty="0"/>
          </a:p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národní implementační plán klíčového systému interoperability ERTMS</a:t>
            </a:r>
          </a:p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charakteristika </a:t>
            </a:r>
            <a:r>
              <a:rPr lang="cs-CZ" sz="2000" dirty="0"/>
              <a:t>forem a prostředků podpory výzkumu, vývoje a inovací v ČR</a:t>
            </a:r>
          </a:p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aktualizovaná východiska pro činnost platformy</a:t>
            </a:r>
          </a:p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souhrnné strategické cíle</a:t>
            </a:r>
          </a:p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projekty platformy s možností využití výsledků jejich řešení v průmyslové a provozní praxi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52512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alpha val="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10331" y="961478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latin typeface="Century Schoolbook" panose="02040604050505020304" pitchFamily="18" charset="0"/>
              </a:rPr>
              <a:t>Základní pilíře činnosti TP</a:t>
            </a:r>
          </a:p>
          <a:p>
            <a:pPr algn="ctr"/>
            <a:r>
              <a:rPr lang="cs-CZ" sz="2400" dirty="0" smtClean="0">
                <a:latin typeface="Century Schoolbook" panose="02040604050505020304" pitchFamily="18" charset="0"/>
              </a:rPr>
              <a:t> ve smyslu IV. železničního balíčku EP</a:t>
            </a:r>
            <a:endParaRPr lang="cs-CZ" sz="2400" dirty="0">
              <a:latin typeface="Century Schoolbook" panose="02040604050505020304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75957" y="-7733"/>
            <a:ext cx="9144000" cy="6493578"/>
          </a:xfrm>
          <a:prstGeom prst="rect">
            <a:avLst/>
          </a:prstGeom>
          <a:solidFill>
            <a:schemeClr val="accent6">
              <a:lumMod val="40000"/>
              <a:lumOff val="60000"/>
              <a:alpha val="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dirty="0">
              <a:solidFill>
                <a:srgbClr val="002060"/>
              </a:solidFill>
            </a:endParaRPr>
          </a:p>
        </p:txBody>
      </p:sp>
      <p:sp>
        <p:nvSpPr>
          <p:cNvPr id="27" name="Obdélník 26"/>
          <p:cNvSpPr/>
          <p:nvPr/>
        </p:nvSpPr>
        <p:spPr>
          <a:xfrm>
            <a:off x="1712614" y="2560523"/>
            <a:ext cx="482600" cy="3445467"/>
          </a:xfrm>
          <a:prstGeom prst="rect">
            <a:avLst/>
          </a:prstGeom>
          <a:solidFill>
            <a:schemeClr val="accent1">
              <a:alpha val="5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délník 25"/>
          <p:cNvSpPr/>
          <p:nvPr/>
        </p:nvSpPr>
        <p:spPr>
          <a:xfrm>
            <a:off x="4051609" y="2560523"/>
            <a:ext cx="482600" cy="3445467"/>
          </a:xfrm>
          <a:prstGeom prst="rect">
            <a:avLst/>
          </a:prstGeom>
          <a:solidFill>
            <a:schemeClr val="accent1">
              <a:alpha val="5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3262419" y="2560523"/>
            <a:ext cx="482600" cy="3445467"/>
          </a:xfrm>
          <a:prstGeom prst="rect">
            <a:avLst/>
          </a:prstGeom>
          <a:solidFill>
            <a:schemeClr val="accent1">
              <a:alpha val="5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délník 23"/>
          <p:cNvSpPr/>
          <p:nvPr/>
        </p:nvSpPr>
        <p:spPr>
          <a:xfrm>
            <a:off x="2435031" y="2560523"/>
            <a:ext cx="482600" cy="3445467"/>
          </a:xfrm>
          <a:prstGeom prst="rect">
            <a:avLst/>
          </a:prstGeom>
          <a:solidFill>
            <a:schemeClr val="accent1">
              <a:alpha val="5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72082" y="6505514"/>
            <a:ext cx="9151749" cy="337947"/>
          </a:xfrm>
          <a:prstGeom prst="rect">
            <a:avLst/>
          </a:prstGeom>
          <a:solidFill>
            <a:srgbClr val="333399"/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TPSD   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Konference  Technologické trendy  v silniční dopravě. Olomouc 27.11.2018</a:t>
            </a:r>
          </a:p>
        </p:txBody>
      </p:sp>
      <p:pic>
        <p:nvPicPr>
          <p:cNvPr id="7" name="Obrázek 7" descr="logo platforma finale pro zpravodaj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115888"/>
            <a:ext cx="2501900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 descr="http://www.zubrizeme.cz/obrazky/texty-doprovodne/84-op-pik-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879" y="115888"/>
            <a:ext cx="2368388" cy="643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élník 2"/>
          <p:cNvSpPr/>
          <p:nvPr/>
        </p:nvSpPr>
        <p:spPr>
          <a:xfrm>
            <a:off x="1712613" y="2189776"/>
            <a:ext cx="5798799" cy="291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 rot="16200000">
            <a:off x="1041915" y="4161916"/>
            <a:ext cx="3289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Jednotná napájecí soustava v ČR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 rot="16200000">
            <a:off x="1624546" y="3943634"/>
            <a:ext cx="3725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Systém řízení a zabezpečení ERTMS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984004" y="2671583"/>
            <a:ext cx="4838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Technologický </a:t>
            </a:r>
            <a:r>
              <a:rPr lang="cs-CZ" dirty="0" err="1" smtClean="0"/>
              <a:t>foresight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 rot="16200000">
            <a:off x="1869039" y="3401974"/>
            <a:ext cx="4838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Management údržby infrastruktury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4983507" y="3343428"/>
            <a:ext cx="4838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Průmyslové výzvy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5235530" y="4020443"/>
            <a:ext cx="4838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Výzkum, vývoj, inovace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4997201" y="4598083"/>
            <a:ext cx="4838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Výchova a vzdělávání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5059363" y="5280419"/>
            <a:ext cx="4838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Evropská spolupráce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 rot="16200000">
            <a:off x="219832" y="4098590"/>
            <a:ext cx="3445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Rychlá železniční spojení v ČR</a:t>
            </a:r>
            <a:endParaRPr lang="cs-CZ" dirty="0"/>
          </a:p>
        </p:txBody>
      </p:sp>
      <p:sp>
        <p:nvSpPr>
          <p:cNvPr id="28" name="Obdélník 27"/>
          <p:cNvSpPr/>
          <p:nvPr/>
        </p:nvSpPr>
        <p:spPr>
          <a:xfrm rot="5400000">
            <a:off x="5943459" y="1513145"/>
            <a:ext cx="498991" cy="2600088"/>
          </a:xfrm>
          <a:prstGeom prst="rect">
            <a:avLst/>
          </a:prstGeom>
          <a:solidFill>
            <a:schemeClr val="accent2">
              <a:alpha val="5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/>
          <p:cNvSpPr/>
          <p:nvPr/>
        </p:nvSpPr>
        <p:spPr>
          <a:xfrm rot="5400000">
            <a:off x="5971352" y="2220235"/>
            <a:ext cx="470892" cy="2572404"/>
          </a:xfrm>
          <a:prstGeom prst="rect">
            <a:avLst/>
          </a:prstGeom>
          <a:solidFill>
            <a:schemeClr val="accent2">
              <a:alpha val="5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bdélník 29"/>
          <p:cNvSpPr/>
          <p:nvPr/>
        </p:nvSpPr>
        <p:spPr>
          <a:xfrm rot="5400000">
            <a:off x="5974704" y="2865072"/>
            <a:ext cx="482600" cy="2590815"/>
          </a:xfrm>
          <a:prstGeom prst="rect">
            <a:avLst/>
          </a:prstGeom>
          <a:solidFill>
            <a:schemeClr val="accent2">
              <a:alpha val="5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bdélník 30"/>
          <p:cNvSpPr/>
          <p:nvPr/>
        </p:nvSpPr>
        <p:spPr>
          <a:xfrm rot="5400000">
            <a:off x="5974704" y="3509781"/>
            <a:ext cx="482600" cy="2590815"/>
          </a:xfrm>
          <a:prstGeom prst="rect">
            <a:avLst/>
          </a:prstGeom>
          <a:solidFill>
            <a:schemeClr val="accent2">
              <a:alpha val="5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bdélník 31"/>
          <p:cNvSpPr/>
          <p:nvPr/>
        </p:nvSpPr>
        <p:spPr>
          <a:xfrm rot="5400000">
            <a:off x="5974705" y="4169678"/>
            <a:ext cx="482600" cy="2590814"/>
          </a:xfrm>
          <a:prstGeom prst="rect">
            <a:avLst/>
          </a:prstGeom>
          <a:solidFill>
            <a:schemeClr val="accent2">
              <a:alpha val="5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441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alpha val="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331" y="26475"/>
            <a:ext cx="9144000" cy="6493578"/>
          </a:xfrm>
          <a:prstGeom prst="rect">
            <a:avLst/>
          </a:prstGeom>
          <a:solidFill>
            <a:schemeClr val="accent6">
              <a:lumMod val="40000"/>
              <a:lumOff val="60000"/>
              <a:alpha val="2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dirty="0">
              <a:solidFill>
                <a:srgbClr val="00206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0331" y="6520053"/>
            <a:ext cx="9151749" cy="337947"/>
          </a:xfrm>
          <a:prstGeom prst="rect">
            <a:avLst/>
          </a:prstGeom>
          <a:solidFill>
            <a:srgbClr val="333399"/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TPSD   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Konference  Technologické trendy  v silniční dopravě. Olomouc 27.11.2018</a:t>
            </a:r>
          </a:p>
        </p:txBody>
      </p:sp>
      <p:pic>
        <p:nvPicPr>
          <p:cNvPr id="7" name="Obrázek 7" descr="logo platforma finale pro zpravodaj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115888"/>
            <a:ext cx="2501900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 descr="http://www.zubrizeme.cz/obrazky/texty-doprovodne/84-op-pik-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879" y="115888"/>
            <a:ext cx="2368388" cy="643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bdélník 9"/>
          <p:cNvSpPr/>
          <p:nvPr/>
        </p:nvSpPr>
        <p:spPr>
          <a:xfrm>
            <a:off x="131650" y="4605794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pl-PL" sz="2000" b="1" dirty="0">
                <a:solidFill>
                  <a:srgbClr val="002060"/>
                </a:solidFill>
                <a:latin typeface="Arial Narrow" panose="020B0606020202030204" pitchFamily="34" charset="0"/>
              </a:rPr>
              <a:t>Ing. Petr Kolář</a:t>
            </a:r>
          </a:p>
          <a:p>
            <a:pPr algn="ctr">
              <a:defRPr/>
            </a:pPr>
            <a:r>
              <a:rPr lang="pl-PL" sz="2000" b="1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GŘ SŽDC odbor strategie </a:t>
            </a:r>
          </a:p>
          <a:p>
            <a:pPr algn="ctr">
              <a:defRPr/>
            </a:pPr>
            <a:r>
              <a:rPr lang="pl-PL" sz="2000" b="1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E-mail</a:t>
            </a:r>
            <a:r>
              <a:rPr lang="pl-PL" sz="2000" b="1" i="1" dirty="0">
                <a:solidFill>
                  <a:srgbClr val="002060"/>
                </a:solidFill>
                <a:latin typeface="Arial Narrow" panose="020B0606020202030204" pitchFamily="34" charset="0"/>
              </a:rPr>
              <a:t>: Kolarpetr</a:t>
            </a:r>
            <a:r>
              <a:rPr lang="en-US" sz="2000" b="1" i="1" dirty="0">
                <a:solidFill>
                  <a:srgbClr val="002060"/>
                </a:solidFill>
                <a:latin typeface="Arial Narrow" panose="020B0606020202030204" pitchFamily="34" charset="0"/>
              </a:rPr>
              <a:t>@</a:t>
            </a:r>
            <a:r>
              <a:rPr lang="cs-CZ" sz="2000" b="1" i="1" dirty="0">
                <a:solidFill>
                  <a:srgbClr val="002060"/>
                </a:solidFill>
                <a:latin typeface="Arial Narrow" panose="020B0606020202030204" pitchFamily="34" charset="0"/>
              </a:rPr>
              <a:t>szdc.cz</a:t>
            </a:r>
            <a:endParaRPr lang="pl-PL" sz="2000" b="1" i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4572000" y="4605794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pl-PL" sz="2000" b="1" dirty="0">
                <a:solidFill>
                  <a:srgbClr val="002060"/>
                </a:solidFill>
                <a:latin typeface="Arial Narrow" panose="020B0606020202030204" pitchFamily="34" charset="0"/>
              </a:rPr>
              <a:t>Ing. </a:t>
            </a:r>
            <a:r>
              <a:rPr lang="pl-PL" sz="20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Zdeněk Kaufmann</a:t>
            </a:r>
            <a:endParaRPr lang="pl-PL" sz="20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ctr">
              <a:defRPr/>
            </a:pPr>
            <a:r>
              <a:rPr lang="pl-PL" sz="2000" b="1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TP IZI </a:t>
            </a:r>
          </a:p>
          <a:p>
            <a:pPr algn="ctr">
              <a:defRPr/>
            </a:pPr>
            <a:r>
              <a:rPr lang="pl-PL" sz="2000" b="1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E-mail</a:t>
            </a:r>
            <a:r>
              <a:rPr lang="pl-PL" sz="2000" b="1" i="1" dirty="0">
                <a:solidFill>
                  <a:srgbClr val="002060"/>
                </a:solidFill>
                <a:latin typeface="Arial Narrow" panose="020B0606020202030204" pitchFamily="34" charset="0"/>
              </a:rPr>
              <a:t>: </a:t>
            </a:r>
            <a:r>
              <a:rPr lang="cs-CZ" sz="2000" b="1" i="1" dirty="0" err="1" smtClean="0">
                <a:solidFill>
                  <a:srgbClr val="002060"/>
                </a:solidFill>
                <a:latin typeface="Arial Narrow" panose="020B0606020202030204" pitchFamily="34" charset="0"/>
              </a:rPr>
              <a:t>zkf</a:t>
            </a:r>
            <a:r>
              <a:rPr lang="en-US" sz="2000" b="1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@</a:t>
            </a:r>
            <a:r>
              <a:rPr lang="cs-CZ" sz="2000" b="1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outlook.cz</a:t>
            </a:r>
            <a:endParaRPr lang="pl-PL" sz="2000" b="1" i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08879" y="1562100"/>
            <a:ext cx="832078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Century Schoolbook" panose="02040604050505020304" pitchFamily="18" charset="0"/>
              </a:rPr>
              <a:t>Děkujeme za pozornost</a:t>
            </a:r>
          </a:p>
          <a:p>
            <a:pPr algn="ctr"/>
            <a:endParaRPr lang="cs-CZ" sz="2800" dirty="0" smtClean="0">
              <a:latin typeface="Century Schoolbook" panose="02040604050505020304" pitchFamily="18" charset="0"/>
            </a:endParaRPr>
          </a:p>
          <a:p>
            <a:pPr algn="ctr"/>
            <a:r>
              <a:rPr lang="cs-CZ" sz="2800" dirty="0" smtClean="0">
                <a:latin typeface="Century Schoolbook" panose="02040604050505020304" pitchFamily="18" charset="0"/>
              </a:rPr>
              <a:t>komplexní informace o Technologické platformě „Interoperabilita železniční infrastruktury“ </a:t>
            </a:r>
          </a:p>
          <a:p>
            <a:pPr algn="ctr"/>
            <a:r>
              <a:rPr lang="cs-CZ" sz="2800" dirty="0" smtClean="0">
                <a:latin typeface="Century Schoolbook" panose="02040604050505020304" pitchFamily="18" charset="0"/>
              </a:rPr>
              <a:t>www.sizi.cz</a:t>
            </a:r>
            <a:endParaRPr lang="cs-CZ" sz="28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13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63268" y="6309320"/>
            <a:ext cx="8716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TPSD   Konference  Technologické trendy  v silniční dopravě. Olomouc 27.11.2018</a:t>
            </a:r>
          </a:p>
        </p:txBody>
      </p:sp>
      <p:sp>
        <p:nvSpPr>
          <p:cNvPr id="5" name="Obdélník 4"/>
          <p:cNvSpPr/>
          <p:nvPr/>
        </p:nvSpPr>
        <p:spPr>
          <a:xfrm>
            <a:off x="18080" y="6501469"/>
            <a:ext cx="9144000" cy="360040"/>
          </a:xfrm>
          <a:prstGeom prst="rect">
            <a:avLst/>
          </a:prstGeom>
          <a:solidFill>
            <a:srgbClr val="333399"/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cs-CZ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TPSD   </a:t>
            </a:r>
            <a:r>
              <a:rPr lang="cs-CZ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Konference  Technologické trendy  v silniční dopravě. Olomouc 27.11.2018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33072" y="916401"/>
            <a:ext cx="834876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latin typeface="Century Schoolbook" panose="02040604050505020304" pitchFamily="18" charset="0"/>
              </a:rPr>
              <a:t>Podněty a cíle vytvoření Technologické platformy</a:t>
            </a:r>
          </a:p>
          <a:p>
            <a:pPr algn="ctr"/>
            <a:r>
              <a:rPr lang="cs-CZ" sz="2800" dirty="0" smtClean="0">
                <a:latin typeface="Century Schoolbook" panose="02040604050505020304" pitchFamily="18" charset="0"/>
              </a:rPr>
              <a:t>„Interoperabilita železniční infrastruktury“ </a:t>
            </a:r>
            <a:endParaRPr lang="cs-CZ" sz="2800" dirty="0">
              <a:latin typeface="Century Schoolbook" panose="02040604050505020304" pitchFamily="18" charset="0"/>
            </a:endParaRPr>
          </a:p>
        </p:txBody>
      </p:sp>
      <p:pic>
        <p:nvPicPr>
          <p:cNvPr id="7" name="Obrázek 7" descr="logo platforma finale pro zpravodaj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115888"/>
            <a:ext cx="2501900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415225" y="2093125"/>
            <a:ext cx="8412480" cy="1754326"/>
          </a:xfrm>
          <a:prstGeom prst="rect">
            <a:avLst/>
          </a:prstGeom>
          <a:solidFill>
            <a:schemeClr val="accent1">
              <a:alpha val="26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Priorita EU </a:t>
            </a:r>
          </a:p>
          <a:p>
            <a:r>
              <a:rPr lang="cs-CZ" sz="2400" dirty="0" smtClean="0"/>
              <a:t>k dosažení interoperability transevropského železničního systému</a:t>
            </a:r>
          </a:p>
          <a:p>
            <a:r>
              <a:rPr lang="cs-CZ" sz="2800" b="1" dirty="0" smtClean="0"/>
              <a:t>Operační program MPO ČR</a:t>
            </a:r>
          </a:p>
          <a:p>
            <a:r>
              <a:rPr lang="cs-CZ" sz="2400" dirty="0" smtClean="0"/>
              <a:t>Podpora podnikání a inovace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15225" y="4192291"/>
            <a:ext cx="8412480" cy="167179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Konkurenceschopnost českého železničního průmyslu </a:t>
            </a:r>
          </a:p>
          <a:p>
            <a:r>
              <a:rPr lang="cs-CZ" sz="2400" dirty="0" smtClean="0"/>
              <a:t>podpořená projekty a činností </a:t>
            </a:r>
            <a:r>
              <a:rPr lang="cs-CZ" sz="2400" dirty="0" err="1" smtClean="0"/>
              <a:t>VaV</a:t>
            </a:r>
            <a:r>
              <a:rPr lang="cs-CZ" sz="2400" dirty="0" smtClean="0"/>
              <a:t> k dosažení interoperability</a:t>
            </a:r>
          </a:p>
          <a:p>
            <a:r>
              <a:rPr lang="cs-CZ" sz="2400" dirty="0" smtClean="0"/>
              <a:t>prostředí národní železnice a obchodních záměrů členů TP </a:t>
            </a:r>
          </a:p>
          <a:p>
            <a:r>
              <a:rPr lang="cs-CZ" sz="2400" dirty="0" smtClean="0"/>
              <a:t>s využitím dotačních národních a evropských programů</a:t>
            </a:r>
            <a:endParaRPr lang="cs-CZ" sz="2400" dirty="0"/>
          </a:p>
        </p:txBody>
      </p:sp>
      <p:pic>
        <p:nvPicPr>
          <p:cNvPr id="10" name="Picture 8" descr="http://www.zubrizeme.cz/obrazky/texty-doprovodne/84-op-pik-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34938"/>
            <a:ext cx="30257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Obdélník 10"/>
          <p:cNvSpPr/>
          <p:nvPr/>
        </p:nvSpPr>
        <p:spPr>
          <a:xfrm>
            <a:off x="18080" y="0"/>
            <a:ext cx="9144000" cy="6493578"/>
          </a:xfrm>
          <a:prstGeom prst="rect">
            <a:avLst/>
          </a:prstGeom>
          <a:solidFill>
            <a:schemeClr val="accent6">
              <a:lumMod val="40000"/>
              <a:lumOff val="60000"/>
              <a:alpha val="2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682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alpha val="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8080" y="0"/>
            <a:ext cx="9144000" cy="6493578"/>
          </a:xfrm>
          <a:prstGeom prst="rect">
            <a:avLst/>
          </a:prstGeom>
          <a:solidFill>
            <a:schemeClr val="accent6">
              <a:lumMod val="40000"/>
              <a:lumOff val="60000"/>
              <a:alpha val="2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0331" y="6520053"/>
            <a:ext cx="9151749" cy="337947"/>
          </a:xfrm>
          <a:prstGeom prst="rect">
            <a:avLst/>
          </a:prstGeom>
          <a:solidFill>
            <a:srgbClr val="333399"/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TPSD   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Konference  Technologické trendy  v silniční dopravě. Olomouc 27.11.2018</a:t>
            </a:r>
          </a:p>
        </p:txBody>
      </p:sp>
      <p:pic>
        <p:nvPicPr>
          <p:cNvPr id="7" name="Obrázek 7" descr="logo platforma finale pro zpravodaj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115888"/>
            <a:ext cx="2501900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 descr="http://www.zubrizeme.cz/obrazky/texty-doprovodne/84-op-pik-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879" y="115888"/>
            <a:ext cx="2368388" cy="643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Skupina 5"/>
          <p:cNvGrpSpPr/>
          <p:nvPr/>
        </p:nvGrpSpPr>
        <p:grpSpPr>
          <a:xfrm>
            <a:off x="4064203" y="1534510"/>
            <a:ext cx="1726504" cy="3750146"/>
            <a:chOff x="4064203" y="1534510"/>
            <a:chExt cx="1726504" cy="3750146"/>
          </a:xfrm>
        </p:grpSpPr>
        <p:pic>
          <p:nvPicPr>
            <p:cNvPr id="36" name="obrázek 1" descr="České vysoké učení technické v Praze">
              <a:hlinkClick r:id="rId4"/>
            </p:cNvPr>
            <p:cNvPicPr/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064203" y="1534510"/>
              <a:ext cx="800328" cy="709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7" name="obrázek 2" descr="Univerzita Pardubice">
              <a:hlinkClick r:id="rId6"/>
            </p:cNvPr>
            <p:cNvPicPr/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069014" y="2332595"/>
              <a:ext cx="1676697" cy="6617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8" name="obrázek 23" descr="Západočeská univerzita v Plzni">
              <a:hlinkClick r:id="rId8"/>
            </p:cNvPr>
            <p:cNvPicPr/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4084746" y="3840191"/>
              <a:ext cx="1676697" cy="6660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9" name="obrázek 15" descr="VOŠ a SPŠ stavební Děčín">
              <a:hlinkClick r:id="rId10"/>
            </p:cNvPr>
            <p:cNvPicPr/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4109955" y="4617906"/>
              <a:ext cx="666750" cy="666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0" name="obrázek 21" descr="Technická univerzita Ostrava">
              <a:hlinkClick r:id="rId12"/>
            </p:cNvPr>
            <p:cNvPicPr/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4925432" y="1536831"/>
              <a:ext cx="820279" cy="720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" name="Obrázek 40"/>
            <p:cNvPicPr/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22357" y="4657276"/>
              <a:ext cx="768350" cy="627380"/>
            </a:xfrm>
            <a:prstGeom prst="rect">
              <a:avLst/>
            </a:prstGeom>
          </p:spPr>
        </p:pic>
        <p:pic>
          <p:nvPicPr>
            <p:cNvPr id="42" name="Obrázek 41" descr="LOGO_VUTBR_ZAKLADNI CESKE.jpg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4084746" y="3073371"/>
              <a:ext cx="1666296" cy="674656"/>
            </a:xfrm>
            <a:prstGeom prst="rect">
              <a:avLst/>
            </a:prstGeom>
          </p:spPr>
        </p:pic>
      </p:grpSp>
      <p:grpSp>
        <p:nvGrpSpPr>
          <p:cNvPr id="4" name="Skupina 3"/>
          <p:cNvGrpSpPr/>
          <p:nvPr/>
        </p:nvGrpSpPr>
        <p:grpSpPr>
          <a:xfrm>
            <a:off x="627148" y="1534510"/>
            <a:ext cx="2882610" cy="3764676"/>
            <a:chOff x="627148" y="1534510"/>
            <a:chExt cx="2882610" cy="3764676"/>
          </a:xfrm>
        </p:grpSpPr>
        <p:pic>
          <p:nvPicPr>
            <p:cNvPr id="24" name="obrázek 22" descr="Správa Železniční dopravní cesty">
              <a:hlinkClick r:id="rId16"/>
            </p:cNvPr>
            <p:cNvPicPr/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658232" y="1534510"/>
              <a:ext cx="1115279" cy="8079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" name="obrázek 6" descr="Subterra">
              <a:hlinkClick r:id="rId18"/>
            </p:cNvPr>
            <p:cNvPicPr/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2068739" y="1535062"/>
              <a:ext cx="1441019" cy="344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" name="obrázek 5" descr="AŽD Praha">
              <a:hlinkClick r:id="rId20"/>
            </p:cNvPr>
            <p:cNvPicPr/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627148" y="2456538"/>
              <a:ext cx="1138372" cy="8926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" name="obrázek 3" descr="Skanska">
              <a:hlinkClick r:id="rId22"/>
            </p:cNvPr>
            <p:cNvPicPr/>
            <p:nvPr/>
          </p:nvPicPr>
          <p:blipFill>
            <a:blip r:embed="rId23" cstate="print"/>
            <a:srcRect/>
            <a:stretch>
              <a:fillRect/>
            </a:stretch>
          </p:blipFill>
          <p:spPr bwMode="auto">
            <a:xfrm>
              <a:off x="2051027" y="2064832"/>
              <a:ext cx="1441019" cy="340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" name="obrázek 4" descr="Elektrizace železnic">
              <a:hlinkClick r:id="rId24"/>
            </p:cNvPr>
            <p:cNvPicPr/>
            <p:nvPr/>
          </p:nvPicPr>
          <p:blipFill>
            <a:blip r:embed="rId25" cstate="print"/>
            <a:srcRect/>
            <a:stretch>
              <a:fillRect/>
            </a:stretch>
          </p:blipFill>
          <p:spPr bwMode="auto">
            <a:xfrm>
              <a:off x="650242" y="3441390"/>
              <a:ext cx="1115278" cy="8398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" name="obrázek 16" descr="STARMON s.r.o.">
              <a:hlinkClick r:id="rId26"/>
            </p:cNvPr>
            <p:cNvPicPr/>
            <p:nvPr/>
          </p:nvPicPr>
          <p:blipFill>
            <a:blip r:embed="rId27" cstate="print"/>
            <a:srcRect/>
            <a:stretch>
              <a:fillRect/>
            </a:stretch>
          </p:blipFill>
          <p:spPr bwMode="auto">
            <a:xfrm>
              <a:off x="2065952" y="3032646"/>
              <a:ext cx="1441019" cy="2337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" name="obrázek 8" descr="DT – Výhybkárna a strojírna, a.s.">
              <a:hlinkClick r:id="rId28"/>
            </p:cNvPr>
            <p:cNvPicPr/>
            <p:nvPr/>
          </p:nvPicPr>
          <p:blipFill>
            <a:blip r:embed="rId29" cstate="print"/>
            <a:srcRect/>
            <a:stretch>
              <a:fillRect/>
            </a:stretch>
          </p:blipFill>
          <p:spPr bwMode="auto">
            <a:xfrm>
              <a:off x="2466233" y="4345929"/>
              <a:ext cx="1013895" cy="953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" name="obrázek 13" descr="Edikt a.s.">
              <a:hlinkClick r:id="rId30"/>
            </p:cNvPr>
            <p:cNvPicPr/>
            <p:nvPr/>
          </p:nvPicPr>
          <p:blipFill>
            <a:blip r:embed="rId31" cstate="print"/>
            <a:srcRect/>
            <a:stretch>
              <a:fillRect/>
            </a:stretch>
          </p:blipFill>
          <p:spPr bwMode="auto">
            <a:xfrm>
              <a:off x="2086451" y="3428690"/>
              <a:ext cx="1405597" cy="7968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" name="obrázek 14" descr="AK Signal Brno a.s.">
              <a:hlinkClick r:id="rId32"/>
            </p:cNvPr>
            <p:cNvPicPr/>
            <p:nvPr/>
          </p:nvPicPr>
          <p:blipFill>
            <a:blip r:embed="rId33" cstate="print"/>
            <a:srcRect/>
            <a:stretch>
              <a:fillRect/>
            </a:stretch>
          </p:blipFill>
          <p:spPr bwMode="auto">
            <a:xfrm>
              <a:off x="650241" y="4399515"/>
              <a:ext cx="1131262" cy="889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3" name="Obrázek 42"/>
            <p:cNvPicPr/>
            <p:nvPr/>
          </p:nvPicPr>
          <p:blipFill>
            <a:blip r:embed="rId3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51028" y="2530700"/>
              <a:ext cx="1441019" cy="346118"/>
            </a:xfrm>
            <a:prstGeom prst="rect">
              <a:avLst/>
            </a:prstGeom>
          </p:spPr>
        </p:pic>
      </p:grpSp>
      <p:grpSp>
        <p:nvGrpSpPr>
          <p:cNvPr id="12" name="Skupina 11"/>
          <p:cNvGrpSpPr/>
          <p:nvPr/>
        </p:nvGrpSpPr>
        <p:grpSpPr>
          <a:xfrm>
            <a:off x="6366061" y="1528492"/>
            <a:ext cx="1917250" cy="3764413"/>
            <a:chOff x="6487610" y="1528493"/>
            <a:chExt cx="1917250" cy="3764413"/>
          </a:xfrm>
        </p:grpSpPr>
        <p:pic>
          <p:nvPicPr>
            <p:cNvPr id="44" name="obrázek 10" descr="Výzkumný ústav železniční">
              <a:hlinkClick r:id="rId35"/>
            </p:cNvPr>
            <p:cNvPicPr/>
            <p:nvPr/>
          </p:nvPicPr>
          <p:blipFill>
            <a:blip r:embed="rId36" cstate="print"/>
            <a:srcRect/>
            <a:stretch>
              <a:fillRect/>
            </a:stretch>
          </p:blipFill>
          <p:spPr bwMode="auto">
            <a:xfrm>
              <a:off x="6784079" y="1528493"/>
              <a:ext cx="1071911" cy="61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" name="obrázek 7" descr="SUDOP Praha a.s.">
              <a:hlinkClick r:id="rId37"/>
            </p:cNvPr>
            <p:cNvPicPr/>
            <p:nvPr/>
          </p:nvPicPr>
          <p:blipFill>
            <a:blip r:embed="rId38" cstate="print"/>
            <a:srcRect/>
            <a:stretch>
              <a:fillRect/>
            </a:stretch>
          </p:blipFill>
          <p:spPr bwMode="auto">
            <a:xfrm>
              <a:off x="6487610" y="3126278"/>
              <a:ext cx="1905000" cy="600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6" name="obrázek 11" descr="VÚKV">
              <a:hlinkClick r:id="rId39"/>
            </p:cNvPr>
            <p:cNvPicPr/>
            <p:nvPr/>
          </p:nvPicPr>
          <p:blipFill>
            <a:blip r:embed="rId40" cstate="print"/>
            <a:srcRect/>
            <a:stretch>
              <a:fillRect/>
            </a:stretch>
          </p:blipFill>
          <p:spPr bwMode="auto">
            <a:xfrm>
              <a:off x="6487610" y="4001618"/>
              <a:ext cx="1905000" cy="559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7" name="Obrázek 46"/>
            <p:cNvPicPr/>
            <p:nvPr/>
          </p:nvPicPr>
          <p:blipFill>
            <a:blip r:embed="rId4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52565" y="4793343"/>
              <a:ext cx="1852295" cy="499563"/>
            </a:xfrm>
            <a:prstGeom prst="rect">
              <a:avLst/>
            </a:prstGeom>
          </p:spPr>
        </p:pic>
        <p:pic>
          <p:nvPicPr>
            <p:cNvPr id="48" name="obrázek 18" descr="MORAVIA CONSULT Olomouc a.s.">
              <a:hlinkClick r:id="rId42"/>
            </p:cNvPr>
            <p:cNvPicPr/>
            <p:nvPr/>
          </p:nvPicPr>
          <p:blipFill>
            <a:blip r:embed="rId43" cstate="print"/>
            <a:srcRect/>
            <a:stretch>
              <a:fillRect/>
            </a:stretch>
          </p:blipFill>
          <p:spPr bwMode="auto">
            <a:xfrm>
              <a:off x="6801266" y="2382684"/>
              <a:ext cx="1054724" cy="5635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9" name="TextovéPole 48"/>
          <p:cNvSpPr txBox="1"/>
          <p:nvPr/>
        </p:nvSpPr>
        <p:spPr>
          <a:xfrm>
            <a:off x="2600468" y="844210"/>
            <a:ext cx="43524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latin typeface="Century Schoolbook" panose="02040604050505020304" pitchFamily="18" charset="0"/>
              </a:rPr>
              <a:t>Členská základna TP IŽI</a:t>
            </a:r>
            <a:endParaRPr lang="cs-CZ" sz="28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567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délník 26"/>
          <p:cNvSpPr/>
          <p:nvPr/>
        </p:nvSpPr>
        <p:spPr>
          <a:xfrm>
            <a:off x="18080" y="953"/>
            <a:ext cx="9144000" cy="6493578"/>
          </a:xfrm>
          <a:prstGeom prst="rect">
            <a:avLst/>
          </a:prstGeom>
          <a:solidFill>
            <a:schemeClr val="accent6">
              <a:lumMod val="40000"/>
              <a:lumOff val="60000"/>
              <a:alpha val="2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263268" y="6309320"/>
            <a:ext cx="8716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TPSD   Konference  Technologické trendy  v silniční dopravě. Olomouc 27.11.2018</a:t>
            </a:r>
          </a:p>
        </p:txBody>
      </p:sp>
      <p:sp>
        <p:nvSpPr>
          <p:cNvPr id="5" name="Obdélník 4"/>
          <p:cNvSpPr/>
          <p:nvPr/>
        </p:nvSpPr>
        <p:spPr>
          <a:xfrm>
            <a:off x="0" y="6515208"/>
            <a:ext cx="9144000" cy="360040"/>
          </a:xfrm>
          <a:prstGeom prst="rect">
            <a:avLst/>
          </a:prstGeom>
          <a:solidFill>
            <a:srgbClr val="333399"/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cs-CZ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TPSD   </a:t>
            </a:r>
            <a:r>
              <a:rPr lang="cs-CZ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Konference  Technologické trendy  v silniční dopravě. Olomouc 27.11.2018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296" y="3177456"/>
            <a:ext cx="8657070" cy="493819"/>
          </a:xfrm>
          <a:prstGeom prst="rect">
            <a:avLst/>
          </a:prstGeom>
        </p:spPr>
      </p:pic>
      <p:pic>
        <p:nvPicPr>
          <p:cNvPr id="7" name="Obrázek 7" descr="logo platforma finale pro zpravodaj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115888"/>
            <a:ext cx="2501900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 descr="http://www.zubrizeme.cz/obrazky/texty-doprovodne/84-op-pik-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34938"/>
            <a:ext cx="30257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2083456" y="846046"/>
            <a:ext cx="42739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latin typeface="Century Schoolbook" panose="02040604050505020304" pitchFamily="18" charset="0"/>
              </a:rPr>
              <a:t>Expertní skupiny TP IŽI</a:t>
            </a:r>
            <a:endParaRPr lang="cs-CZ" sz="2800" dirty="0">
              <a:latin typeface="Century Schoolbook" panose="02040604050505020304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155590" y="1413945"/>
            <a:ext cx="4129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Expertní skupiny technických podsystémů 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18472" y="1393131"/>
            <a:ext cx="9125528" cy="459622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0" y="4650592"/>
            <a:ext cx="9144000" cy="432502"/>
          </a:xfrm>
          <a:prstGeom prst="rect">
            <a:avLst/>
          </a:prstGeom>
          <a:solidFill>
            <a:srgbClr val="FFFF00">
              <a:alpha val="9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Expertní skupiny s komplexním zaměřením činnosti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624669" y="5096428"/>
            <a:ext cx="8005162" cy="1397558"/>
          </a:xfrm>
          <a:prstGeom prst="rect">
            <a:avLst/>
          </a:prstGeom>
          <a:solidFill>
            <a:srgbClr val="FFFF00">
              <a:alpha val="3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Systém </a:t>
            </a:r>
            <a:r>
              <a:rPr lang="cs-CZ" b="1" dirty="0" err="1" smtClean="0">
                <a:solidFill>
                  <a:srgbClr val="FF0000"/>
                </a:solidFill>
              </a:rPr>
              <a:t>Solutions</a:t>
            </a:r>
            <a:r>
              <a:rPr lang="cs-CZ" b="1" dirty="0" smtClean="0">
                <a:solidFill>
                  <a:srgbClr val="FF0000"/>
                </a:solidFill>
              </a:rPr>
              <a:t>                 Výzkum                   IRRB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systémová podpora interoperability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výzkum inteligentního dopravního systému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nové prvky a systémy infrastruktury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evropská spolupráce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24669" y="1879047"/>
            <a:ext cx="213724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Infrastruktura</a:t>
            </a:r>
          </a:p>
          <a:p>
            <a:pPr algn="ctr"/>
            <a:r>
              <a:rPr lang="cs-CZ" b="1" dirty="0"/>
              <a:t>nová generace výhybek</a:t>
            </a:r>
          </a:p>
          <a:p>
            <a:pPr algn="ctr"/>
            <a:r>
              <a:rPr lang="cs-CZ" b="1" dirty="0"/>
              <a:t>geometrická poloha koleje</a:t>
            </a:r>
          </a:p>
          <a:p>
            <a:pPr algn="ctr"/>
            <a:r>
              <a:rPr lang="cs-CZ" b="1" dirty="0"/>
              <a:t>bezstyková kolej v obloucích velmi malých poloměrů</a:t>
            </a:r>
          </a:p>
          <a:p>
            <a:pPr algn="ctr"/>
            <a:r>
              <a:rPr lang="cs-CZ" b="1" dirty="0"/>
              <a:t>optimalizace údržby svršku a spodku</a:t>
            </a:r>
          </a:p>
          <a:p>
            <a:pPr algn="ctr"/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762038" y="1922229"/>
            <a:ext cx="190567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Řízení a zabezpečení</a:t>
            </a:r>
          </a:p>
          <a:p>
            <a:pPr algn="ctr"/>
            <a:r>
              <a:rPr lang="cs-CZ" b="1" dirty="0"/>
              <a:t>ATO</a:t>
            </a:r>
          </a:p>
          <a:p>
            <a:pPr algn="ctr"/>
            <a:r>
              <a:rPr lang="cs-CZ" b="1" dirty="0"/>
              <a:t>lokalizace  GNSS</a:t>
            </a:r>
          </a:p>
          <a:p>
            <a:pPr algn="ctr"/>
            <a:r>
              <a:rPr lang="cs-CZ" b="1" dirty="0" smtClean="0"/>
              <a:t>kompatibilita </a:t>
            </a:r>
            <a:r>
              <a:rPr lang="cs-CZ" b="1" dirty="0"/>
              <a:t>ERTMS</a:t>
            </a:r>
          </a:p>
          <a:p>
            <a:pPr algn="ctr"/>
            <a:r>
              <a:rPr lang="cs-CZ" b="1" dirty="0"/>
              <a:t>nová generace řízení jízdy vlaku</a:t>
            </a:r>
          </a:p>
          <a:p>
            <a:pPr algn="ctr"/>
            <a:r>
              <a:rPr lang="cs-CZ" b="1" dirty="0"/>
              <a:t>vývoj RBC</a:t>
            </a:r>
          </a:p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783121" y="1886349"/>
            <a:ext cx="176079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Energie</a:t>
            </a:r>
          </a:p>
          <a:p>
            <a:pPr algn="ctr"/>
            <a:r>
              <a:rPr lang="cs-CZ" b="1" dirty="0"/>
              <a:t>výzkum energetické náročnosti jízdy vlaku</a:t>
            </a:r>
          </a:p>
          <a:p>
            <a:pPr algn="ctr"/>
            <a:r>
              <a:rPr lang="cs-CZ" b="1" dirty="0"/>
              <a:t>přechod napájecího systému na 25kV</a:t>
            </a:r>
          </a:p>
          <a:p>
            <a:pPr algn="ctr"/>
            <a:endParaRPr lang="cs-CZ" b="1" dirty="0"/>
          </a:p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6752022" y="1892568"/>
            <a:ext cx="16990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Rozhraní</a:t>
            </a:r>
          </a:p>
          <a:p>
            <a:pPr algn="ctr"/>
            <a:r>
              <a:rPr lang="cs-CZ" b="1" dirty="0" smtClean="0"/>
              <a:t>silové </a:t>
            </a:r>
            <a:r>
              <a:rPr lang="cs-CZ" b="1" dirty="0"/>
              <a:t>účinky mezi </a:t>
            </a:r>
            <a:r>
              <a:rPr lang="cs-CZ" b="1" dirty="0" smtClean="0"/>
              <a:t>vozidlem </a:t>
            </a:r>
            <a:r>
              <a:rPr lang="cs-CZ" b="1" dirty="0"/>
              <a:t>a tratí</a:t>
            </a:r>
          </a:p>
          <a:p>
            <a:pPr algn="ctr"/>
            <a:r>
              <a:rPr lang="cs-CZ" b="1" dirty="0" smtClean="0"/>
              <a:t>stacionární </a:t>
            </a:r>
            <a:r>
              <a:rPr lang="cs-CZ" b="1" dirty="0"/>
              <a:t>zkoušky kolejových vozidel</a:t>
            </a:r>
          </a:p>
          <a:p>
            <a:pPr algn="ctr"/>
            <a:r>
              <a:rPr lang="cs-CZ" b="1" dirty="0"/>
              <a:t>h</a:t>
            </a:r>
            <a:r>
              <a:rPr lang="cs-CZ" b="1" dirty="0" smtClean="0"/>
              <a:t>luk </a:t>
            </a:r>
            <a:r>
              <a:rPr lang="cs-CZ" b="1" dirty="0"/>
              <a:t>a vibrace</a:t>
            </a:r>
          </a:p>
          <a:p>
            <a:pPr algn="ctr"/>
            <a:endParaRPr lang="cs-CZ" b="1" dirty="0">
              <a:solidFill>
                <a:srgbClr val="FF0000"/>
              </a:solidFill>
            </a:endParaRPr>
          </a:p>
        </p:txBody>
      </p:sp>
      <p:cxnSp>
        <p:nvCxnSpPr>
          <p:cNvPr id="21" name="Přímá spojnice 20"/>
          <p:cNvCxnSpPr/>
          <p:nvPr/>
        </p:nvCxnSpPr>
        <p:spPr>
          <a:xfrm>
            <a:off x="2762280" y="1997222"/>
            <a:ext cx="4537" cy="2556305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>
            <a:off x="4783121" y="2024811"/>
            <a:ext cx="4537" cy="2556305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6632075" y="1988888"/>
            <a:ext cx="4537" cy="2556305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8586255" y="1989794"/>
            <a:ext cx="4537" cy="2556305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609542" y="1988887"/>
            <a:ext cx="4537" cy="2556305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07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délník 37"/>
          <p:cNvSpPr/>
          <p:nvPr/>
        </p:nvSpPr>
        <p:spPr>
          <a:xfrm>
            <a:off x="18080" y="953"/>
            <a:ext cx="9144000" cy="6493578"/>
          </a:xfrm>
          <a:prstGeom prst="rect">
            <a:avLst/>
          </a:prstGeom>
          <a:solidFill>
            <a:schemeClr val="accent6">
              <a:lumMod val="40000"/>
              <a:lumOff val="60000"/>
              <a:alpha val="2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263268" y="6309320"/>
            <a:ext cx="8716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TPSD   Konference  Technologické trendy  v silniční dopravě. Olomouc 27.11.2018</a:t>
            </a:r>
          </a:p>
        </p:txBody>
      </p:sp>
      <p:sp>
        <p:nvSpPr>
          <p:cNvPr id="5" name="Obdélník 4"/>
          <p:cNvSpPr/>
          <p:nvPr/>
        </p:nvSpPr>
        <p:spPr>
          <a:xfrm>
            <a:off x="-11086" y="6476881"/>
            <a:ext cx="9144000" cy="360040"/>
          </a:xfrm>
          <a:prstGeom prst="rect">
            <a:avLst/>
          </a:prstGeom>
          <a:solidFill>
            <a:srgbClr val="333399"/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cs-CZ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TPSD   </a:t>
            </a:r>
            <a:r>
              <a:rPr lang="cs-CZ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Konference  Technologické trendy  v silniční dopravě. Olomouc 27.11.2018</a:t>
            </a:r>
          </a:p>
        </p:txBody>
      </p:sp>
      <p:pic>
        <p:nvPicPr>
          <p:cNvPr id="7" name="Obrázek 7" descr="logo platforma finale pro zpravodaj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115888"/>
            <a:ext cx="2501900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1354994" y="1032110"/>
            <a:ext cx="59009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latin typeface="Century Schoolbook" panose="02040604050505020304" pitchFamily="18" charset="0"/>
              </a:rPr>
              <a:t>Aktivity v evropských strukturách</a:t>
            </a:r>
            <a:endParaRPr lang="cs-CZ" sz="2800" dirty="0">
              <a:latin typeface="Century Schoolbook" panose="02040604050505020304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73722" y="2576061"/>
            <a:ext cx="55496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ERA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2265072" y="2576061"/>
            <a:ext cx="1136390" cy="38159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UNIFE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401463" y="2588327"/>
            <a:ext cx="1141088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EFRTC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2262723" y="1876647"/>
            <a:ext cx="2277477" cy="64633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Evropská asociace železničního průmyslu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239060" y="2588327"/>
            <a:ext cx="915635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err="1" smtClean="0"/>
              <a:t>N.B.Rail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903771" y="1876647"/>
            <a:ext cx="2277477" cy="646331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Evropská asociace železničních podniků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7542468" y="2008443"/>
            <a:ext cx="1000641" cy="368750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ERRAC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4903771" y="2615155"/>
            <a:ext cx="804698" cy="369699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CER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6426926" y="2608247"/>
            <a:ext cx="754322" cy="376607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EIM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5663357" y="2615155"/>
            <a:ext cx="804698" cy="369699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UIC</a:t>
            </a:r>
            <a:endParaRPr lang="cs-CZ" dirty="0"/>
          </a:p>
        </p:txBody>
      </p:sp>
      <p:sp>
        <p:nvSpPr>
          <p:cNvPr id="21" name="Šipka doprava 20"/>
          <p:cNvSpPr/>
          <p:nvPr/>
        </p:nvSpPr>
        <p:spPr>
          <a:xfrm rot="16200000">
            <a:off x="-79863" y="3926553"/>
            <a:ext cx="1928654" cy="201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extovéPole 22"/>
          <p:cNvSpPr txBox="1"/>
          <p:nvPr/>
        </p:nvSpPr>
        <p:spPr>
          <a:xfrm>
            <a:off x="573722" y="5030881"/>
            <a:ext cx="7969387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Technologická platforma „Interoperabilita železniční infrastruktury“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24" name="Šipka doprava 23"/>
          <p:cNvSpPr/>
          <p:nvPr/>
        </p:nvSpPr>
        <p:spPr>
          <a:xfrm rot="16200000">
            <a:off x="839366" y="3925859"/>
            <a:ext cx="1923058" cy="20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Šipka doprava 24"/>
          <p:cNvSpPr/>
          <p:nvPr/>
        </p:nvSpPr>
        <p:spPr>
          <a:xfrm rot="16200000">
            <a:off x="2022877" y="3935718"/>
            <a:ext cx="1923059" cy="188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Šipka doprava 25"/>
          <p:cNvSpPr/>
          <p:nvPr/>
        </p:nvSpPr>
        <p:spPr>
          <a:xfrm rot="16200000">
            <a:off x="3094783" y="3940910"/>
            <a:ext cx="1923059" cy="1779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Šipka doprava 26"/>
          <p:cNvSpPr/>
          <p:nvPr/>
        </p:nvSpPr>
        <p:spPr>
          <a:xfrm rot="16200000">
            <a:off x="4405330" y="3928806"/>
            <a:ext cx="1924496" cy="1697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Šipka doprava 27"/>
          <p:cNvSpPr/>
          <p:nvPr/>
        </p:nvSpPr>
        <p:spPr>
          <a:xfrm rot="16200000">
            <a:off x="5184013" y="3924690"/>
            <a:ext cx="1902248" cy="1852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/>
          <p:cNvSpPr/>
          <p:nvPr/>
        </p:nvSpPr>
        <p:spPr>
          <a:xfrm rot="16200000">
            <a:off x="5929996" y="3940285"/>
            <a:ext cx="1925211" cy="1770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/>
          <p:cNvSpPr/>
          <p:nvPr/>
        </p:nvSpPr>
        <p:spPr>
          <a:xfrm rot="16200000">
            <a:off x="6937272" y="3668076"/>
            <a:ext cx="2468426" cy="1782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 rot="16200000">
            <a:off x="837343" y="4033251"/>
            <a:ext cx="1483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účast expertů</a:t>
            </a:r>
            <a:endParaRPr lang="cs-CZ" dirty="0"/>
          </a:p>
        </p:txBody>
      </p:sp>
      <p:sp>
        <p:nvSpPr>
          <p:cNvPr id="31" name="TextovéPole 30"/>
          <p:cNvSpPr txBox="1"/>
          <p:nvPr/>
        </p:nvSpPr>
        <p:spPr>
          <a:xfrm rot="16200000">
            <a:off x="-70593" y="4025544"/>
            <a:ext cx="1483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účast expertů</a:t>
            </a:r>
            <a:endParaRPr lang="cs-CZ" dirty="0"/>
          </a:p>
        </p:txBody>
      </p:sp>
      <p:sp>
        <p:nvSpPr>
          <p:cNvPr id="32" name="TextovéPole 31"/>
          <p:cNvSpPr txBox="1"/>
          <p:nvPr/>
        </p:nvSpPr>
        <p:spPr>
          <a:xfrm rot="16200000">
            <a:off x="4388433" y="4029786"/>
            <a:ext cx="1483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účast expertů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 rot="16200000">
            <a:off x="6806345" y="3624245"/>
            <a:ext cx="2334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č</a:t>
            </a:r>
            <a:r>
              <a:rPr lang="cs-CZ" dirty="0" smtClean="0"/>
              <a:t>lenství -zastoupení ČR</a:t>
            </a:r>
            <a:endParaRPr lang="cs-CZ" dirty="0"/>
          </a:p>
        </p:txBody>
      </p:sp>
      <p:sp>
        <p:nvSpPr>
          <p:cNvPr id="34" name="TextovéPole 33"/>
          <p:cNvSpPr txBox="1"/>
          <p:nvPr/>
        </p:nvSpPr>
        <p:spPr>
          <a:xfrm rot="16200000">
            <a:off x="1890352" y="3911161"/>
            <a:ext cx="1760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podpora expertů</a:t>
            </a:r>
            <a:endParaRPr lang="cs-CZ" dirty="0"/>
          </a:p>
        </p:txBody>
      </p:sp>
      <p:sp>
        <p:nvSpPr>
          <p:cNvPr id="35" name="TextovéPole 34"/>
          <p:cNvSpPr txBox="1"/>
          <p:nvPr/>
        </p:nvSpPr>
        <p:spPr>
          <a:xfrm rot="16200000">
            <a:off x="3015756" y="3974715"/>
            <a:ext cx="1664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n</a:t>
            </a:r>
            <a:r>
              <a:rPr lang="cs-CZ" dirty="0" smtClean="0"/>
              <a:t>ávrhy projektů</a:t>
            </a:r>
            <a:endParaRPr lang="cs-CZ" dirty="0"/>
          </a:p>
        </p:txBody>
      </p:sp>
      <p:sp>
        <p:nvSpPr>
          <p:cNvPr id="36" name="TextovéPole 35"/>
          <p:cNvSpPr txBox="1"/>
          <p:nvPr/>
        </p:nvSpPr>
        <p:spPr>
          <a:xfrm rot="16200000">
            <a:off x="6084861" y="4133747"/>
            <a:ext cx="1266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spolupráce 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44014" y="5404319"/>
            <a:ext cx="83565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podpora zástupců skupinou expertů 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&amp;</a:t>
            </a:r>
            <a:r>
              <a:rPr lang="cs-CZ" sz="1600" dirty="0" smtClean="0"/>
              <a:t> </a:t>
            </a:r>
            <a:r>
              <a:rPr lang="cs-CZ" sz="1600" dirty="0"/>
              <a:t>navazující mezinárodní </a:t>
            </a:r>
            <a:r>
              <a:rPr lang="cs-CZ" sz="1600" dirty="0" smtClean="0"/>
              <a:t>spolupráce TP ES, SK, SI, SE</a:t>
            </a:r>
            <a:endParaRPr lang="cs-CZ" sz="1600" dirty="0"/>
          </a:p>
          <a:p>
            <a:pPr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podíl na tvorbě předpisů pro evropskou železniční interoperabilitu (CEN, CENELEC,  ETSI, ACRI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příprava tematických projektů</a:t>
            </a:r>
            <a:endParaRPr lang="cs-CZ" sz="1600" dirty="0"/>
          </a:p>
        </p:txBody>
      </p:sp>
      <p:pic>
        <p:nvPicPr>
          <p:cNvPr id="37" name="Picture 8" descr="http://www.zubrizeme.cz/obrazky/texty-doprovodne/84-op-pik-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34938"/>
            <a:ext cx="30257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extovéPole 38"/>
          <p:cNvSpPr txBox="1"/>
          <p:nvPr/>
        </p:nvSpPr>
        <p:spPr>
          <a:xfrm rot="16200000">
            <a:off x="4979250" y="3840984"/>
            <a:ext cx="1885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spolupráce ve WG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111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/>
        </p:nvSpPr>
        <p:spPr>
          <a:xfrm>
            <a:off x="18080" y="952"/>
            <a:ext cx="9151582" cy="6857047"/>
          </a:xfrm>
          <a:prstGeom prst="rect">
            <a:avLst/>
          </a:prstGeom>
          <a:solidFill>
            <a:schemeClr val="accent6">
              <a:lumMod val="40000"/>
              <a:lumOff val="60000"/>
              <a:alpha val="2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8688" y="0"/>
            <a:ext cx="9181372" cy="6529382"/>
          </a:xfrm>
          <a:prstGeom prst="rect">
            <a:avLst/>
          </a:prstGeom>
        </p:spPr>
      </p:pic>
      <p:sp>
        <p:nvSpPr>
          <p:cNvPr id="10" name="Obdélník 9"/>
          <p:cNvSpPr/>
          <p:nvPr/>
        </p:nvSpPr>
        <p:spPr>
          <a:xfrm>
            <a:off x="17601" y="4561437"/>
            <a:ext cx="9143999" cy="1937147"/>
          </a:xfrm>
          <a:prstGeom prst="rect">
            <a:avLst/>
          </a:prstGeom>
          <a:solidFill>
            <a:schemeClr val="accent1">
              <a:alpha val="9000"/>
            </a:schemeClr>
          </a:solidFill>
          <a:ln>
            <a:solidFill>
              <a:schemeClr val="accent1">
                <a:shade val="50000"/>
                <a:alpha val="8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263268" y="6309320"/>
            <a:ext cx="8716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TPSD   Konference  Technologické trendy  v silniční dopravě. Olomouc 27.11.2018</a:t>
            </a:r>
          </a:p>
        </p:txBody>
      </p:sp>
      <p:sp>
        <p:nvSpPr>
          <p:cNvPr id="5" name="Obdélník 4"/>
          <p:cNvSpPr/>
          <p:nvPr/>
        </p:nvSpPr>
        <p:spPr>
          <a:xfrm>
            <a:off x="16517" y="6482922"/>
            <a:ext cx="9127483" cy="360040"/>
          </a:xfrm>
          <a:prstGeom prst="rect">
            <a:avLst/>
          </a:prstGeom>
          <a:solidFill>
            <a:srgbClr val="333399"/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cs-CZ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TPSD   </a:t>
            </a:r>
            <a:r>
              <a:rPr lang="cs-CZ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Konference  Technologické trendy  v silniční dopravě. Olomouc 27.11.2018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0825" y="3055289"/>
            <a:ext cx="8657070" cy="493819"/>
          </a:xfrm>
          <a:prstGeom prst="rect">
            <a:avLst/>
          </a:prstGeom>
        </p:spPr>
      </p:pic>
      <p:pic>
        <p:nvPicPr>
          <p:cNvPr id="7" name="Obrázek 7" descr="logo platforma finale pro zpravodaj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115888"/>
            <a:ext cx="2501900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élník 2"/>
          <p:cNvSpPr/>
          <p:nvPr/>
        </p:nvSpPr>
        <p:spPr>
          <a:xfrm>
            <a:off x="72592" y="1520590"/>
            <a:ext cx="8907069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buFontTx/>
              <a:buChar char="-"/>
            </a:pPr>
            <a:r>
              <a:rPr lang="cs-CZ" sz="2000" dirty="0" smtClean="0">
                <a:solidFill>
                  <a:srgbClr val="FF0000"/>
                </a:solidFill>
              </a:rPr>
              <a:t>širší </a:t>
            </a:r>
            <a:r>
              <a:rPr lang="cs-CZ" sz="2000" dirty="0">
                <a:solidFill>
                  <a:srgbClr val="FF0000"/>
                </a:solidFill>
              </a:rPr>
              <a:t>účast </a:t>
            </a:r>
            <a:r>
              <a:rPr lang="cs-CZ" sz="2000" dirty="0" smtClean="0">
                <a:solidFill>
                  <a:srgbClr val="FF0000"/>
                </a:solidFill>
              </a:rPr>
              <a:t>TP na </a:t>
            </a:r>
            <a:r>
              <a:rPr lang="cs-CZ" sz="2000" dirty="0">
                <a:solidFill>
                  <a:srgbClr val="FF0000"/>
                </a:solidFill>
              </a:rPr>
              <a:t>řešení projektů Společného podniku Shift2Rail a jeho informačních </a:t>
            </a:r>
            <a:r>
              <a:rPr lang="cs-CZ" sz="2000" dirty="0" smtClean="0">
                <a:solidFill>
                  <a:srgbClr val="FF0000"/>
                </a:solidFill>
              </a:rPr>
              <a:t>programů, které </a:t>
            </a:r>
            <a:r>
              <a:rPr lang="cs-CZ" sz="2000" dirty="0">
                <a:solidFill>
                  <a:srgbClr val="FF0000"/>
                </a:solidFill>
              </a:rPr>
              <a:t>navazují na železniční kapitolu programu H2020</a:t>
            </a:r>
            <a:r>
              <a:rPr lang="cs-CZ" sz="2000" dirty="0" smtClean="0">
                <a:solidFill>
                  <a:srgbClr val="FF0000"/>
                </a:solidFill>
              </a:rPr>
              <a:t>.</a:t>
            </a:r>
          </a:p>
          <a:p>
            <a:pPr marL="342900" indent="-342900" algn="ctr">
              <a:buFontTx/>
              <a:buChar char="-"/>
            </a:pPr>
            <a:endParaRPr lang="cs-CZ" sz="2000" dirty="0" smtClean="0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Koordinační 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činnost v oblasti průmyslových ( a souvisejících společenských ) výzev železničního stavebnictví a průmyslu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Technologický </a:t>
            </a:r>
            <a:r>
              <a:rPr lang="cs-CZ" sz="2000" dirty="0" err="1">
                <a:solidFill>
                  <a:schemeClr val="accent5">
                    <a:lumMod val="50000"/>
                  </a:schemeClr>
                </a:solidFill>
              </a:rPr>
              <a:t>foresight</a:t>
            </a: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 ( předvídavost, prozíravost 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accent5">
                    <a:lumMod val="50000"/>
                  </a:schemeClr>
                </a:solidFill>
              </a:rPr>
              <a:t>Koordinace českých podnikatelských subjektů, výzkumných ústavů a univerzit v přístupu do evropského programu HORIZONT 2020, včetně SHIFT2RAIL, a dalších evropských </a:t>
            </a:r>
            <a:r>
              <a:rPr lang="cs-CZ" sz="2000" dirty="0" smtClean="0">
                <a:solidFill>
                  <a:schemeClr val="accent5">
                    <a:lumMod val="50000"/>
                  </a:schemeClr>
                </a:solidFill>
              </a:rPr>
              <a:t>programů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cs-CZ" sz="2000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endParaRPr lang="cs-CZ" sz="2400" dirty="0">
              <a:solidFill>
                <a:srgbClr val="FF0000"/>
              </a:solidFill>
            </a:endParaRPr>
          </a:p>
          <a:p>
            <a:pPr marL="342900" indent="-342900" algn="ctr">
              <a:buFont typeface="Wingdings" panose="05000000000000000000" pitchFamily="2" charset="2"/>
              <a:buChar char="Ø"/>
            </a:pPr>
            <a:endParaRPr lang="cs-CZ" sz="2400" dirty="0">
              <a:solidFill>
                <a:srgbClr val="FF0000"/>
              </a:solidFill>
            </a:endParaRPr>
          </a:p>
        </p:txBody>
      </p:sp>
      <p:pic>
        <p:nvPicPr>
          <p:cNvPr id="8" name="Picture 8" descr="http://www.zubrizeme.cz/obrazky/texty-doprovodne/84-op-pik-logo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34938"/>
            <a:ext cx="30257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ovéPole 11"/>
          <p:cNvSpPr txBox="1"/>
          <p:nvPr/>
        </p:nvSpPr>
        <p:spPr>
          <a:xfrm>
            <a:off x="2560684" y="859449"/>
            <a:ext cx="3930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latin typeface="Century Schoolbook" panose="02040604050505020304" pitchFamily="18" charset="0"/>
              </a:rPr>
              <a:t>Hlavní předmět zájmu</a:t>
            </a:r>
            <a:endParaRPr lang="cs-CZ" sz="2800" dirty="0">
              <a:latin typeface="Century Schoolbook" panose="02040604050505020304" pitchFamily="18" charset="0"/>
            </a:endParaRPr>
          </a:p>
        </p:txBody>
      </p:sp>
      <p:sp>
        <p:nvSpPr>
          <p:cNvPr id="14" name="Rovnoramenný trojúhelník 13"/>
          <p:cNvSpPr/>
          <p:nvPr/>
        </p:nvSpPr>
        <p:spPr>
          <a:xfrm rot="10800000">
            <a:off x="7360" y="1382801"/>
            <a:ext cx="9144000" cy="3194296"/>
          </a:xfrm>
          <a:prstGeom prst="triangle">
            <a:avLst>
              <a:gd name="adj" fmla="val 49844"/>
            </a:avLst>
          </a:prstGeom>
          <a:solidFill>
            <a:schemeClr val="accent1">
              <a:alpha val="1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0" y="2309091"/>
            <a:ext cx="9144000" cy="2253673"/>
          </a:xfrm>
          <a:prstGeom prst="rect">
            <a:avLst/>
          </a:prstGeom>
          <a:solidFill>
            <a:schemeClr val="accent2">
              <a:lumMod val="40000"/>
              <a:lumOff val="60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167495" y="4757358"/>
            <a:ext cx="8740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FF0000"/>
                </a:solidFill>
                <a:latin typeface="Century Schoolbook" panose="02040604050505020304" pitchFamily="18" charset="0"/>
              </a:rPr>
              <a:t>Prováděcí dokumenty Technologické platformy IŽI</a:t>
            </a:r>
          </a:p>
          <a:p>
            <a:pPr algn="ctr"/>
            <a:r>
              <a:rPr lang="cs-CZ" sz="2400" dirty="0" smtClean="0"/>
              <a:t>Ucelený přehled strategií a analýz do roku 2020 (UPSA)</a:t>
            </a:r>
          </a:p>
          <a:p>
            <a:pPr algn="ctr"/>
            <a:r>
              <a:rPr lang="cs-CZ" sz="2400" dirty="0" smtClean="0"/>
              <a:t> </a:t>
            </a:r>
            <a:r>
              <a:rPr lang="cs-CZ" sz="2400" dirty="0"/>
              <a:t>Strategická výzkumná agenda (SVA</a:t>
            </a:r>
            <a:r>
              <a:rPr lang="cs-CZ" sz="2400" dirty="0" smtClean="0"/>
              <a:t>)</a:t>
            </a:r>
          </a:p>
          <a:p>
            <a:pPr algn="ctr"/>
            <a:r>
              <a:rPr lang="cs-CZ" sz="2400" dirty="0" smtClean="0"/>
              <a:t>Implementační akční plán (IAP)</a:t>
            </a:r>
          </a:p>
          <a:p>
            <a:pPr algn="ctr"/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7083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alpha val="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17393"/>
            <a:ext cx="9144000" cy="6493578"/>
          </a:xfrm>
          <a:prstGeom prst="rect">
            <a:avLst/>
          </a:prstGeom>
          <a:solidFill>
            <a:schemeClr val="accent6">
              <a:lumMod val="40000"/>
              <a:lumOff val="60000"/>
              <a:alpha val="2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-7749" y="6497960"/>
            <a:ext cx="9151749" cy="360040"/>
          </a:xfrm>
          <a:prstGeom prst="rect">
            <a:avLst/>
          </a:prstGeom>
          <a:solidFill>
            <a:srgbClr val="333399"/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TPSD   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Konference  Technologické trendy  v silniční dopravě. Olomouc 27.11.2018</a:t>
            </a:r>
          </a:p>
        </p:txBody>
      </p:sp>
      <p:pic>
        <p:nvPicPr>
          <p:cNvPr id="7" name="Obrázek 7" descr="logo platforma finale pro zpravodaj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115888"/>
            <a:ext cx="2501900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 descr="http://www.zubrizeme.cz/obrazky/texty-doprovodne/84-op-pik-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879" y="115888"/>
            <a:ext cx="2368388" cy="643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18080" y="959214"/>
            <a:ext cx="912592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cs-CZ" sz="2000" dirty="0" smtClean="0">
              <a:latin typeface="Century Schoolbook" panose="02040604050505020304" pitchFamily="18" charset="0"/>
            </a:endParaRPr>
          </a:p>
          <a:p>
            <a:pPr algn="ctr"/>
            <a:endParaRPr lang="cs-CZ" sz="2400" b="1" dirty="0" smtClean="0">
              <a:solidFill>
                <a:schemeClr val="accent5">
                  <a:lumMod val="75000"/>
                </a:schemeClr>
              </a:solidFill>
              <a:latin typeface="Century Schoolbook" panose="02040604050505020304" pitchFamily="18" charset="0"/>
            </a:endParaRPr>
          </a:p>
          <a:p>
            <a:pPr algn="ctr"/>
            <a:endParaRPr lang="cs-CZ" sz="2400" dirty="0" smtClean="0">
              <a:latin typeface="Century Schoolbook" panose="02040604050505020304" pitchFamily="18" charset="0"/>
            </a:endParaRPr>
          </a:p>
        </p:txBody>
      </p:sp>
      <p:grpSp>
        <p:nvGrpSpPr>
          <p:cNvPr id="22" name="Skupina 21"/>
          <p:cNvGrpSpPr/>
          <p:nvPr/>
        </p:nvGrpSpPr>
        <p:grpSpPr>
          <a:xfrm>
            <a:off x="701331" y="2000311"/>
            <a:ext cx="7842760" cy="971356"/>
            <a:chOff x="624441" y="1702090"/>
            <a:chExt cx="7842760" cy="971356"/>
          </a:xfrm>
        </p:grpSpPr>
        <p:sp>
          <p:nvSpPr>
            <p:cNvPr id="3" name="Zaoblený obdélník 2"/>
            <p:cNvSpPr/>
            <p:nvPr/>
          </p:nvSpPr>
          <p:spPr>
            <a:xfrm>
              <a:off x="624441" y="1702090"/>
              <a:ext cx="1530473" cy="307663"/>
            </a:xfrm>
            <a:prstGeom prst="roundRect">
              <a:avLst>
                <a:gd name="adj" fmla="val 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dirty="0" smtClean="0"/>
                <a:t>HORIZON 2020</a:t>
              </a:r>
              <a:endParaRPr lang="cs-CZ" sz="1600" dirty="0"/>
            </a:p>
          </p:txBody>
        </p:sp>
        <p:sp>
          <p:nvSpPr>
            <p:cNvPr id="10" name="Zaoblený obdélník 9"/>
            <p:cNvSpPr/>
            <p:nvPr/>
          </p:nvSpPr>
          <p:spPr>
            <a:xfrm>
              <a:off x="3966873" y="1702091"/>
              <a:ext cx="1530473" cy="307662"/>
            </a:xfrm>
            <a:prstGeom prst="roundRect">
              <a:avLst>
                <a:gd name="adj" fmla="val 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dirty="0" smtClean="0"/>
                <a:t>FOSTER RAIL</a:t>
              </a:r>
              <a:endParaRPr lang="cs-CZ" sz="1600" dirty="0"/>
            </a:p>
          </p:txBody>
        </p:sp>
        <p:sp>
          <p:nvSpPr>
            <p:cNvPr id="11" name="Zaoblený obdélník 10"/>
            <p:cNvSpPr/>
            <p:nvPr/>
          </p:nvSpPr>
          <p:spPr>
            <a:xfrm>
              <a:off x="2290479" y="1702090"/>
              <a:ext cx="1530473" cy="307663"/>
            </a:xfrm>
            <a:prstGeom prst="roundRect">
              <a:avLst>
                <a:gd name="adj" fmla="val 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dirty="0" smtClean="0"/>
                <a:t>Shift2Rail</a:t>
              </a:r>
              <a:endParaRPr lang="cs-CZ" sz="1600" dirty="0"/>
            </a:p>
          </p:txBody>
        </p:sp>
        <p:sp>
          <p:nvSpPr>
            <p:cNvPr id="13" name="Zaoblený obdélník 12"/>
            <p:cNvSpPr/>
            <p:nvPr/>
          </p:nvSpPr>
          <p:spPr>
            <a:xfrm>
              <a:off x="5643267" y="1716591"/>
              <a:ext cx="2823934" cy="293162"/>
            </a:xfrm>
            <a:prstGeom prst="roundRect">
              <a:avLst>
                <a:gd name="adj" fmla="val 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dirty="0" smtClean="0"/>
                <a:t>Evropské partnerské platformy </a:t>
              </a:r>
              <a:endParaRPr lang="cs-CZ" sz="1600" dirty="0"/>
            </a:p>
          </p:txBody>
        </p:sp>
        <p:sp>
          <p:nvSpPr>
            <p:cNvPr id="14" name="Obdélník 13"/>
            <p:cNvSpPr/>
            <p:nvPr/>
          </p:nvSpPr>
          <p:spPr>
            <a:xfrm>
              <a:off x="624441" y="2009753"/>
              <a:ext cx="1530473" cy="663693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Obdélník 14"/>
            <p:cNvSpPr/>
            <p:nvPr/>
          </p:nvSpPr>
          <p:spPr>
            <a:xfrm>
              <a:off x="2290479" y="2009753"/>
              <a:ext cx="1530473" cy="66369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Obdélník 15"/>
            <p:cNvSpPr/>
            <p:nvPr/>
          </p:nvSpPr>
          <p:spPr>
            <a:xfrm>
              <a:off x="3966872" y="2009753"/>
              <a:ext cx="1530473" cy="663693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" name="Obdélník 16"/>
            <p:cNvSpPr/>
            <p:nvPr/>
          </p:nvSpPr>
          <p:spPr>
            <a:xfrm>
              <a:off x="5643266" y="2019352"/>
              <a:ext cx="2823935" cy="654093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" name="TextovéPole 17"/>
            <p:cNvSpPr txBox="1"/>
            <p:nvPr/>
          </p:nvSpPr>
          <p:spPr>
            <a:xfrm>
              <a:off x="2300982" y="2009753"/>
              <a:ext cx="1519968" cy="646331"/>
            </a:xfrm>
            <a:prstGeom prst="rect">
              <a:avLst/>
            </a:prstGeom>
            <a:solidFill>
              <a:schemeClr val="bg2"/>
            </a:solidFill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MASTER PLAN</a:t>
              </a:r>
            </a:p>
            <a:p>
              <a:r>
                <a:rPr lang="cs-CZ" dirty="0" smtClean="0"/>
                <a:t>OPEN CALLS</a:t>
              </a:r>
              <a:endParaRPr lang="cs-CZ" dirty="0"/>
            </a:p>
          </p:txBody>
        </p:sp>
        <p:sp>
          <p:nvSpPr>
            <p:cNvPr id="19" name="TextovéPole 18"/>
            <p:cNvSpPr txBox="1"/>
            <p:nvPr/>
          </p:nvSpPr>
          <p:spPr>
            <a:xfrm>
              <a:off x="638647" y="2027115"/>
              <a:ext cx="133940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Společenské</a:t>
              </a:r>
            </a:p>
            <a:p>
              <a:r>
                <a:rPr lang="cs-CZ" dirty="0" smtClean="0"/>
                <a:t>výzvy</a:t>
              </a:r>
              <a:endParaRPr lang="cs-CZ" dirty="0"/>
            </a:p>
          </p:txBody>
        </p:sp>
        <p:sp>
          <p:nvSpPr>
            <p:cNvPr id="20" name="TextovéPole 19"/>
            <p:cNvSpPr txBox="1"/>
            <p:nvPr/>
          </p:nvSpPr>
          <p:spPr>
            <a:xfrm>
              <a:off x="3910603" y="1998935"/>
              <a:ext cx="164301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Implementace</a:t>
              </a:r>
            </a:p>
            <a:p>
              <a:r>
                <a:rPr lang="cs-CZ" dirty="0"/>
                <a:t>z</a:t>
              </a:r>
              <a:r>
                <a:rPr lang="cs-CZ" dirty="0" smtClean="0"/>
                <a:t>ávěrů projektu</a:t>
              </a:r>
              <a:endParaRPr lang="cs-CZ" dirty="0"/>
            </a:p>
          </p:txBody>
        </p:sp>
        <p:sp>
          <p:nvSpPr>
            <p:cNvPr id="21" name="TextovéPole 20"/>
            <p:cNvSpPr txBox="1"/>
            <p:nvPr/>
          </p:nvSpPr>
          <p:spPr>
            <a:xfrm>
              <a:off x="5643265" y="2014766"/>
              <a:ext cx="2808247" cy="6586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Realizace společných témat</a:t>
              </a:r>
            </a:p>
            <a:p>
              <a:r>
                <a:rPr lang="cs-CZ" dirty="0" smtClean="0"/>
                <a:t>PTFE </a:t>
              </a:r>
              <a:r>
                <a:rPr lang="cs-CZ" dirty="0" err="1" smtClean="0"/>
                <a:t>Spain</a:t>
              </a:r>
              <a:r>
                <a:rPr lang="cs-CZ" dirty="0" smtClean="0"/>
                <a:t>        KTH </a:t>
              </a:r>
              <a:r>
                <a:rPr lang="cs-CZ" dirty="0" err="1" smtClean="0"/>
                <a:t>Sweden</a:t>
              </a:r>
              <a:endParaRPr lang="cs-CZ" dirty="0"/>
            </a:p>
          </p:txBody>
        </p:sp>
      </p:grpSp>
      <p:grpSp>
        <p:nvGrpSpPr>
          <p:cNvPr id="29" name="Skupina 28"/>
          <p:cNvGrpSpPr/>
          <p:nvPr/>
        </p:nvGrpSpPr>
        <p:grpSpPr>
          <a:xfrm>
            <a:off x="582258" y="3490709"/>
            <a:ext cx="8323932" cy="2146582"/>
            <a:chOff x="608154" y="4129138"/>
            <a:chExt cx="8147485" cy="2502681"/>
          </a:xfrm>
        </p:grpSpPr>
        <p:sp>
          <p:nvSpPr>
            <p:cNvPr id="28" name="Obdélník 27"/>
            <p:cNvSpPr/>
            <p:nvPr/>
          </p:nvSpPr>
          <p:spPr>
            <a:xfrm>
              <a:off x="608154" y="4431355"/>
              <a:ext cx="7927692" cy="2200464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3" name="Obdélník 22"/>
            <p:cNvSpPr/>
            <p:nvPr/>
          </p:nvSpPr>
          <p:spPr>
            <a:xfrm>
              <a:off x="608154" y="4129138"/>
              <a:ext cx="7927692" cy="302217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>
                  <a:solidFill>
                    <a:schemeClr val="accent5">
                      <a:lumMod val="50000"/>
                    </a:schemeClr>
                  </a:solidFill>
                </a:rPr>
                <a:t>Národní organizační struktury</a:t>
              </a:r>
              <a:endParaRPr lang="cs-CZ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27" name="TextovéPole 26"/>
            <p:cNvSpPr txBox="1"/>
            <p:nvPr/>
          </p:nvSpPr>
          <p:spPr>
            <a:xfrm>
              <a:off x="633496" y="4460204"/>
              <a:ext cx="8122143" cy="20453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MDČR – dokumenty ČR a EU, odborné studie v oblasti železniční dopravy</a:t>
              </a:r>
            </a:p>
            <a:p>
              <a:r>
                <a:rPr lang="cs-CZ" dirty="0"/>
                <a:t>TAČR - projekty aplikovaného výzkumu, experimentálního vývoje a </a:t>
              </a:r>
              <a:r>
                <a:rPr lang="cs-CZ" dirty="0" smtClean="0"/>
                <a:t>inovací</a:t>
              </a:r>
            </a:p>
            <a:p>
              <a:r>
                <a:rPr lang="cs-CZ" dirty="0" smtClean="0"/>
                <a:t>MPO, </a:t>
              </a:r>
              <a:r>
                <a:rPr lang="cs-CZ" dirty="0" err="1" smtClean="0"/>
                <a:t>Czechinvest</a:t>
              </a:r>
              <a:r>
                <a:rPr lang="cs-CZ" dirty="0" smtClean="0"/>
                <a:t> – Operační program podnikání a inovace pro konkurenceschopnost</a:t>
              </a:r>
            </a:p>
            <a:p>
              <a:r>
                <a:rPr lang="cs-CZ" dirty="0" smtClean="0"/>
                <a:t>SFDI – výzvy programu „Příspěvky na nové technologie“</a:t>
              </a:r>
            </a:p>
            <a:p>
              <a:r>
                <a:rPr lang="cs-CZ" dirty="0" smtClean="0"/>
                <a:t>SŽDC – výzvy programu technického rozvoje, projekty CEF </a:t>
              </a:r>
              <a:r>
                <a:rPr lang="cs-CZ" dirty="0" err="1" smtClean="0"/>
                <a:t>Connection</a:t>
              </a:r>
              <a:r>
                <a:rPr lang="cs-CZ" dirty="0" smtClean="0"/>
                <a:t> </a:t>
              </a:r>
              <a:r>
                <a:rPr lang="cs-CZ" dirty="0" err="1" smtClean="0"/>
                <a:t>Europe</a:t>
              </a:r>
              <a:r>
                <a:rPr lang="cs-CZ" dirty="0" smtClean="0"/>
                <a:t> </a:t>
              </a:r>
              <a:r>
                <a:rPr lang="cs-CZ" dirty="0" err="1" smtClean="0"/>
                <a:t>Facility</a:t>
              </a:r>
              <a:endParaRPr lang="cs-CZ" dirty="0" smtClean="0"/>
            </a:p>
            <a:p>
              <a:r>
                <a:rPr lang="cs-CZ" dirty="0" smtClean="0"/>
                <a:t>TP – projekty z vlastních </a:t>
              </a:r>
              <a:r>
                <a:rPr lang="cs-CZ" dirty="0"/>
                <a:t>a dotačních </a:t>
              </a:r>
              <a:r>
                <a:rPr lang="cs-CZ" dirty="0" smtClean="0"/>
                <a:t>zdrojů průmyslových podniků členů platformy </a:t>
              </a:r>
              <a:endParaRPr lang="cs-CZ" dirty="0"/>
            </a:p>
          </p:txBody>
        </p:sp>
      </p:grpSp>
      <p:sp>
        <p:nvSpPr>
          <p:cNvPr id="24" name="Obdélník 23"/>
          <p:cNvSpPr/>
          <p:nvPr/>
        </p:nvSpPr>
        <p:spPr>
          <a:xfrm>
            <a:off x="94483" y="942554"/>
            <a:ext cx="9144000" cy="461665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cs-CZ" sz="2400" b="1" dirty="0" smtClean="0">
                <a:solidFill>
                  <a:schemeClr val="accent5">
                    <a:lumMod val="75000"/>
                  </a:schemeClr>
                </a:solidFill>
                <a:latin typeface="Century Schoolbook" panose="02040604050505020304" pitchFamily="18" charset="0"/>
              </a:rPr>
              <a:t>Zdroje výzkumných a inovačních témat</a:t>
            </a:r>
            <a:endParaRPr lang="cs-CZ" sz="2400" b="1" dirty="0">
              <a:solidFill>
                <a:schemeClr val="accent5">
                  <a:lumMod val="75000"/>
                </a:schemeClr>
              </a:solidFill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636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alpha val="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8080" y="26475"/>
            <a:ext cx="9144000" cy="6493578"/>
          </a:xfrm>
          <a:prstGeom prst="rect">
            <a:avLst/>
          </a:prstGeom>
          <a:solidFill>
            <a:schemeClr val="accent6">
              <a:lumMod val="40000"/>
              <a:lumOff val="60000"/>
              <a:alpha val="2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400" dirty="0" smtClean="0">
              <a:solidFill>
                <a:prstClr val="black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400" dirty="0">
              <a:solidFill>
                <a:prstClr val="black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400" dirty="0" smtClean="0">
              <a:solidFill>
                <a:prstClr val="black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400" dirty="0" smtClean="0">
              <a:solidFill>
                <a:prstClr val="black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000" dirty="0" smtClean="0">
              <a:solidFill>
                <a:schemeClr val="tx1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tx1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</a:rPr>
              <a:t>analytická </a:t>
            </a:r>
            <a:r>
              <a:rPr lang="cs-CZ" sz="2000" dirty="0">
                <a:solidFill>
                  <a:schemeClr val="tx1"/>
                </a:solidFill>
              </a:rPr>
              <a:t>východiska pro přípravu </a:t>
            </a:r>
            <a:r>
              <a:rPr lang="cs-CZ" sz="2000" dirty="0" smtClean="0">
                <a:solidFill>
                  <a:schemeClr val="tx1"/>
                </a:solidFill>
              </a:rPr>
              <a:t>záměrů technologického </a:t>
            </a:r>
            <a:r>
              <a:rPr lang="cs-CZ" sz="2000" dirty="0">
                <a:solidFill>
                  <a:schemeClr val="tx1"/>
                </a:solidFill>
              </a:rPr>
              <a:t>rozvoje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</a:rPr>
              <a:t>přehled </a:t>
            </a:r>
            <a:r>
              <a:rPr lang="cs-CZ" sz="2000" dirty="0">
                <a:solidFill>
                  <a:schemeClr val="tx1"/>
                </a:solidFill>
              </a:rPr>
              <a:t>aktivit členů platformy pro zpracování představy o možné účasti v budoucích průmyslových výzvách a technologickém </a:t>
            </a:r>
            <a:r>
              <a:rPr lang="cs-CZ" sz="2000" dirty="0" err="1">
                <a:solidFill>
                  <a:schemeClr val="tx1"/>
                </a:solidFill>
              </a:rPr>
              <a:t>foresightu</a:t>
            </a:r>
            <a:r>
              <a:rPr lang="cs-CZ" sz="2000" dirty="0">
                <a:solidFill>
                  <a:schemeClr val="tx1"/>
                </a:solidFill>
              </a:rPr>
              <a:t> v oblastech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/>
                </a:solidFill>
              </a:rPr>
              <a:t>výstavby tratí rychlých spojení a přípravy jejich provozování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/>
                </a:solidFill>
              </a:rPr>
              <a:t>přechodu na jednotnou napájecí soustavu 25 </a:t>
            </a:r>
            <a:r>
              <a:rPr lang="cs-CZ" sz="2000" dirty="0" err="1">
                <a:solidFill>
                  <a:schemeClr val="tx1"/>
                </a:solidFill>
              </a:rPr>
              <a:t>kV</a:t>
            </a:r>
            <a:r>
              <a:rPr lang="cs-CZ" sz="2000" dirty="0">
                <a:solidFill>
                  <a:schemeClr val="tx1"/>
                </a:solidFill>
              </a:rPr>
              <a:t> 50 Hz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/>
                </a:solidFill>
              </a:rPr>
              <a:t>realizace systému ERTMS na tratích v ČR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/>
                </a:solidFill>
              </a:rPr>
              <a:t>managementu údržby železniční infrastruktury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/>
                </a:solidFill>
              </a:rPr>
              <a:t>specifických </a:t>
            </a:r>
            <a:r>
              <a:rPr lang="cs-CZ" sz="2000" dirty="0" smtClean="0">
                <a:solidFill>
                  <a:schemeClr val="tx1"/>
                </a:solidFill>
              </a:rPr>
              <a:t>projektů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chemeClr val="tx1"/>
                </a:solidFill>
              </a:rPr>
              <a:t>komplexní </a:t>
            </a:r>
            <a:r>
              <a:rPr lang="pl-PL" sz="2000" dirty="0">
                <a:solidFill>
                  <a:schemeClr val="tx1"/>
                </a:solidFill>
              </a:rPr>
              <a:t>zhodnocení využitelnosti výsledků aktivit pro zajištění aktuálních potřeb rozvoje národní i evropské železniční infrastruktury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chemeClr val="tx1"/>
                </a:solidFill>
              </a:rPr>
              <a:t>překážky </a:t>
            </a:r>
            <a:r>
              <a:rPr lang="pl-PL" sz="2000" dirty="0">
                <a:solidFill>
                  <a:schemeClr val="tx1"/>
                </a:solidFill>
              </a:rPr>
              <a:t>bránící akceptovat tempo evropských partnerů v rozvoji železniční infrastruktury České republiky (především výstavby tratí Rychlých spojení</a:t>
            </a:r>
            <a:r>
              <a:rPr lang="pl-PL" sz="2000" dirty="0" smtClean="0">
                <a:solidFill>
                  <a:schemeClr val="tx1"/>
                </a:solidFill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</a:rPr>
              <a:t>výchova </a:t>
            </a:r>
            <a:r>
              <a:rPr lang="cs-CZ" sz="2000" dirty="0">
                <a:solidFill>
                  <a:schemeClr val="tx1"/>
                </a:solidFill>
              </a:rPr>
              <a:t>a vzdělávání odborníků v oblasti železniční dopravy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zaměření strategických studií k vymezení </a:t>
            </a:r>
            <a:r>
              <a:rPr lang="cs-CZ" sz="2000" dirty="0" smtClean="0">
                <a:solidFill>
                  <a:schemeClr val="tx1"/>
                </a:solidFill>
              </a:rPr>
              <a:t>věcného </a:t>
            </a:r>
            <a:r>
              <a:rPr lang="cs-CZ" sz="2000" dirty="0">
                <a:solidFill>
                  <a:schemeClr val="tx1"/>
                </a:solidFill>
              </a:rPr>
              <a:t>rámce klíčových segmentů  výzkumu, vývoje a inovací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0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cs-CZ" sz="2400" dirty="0">
              <a:solidFill>
                <a:prstClr val="black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0331" y="6520053"/>
            <a:ext cx="9151749" cy="337947"/>
          </a:xfrm>
          <a:prstGeom prst="rect">
            <a:avLst/>
          </a:prstGeom>
          <a:solidFill>
            <a:srgbClr val="333399"/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TPSD   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Konference  Technologické trendy  v silniční dopravě. Olomouc 27.11.2018</a:t>
            </a:r>
          </a:p>
        </p:txBody>
      </p:sp>
      <p:pic>
        <p:nvPicPr>
          <p:cNvPr id="7" name="Obrázek 7" descr="logo platforma finale pro zpravodaj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115888"/>
            <a:ext cx="2501900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 descr="http://www.zubrizeme.cz/obrazky/texty-doprovodne/84-op-pik-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879" y="115888"/>
            <a:ext cx="2368388" cy="643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élník 2"/>
          <p:cNvSpPr/>
          <p:nvPr/>
        </p:nvSpPr>
        <p:spPr>
          <a:xfrm>
            <a:off x="0" y="1000081"/>
            <a:ext cx="9144000" cy="461665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cs-CZ" sz="2400" b="1" dirty="0" smtClean="0">
                <a:solidFill>
                  <a:schemeClr val="accent5">
                    <a:lumMod val="75000"/>
                  </a:schemeClr>
                </a:solidFill>
                <a:latin typeface="Century Schoolbook" panose="02040604050505020304" pitchFamily="18" charset="0"/>
              </a:rPr>
              <a:t>Ucelený přehled strategií a analýz TP do roku 2020</a:t>
            </a:r>
            <a:endParaRPr lang="cs-CZ" sz="2400" b="1" dirty="0">
              <a:solidFill>
                <a:schemeClr val="accent5">
                  <a:lumMod val="75000"/>
                </a:schemeClr>
              </a:solidFill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813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alpha val="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8080" y="26475"/>
            <a:ext cx="9144000" cy="6493578"/>
          </a:xfrm>
          <a:prstGeom prst="rect">
            <a:avLst/>
          </a:prstGeom>
          <a:solidFill>
            <a:schemeClr val="accent6">
              <a:lumMod val="40000"/>
              <a:lumOff val="60000"/>
              <a:alpha val="2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0331" y="6520053"/>
            <a:ext cx="9151749" cy="337947"/>
          </a:xfrm>
          <a:prstGeom prst="rect">
            <a:avLst/>
          </a:prstGeom>
          <a:solidFill>
            <a:srgbClr val="333399"/>
          </a:solidFill>
          <a:ln w="12700" cap="flat" cmpd="sng" algn="ctr">
            <a:solidFill>
              <a:srgbClr val="BBE0E3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TPSD   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Konference  Technologické trendy  v silniční dopravě. Olomouc 27.11.2018</a:t>
            </a:r>
          </a:p>
        </p:txBody>
      </p:sp>
      <p:pic>
        <p:nvPicPr>
          <p:cNvPr id="7" name="Obrázek 7" descr="logo platforma finale pro zpravodaj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115888"/>
            <a:ext cx="2501900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 descr="http://www.zubrizeme.cz/obrazky/texty-doprovodne/84-op-pik-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879" y="115888"/>
            <a:ext cx="2368388" cy="643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bdélník 8"/>
          <p:cNvSpPr/>
          <p:nvPr/>
        </p:nvSpPr>
        <p:spPr>
          <a:xfrm>
            <a:off x="18080" y="944988"/>
            <a:ext cx="9125920" cy="461665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cs-CZ" sz="2400">
                <a:solidFill>
                  <a:schemeClr val="accent5">
                    <a:lumMod val="75000"/>
                  </a:schemeClr>
                </a:solidFill>
                <a:latin typeface="Century Schoolbook" panose="02040604050505020304" pitchFamily="18" charset="0"/>
              </a:rPr>
              <a:t>Strategická výzkumná agenda</a:t>
            </a:r>
            <a:endParaRPr lang="cs-CZ" sz="2400" dirty="0">
              <a:solidFill>
                <a:schemeClr val="accent5">
                  <a:lumMod val="75000"/>
                </a:schemeClr>
              </a:solidFill>
              <a:latin typeface="Century Schoolbook" panose="02040604050505020304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08879" y="2101305"/>
            <a:ext cx="8459568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Implementace interoperability evropského železničního systému do českého právního řádu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Projekty a další aktivity přispívající k souladu produkce průmyslu s požadavky evropské interoperability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Projekty rámcových programů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Vyřešené a současně řešené projekty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Nově připravované projekty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Příspěvek technologické platformy k postupu evropské železniční interoperability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32013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REZ_TP_SIZI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2472</TotalTime>
  <Words>972</Words>
  <Application>Microsoft Office PowerPoint</Application>
  <PresentationFormat>Předvádění na obrazovce (4:3)</PresentationFormat>
  <Paragraphs>180</Paragraphs>
  <Slides>12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20" baseType="lpstr">
      <vt:lpstr>Arial</vt:lpstr>
      <vt:lpstr>Arial Narrow</vt:lpstr>
      <vt:lpstr>Calibri</vt:lpstr>
      <vt:lpstr>Calibri Light</vt:lpstr>
      <vt:lpstr>Century Schoolbook</vt:lpstr>
      <vt:lpstr>Wingdings</vt:lpstr>
      <vt:lpstr>Motiv Office</vt:lpstr>
      <vt:lpstr>PREZ_TP_SIZI</vt:lpstr>
      <vt:lpstr>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Zdeněk Kaufmann</dc:creator>
  <cp:lastModifiedBy>Janka Leštinská</cp:lastModifiedBy>
  <cp:revision>99</cp:revision>
  <cp:lastPrinted>2018-11-22T05:51:33Z</cp:lastPrinted>
  <dcterms:created xsi:type="dcterms:W3CDTF">2018-11-17T18:41:02Z</dcterms:created>
  <dcterms:modified xsi:type="dcterms:W3CDTF">2018-11-23T06:22:27Z</dcterms:modified>
</cp:coreProperties>
</file>