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303" r:id="rId3"/>
    <p:sldId id="304" r:id="rId4"/>
    <p:sldId id="323" r:id="rId5"/>
    <p:sldId id="322" r:id="rId6"/>
    <p:sldId id="325" r:id="rId7"/>
    <p:sldId id="324" r:id="rId8"/>
    <p:sldId id="326" r:id="rId9"/>
    <p:sldId id="328" r:id="rId10"/>
    <p:sldId id="327" r:id="rId11"/>
    <p:sldId id="329" r:id="rId12"/>
    <p:sldId id="330" r:id="rId13"/>
    <p:sldId id="283" r:id="rId14"/>
  </p:sldIdLst>
  <p:sldSz cx="9144000" cy="6858000" type="screen4x3"/>
  <p:notesSz cx="7102475" cy="10233025"/>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CC"/>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088" autoAdjust="0"/>
  </p:normalViewPr>
  <p:slideViewPr>
    <p:cSldViewPr>
      <p:cViewPr varScale="1">
        <p:scale>
          <a:sx n="116" d="100"/>
          <a:sy n="116" d="100"/>
        </p:scale>
        <p:origin x="144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31"/>
    </p:cViewPr>
  </p:sorterViewPr>
  <p:notesViewPr>
    <p:cSldViewPr>
      <p:cViewPr varScale="1">
        <p:scale>
          <a:sx n="84" d="100"/>
          <a:sy n="84" d="100"/>
        </p:scale>
        <p:origin x="3828" y="102"/>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datum 2">
            <a:extLst>
              <a:ext uri="{FF2B5EF4-FFF2-40B4-BE49-F238E27FC236}">
                <a16:creationId xmlns="" xmlns:a16="http://schemas.microsoft.com/office/drawing/2014/main" id="{3A19718A-D775-4157-AB2A-18CEFFE75D13}"/>
              </a:ext>
            </a:extLst>
          </p:cNvPr>
          <p:cNvSpPr>
            <a:spLocks noGrp="1"/>
          </p:cNvSpPr>
          <p:nvPr>
            <p:ph type="dt" sz="quarter" idx="1"/>
          </p:nvPr>
        </p:nvSpPr>
        <p:spPr>
          <a:xfrm>
            <a:off x="4023093" y="1"/>
            <a:ext cx="3077739" cy="511651"/>
          </a:xfrm>
          <a:prstGeom prst="rect">
            <a:avLst/>
          </a:prstGeom>
        </p:spPr>
        <p:txBody>
          <a:bodyPr vert="horz" lIns="94768" tIns="47384" rIns="94768" bIns="47384" rtlCol="0"/>
          <a:lstStyle>
            <a:lvl1pPr algn="r" eaLnBrk="1" hangingPunct="1">
              <a:defRPr sz="1200">
                <a:latin typeface="Arial" charset="0"/>
              </a:defRPr>
            </a:lvl1pPr>
          </a:lstStyle>
          <a:p>
            <a:pPr>
              <a:defRPr/>
            </a:pPr>
            <a:fld id="{DF2F7BC4-102B-4F83-B458-C306A008ABA4}" type="datetimeFigureOut">
              <a:rPr lang="cs-CZ"/>
              <a:pPr>
                <a:defRPr/>
              </a:pPr>
              <a:t>27.11.2018</a:t>
            </a:fld>
            <a:endParaRPr lang="cs-CZ"/>
          </a:p>
        </p:txBody>
      </p:sp>
      <p:sp>
        <p:nvSpPr>
          <p:cNvPr id="5" name="Zástupný symbol pro číslo snímku 4">
            <a:extLst>
              <a:ext uri="{FF2B5EF4-FFF2-40B4-BE49-F238E27FC236}">
                <a16:creationId xmlns="" xmlns:a16="http://schemas.microsoft.com/office/drawing/2014/main" id="{211C08EE-96A4-4975-AE41-FD1595B4CCA1}"/>
              </a:ext>
            </a:extLst>
          </p:cNvPr>
          <p:cNvSpPr>
            <a:spLocks noGrp="1"/>
          </p:cNvSpPr>
          <p:nvPr>
            <p:ph type="sldNum" sz="quarter" idx="3"/>
          </p:nvPr>
        </p:nvSpPr>
        <p:spPr>
          <a:xfrm>
            <a:off x="4023093" y="9719599"/>
            <a:ext cx="3077739" cy="511651"/>
          </a:xfrm>
          <a:prstGeom prst="rect">
            <a:avLst/>
          </a:prstGeom>
        </p:spPr>
        <p:txBody>
          <a:bodyPr vert="horz" wrap="square" lIns="94768" tIns="47384" rIns="94768" bIns="47384" numCol="1" anchor="b" anchorCtr="0" compatLnSpc="1">
            <a:prstTxWarp prst="textNoShape">
              <a:avLst/>
            </a:prstTxWarp>
          </a:bodyPr>
          <a:lstStyle>
            <a:lvl1pPr algn="r" eaLnBrk="1" hangingPunct="1">
              <a:defRPr sz="1200"/>
            </a:lvl1pPr>
          </a:lstStyle>
          <a:p>
            <a:pPr>
              <a:defRPr/>
            </a:pPr>
            <a:fld id="{984127E5-A46A-457E-BCD5-B552013EE284}" type="slidenum">
              <a:rPr lang="cs-CZ" altLang="cs-CZ"/>
              <a:pPr>
                <a:defRPr/>
              </a:pPr>
              <a:t>‹#›</a:t>
            </a:fld>
            <a:endParaRPr lang="cs-CZ" altLang="cs-CZ"/>
          </a:p>
        </p:txBody>
      </p:sp>
      <p:sp>
        <p:nvSpPr>
          <p:cNvPr id="6" name="Zástupný symbol pro zápatí 5">
            <a:extLst>
              <a:ext uri="{FF2B5EF4-FFF2-40B4-BE49-F238E27FC236}">
                <a16:creationId xmlns="" xmlns:a16="http://schemas.microsoft.com/office/drawing/2014/main" id="{436F8004-E7E4-448B-AB75-5082AD10B44A}"/>
              </a:ext>
            </a:extLst>
          </p:cNvPr>
          <p:cNvSpPr>
            <a:spLocks noGrp="1"/>
          </p:cNvSpPr>
          <p:nvPr>
            <p:ph type="ftr" sz="quarter" idx="2"/>
          </p:nvPr>
        </p:nvSpPr>
        <p:spPr>
          <a:xfrm>
            <a:off x="1" y="9719598"/>
            <a:ext cx="3077739" cy="513427"/>
          </a:xfrm>
          <a:prstGeom prst="rect">
            <a:avLst/>
          </a:prstGeom>
        </p:spPr>
        <p:txBody>
          <a:bodyPr vert="horz" lIns="94768" tIns="47384" rIns="94768" bIns="47384" rtlCol="0" anchor="b"/>
          <a:lstStyle>
            <a:lvl1pPr algn="l">
              <a:defRPr sz="1200"/>
            </a:lvl1pPr>
          </a:lstStyle>
          <a:p>
            <a:pPr>
              <a:defRPr/>
            </a:pPr>
            <a:endParaRPr lang="cs-CZ"/>
          </a:p>
        </p:txBody>
      </p:sp>
      <p:sp>
        <p:nvSpPr>
          <p:cNvPr id="7" name="Zástupný symbol pro záhlaví 6">
            <a:extLst>
              <a:ext uri="{FF2B5EF4-FFF2-40B4-BE49-F238E27FC236}">
                <a16:creationId xmlns="" xmlns:a16="http://schemas.microsoft.com/office/drawing/2014/main" id="{F27073F3-1EB5-4A2C-9336-447DF040175C}"/>
              </a:ext>
            </a:extLst>
          </p:cNvPr>
          <p:cNvSpPr>
            <a:spLocks noGrp="1"/>
          </p:cNvSpPr>
          <p:nvPr>
            <p:ph type="hdr" sz="quarter"/>
          </p:nvPr>
        </p:nvSpPr>
        <p:spPr>
          <a:xfrm>
            <a:off x="1" y="0"/>
            <a:ext cx="3077739" cy="513428"/>
          </a:xfrm>
          <a:prstGeom prst="rect">
            <a:avLst/>
          </a:prstGeom>
        </p:spPr>
        <p:txBody>
          <a:bodyPr vert="horz" lIns="94768" tIns="47384" rIns="94768" bIns="47384" rtlCol="0"/>
          <a:lstStyle>
            <a:lvl1pPr algn="l">
              <a:defRPr sz="1200" dirty="0"/>
            </a:lvl1pPr>
          </a:lstStyle>
          <a:p>
            <a:pPr>
              <a:defRPr/>
            </a:pPr>
            <a:endParaRPr lang="cs-CZ"/>
          </a:p>
        </p:txBody>
      </p:sp>
    </p:spTree>
    <p:extLst>
      <p:ext uri="{BB962C8B-B14F-4D97-AF65-F5344CB8AC3E}">
        <p14:creationId xmlns:p14="http://schemas.microsoft.com/office/powerpoint/2010/main" val="1407047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 xmlns:a16="http://schemas.microsoft.com/office/drawing/2014/main" id="{15B2C8F9-279F-4861-8827-3DF41F90484E}"/>
              </a:ext>
            </a:extLst>
          </p:cNvPr>
          <p:cNvSpPr>
            <a:spLocks noGrp="1"/>
          </p:cNvSpPr>
          <p:nvPr>
            <p:ph type="hdr" sz="quarter"/>
          </p:nvPr>
        </p:nvSpPr>
        <p:spPr>
          <a:xfrm>
            <a:off x="1" y="1"/>
            <a:ext cx="3077739" cy="511651"/>
          </a:xfrm>
          <a:prstGeom prst="rect">
            <a:avLst/>
          </a:prstGeom>
        </p:spPr>
        <p:txBody>
          <a:bodyPr vert="horz" lIns="94768" tIns="47384" rIns="94768" bIns="47384" rtlCol="0"/>
          <a:lstStyle>
            <a:lvl1pPr algn="l" eaLnBrk="1" hangingPunct="1">
              <a:defRPr sz="1200">
                <a:latin typeface="Arial" charset="0"/>
              </a:defRPr>
            </a:lvl1pPr>
          </a:lstStyle>
          <a:p>
            <a:pPr>
              <a:defRPr/>
            </a:pPr>
            <a:endParaRPr lang="cs-CZ"/>
          </a:p>
        </p:txBody>
      </p:sp>
      <p:sp>
        <p:nvSpPr>
          <p:cNvPr id="3" name="Zástupný symbol pro datum 2">
            <a:extLst>
              <a:ext uri="{FF2B5EF4-FFF2-40B4-BE49-F238E27FC236}">
                <a16:creationId xmlns="" xmlns:a16="http://schemas.microsoft.com/office/drawing/2014/main" id="{E0949DB3-D697-4559-BE06-F6DD1DCC7EC0}"/>
              </a:ext>
            </a:extLst>
          </p:cNvPr>
          <p:cNvSpPr>
            <a:spLocks noGrp="1"/>
          </p:cNvSpPr>
          <p:nvPr>
            <p:ph type="dt" idx="1"/>
          </p:nvPr>
        </p:nvSpPr>
        <p:spPr>
          <a:xfrm>
            <a:off x="4023093" y="1"/>
            <a:ext cx="3077739" cy="511651"/>
          </a:xfrm>
          <a:prstGeom prst="rect">
            <a:avLst/>
          </a:prstGeom>
        </p:spPr>
        <p:txBody>
          <a:bodyPr vert="horz" lIns="94768" tIns="47384" rIns="94768" bIns="47384" rtlCol="0"/>
          <a:lstStyle>
            <a:lvl1pPr algn="r" eaLnBrk="1" hangingPunct="1">
              <a:defRPr sz="1200">
                <a:latin typeface="Arial" charset="0"/>
              </a:defRPr>
            </a:lvl1pPr>
          </a:lstStyle>
          <a:p>
            <a:pPr>
              <a:defRPr/>
            </a:pPr>
            <a:fld id="{CC01B9A0-8F40-4A32-BE2E-62F6EB5807A1}" type="datetimeFigureOut">
              <a:rPr lang="cs-CZ"/>
              <a:pPr>
                <a:defRPr/>
              </a:pPr>
              <a:t>27.11.2018</a:t>
            </a:fld>
            <a:endParaRPr lang="cs-CZ"/>
          </a:p>
        </p:txBody>
      </p:sp>
      <p:sp>
        <p:nvSpPr>
          <p:cNvPr id="4" name="Zástupný symbol pro obrázek snímku 3">
            <a:extLst>
              <a:ext uri="{FF2B5EF4-FFF2-40B4-BE49-F238E27FC236}">
                <a16:creationId xmlns="" xmlns:a16="http://schemas.microsoft.com/office/drawing/2014/main" id="{71178FD9-5857-40ED-BD1A-9723E5BDE06D}"/>
              </a:ext>
            </a:extLst>
          </p:cNvPr>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4768" tIns="47384" rIns="94768" bIns="47384" rtlCol="0" anchor="ctr"/>
          <a:lstStyle/>
          <a:p>
            <a:pPr lvl="0"/>
            <a:endParaRPr lang="cs-CZ" noProof="0"/>
          </a:p>
        </p:txBody>
      </p:sp>
      <p:sp>
        <p:nvSpPr>
          <p:cNvPr id="5" name="Zástupný symbol pro poznámky 4">
            <a:extLst>
              <a:ext uri="{FF2B5EF4-FFF2-40B4-BE49-F238E27FC236}">
                <a16:creationId xmlns="" xmlns:a16="http://schemas.microsoft.com/office/drawing/2014/main" id="{A7B90182-B7CD-4BC9-B03D-784FECC45ACD}"/>
              </a:ext>
            </a:extLst>
          </p:cNvPr>
          <p:cNvSpPr>
            <a:spLocks noGrp="1"/>
          </p:cNvSpPr>
          <p:nvPr>
            <p:ph type="body" sz="quarter" idx="3"/>
          </p:nvPr>
        </p:nvSpPr>
        <p:spPr>
          <a:xfrm>
            <a:off x="710248" y="4860688"/>
            <a:ext cx="5681980" cy="4604861"/>
          </a:xfrm>
          <a:prstGeom prst="rect">
            <a:avLst/>
          </a:prstGeom>
        </p:spPr>
        <p:txBody>
          <a:bodyPr vert="horz" lIns="94768" tIns="47384" rIns="94768" bIns="47384"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 xmlns:a16="http://schemas.microsoft.com/office/drawing/2014/main" id="{057CB58B-A5C8-473F-85CF-DBAC7687507A}"/>
              </a:ext>
            </a:extLst>
          </p:cNvPr>
          <p:cNvSpPr>
            <a:spLocks noGrp="1"/>
          </p:cNvSpPr>
          <p:nvPr>
            <p:ph type="ftr" sz="quarter" idx="4"/>
          </p:nvPr>
        </p:nvSpPr>
        <p:spPr>
          <a:xfrm>
            <a:off x="1" y="9719599"/>
            <a:ext cx="3077739" cy="511651"/>
          </a:xfrm>
          <a:prstGeom prst="rect">
            <a:avLst/>
          </a:prstGeom>
        </p:spPr>
        <p:txBody>
          <a:bodyPr vert="horz" lIns="94768" tIns="47384" rIns="94768" bIns="47384" rtlCol="0" anchor="b"/>
          <a:lstStyle>
            <a:lvl1pPr algn="l" eaLnBrk="1" hangingPunct="1">
              <a:defRPr sz="1200">
                <a:latin typeface="Arial" charset="0"/>
              </a:defRPr>
            </a:lvl1pPr>
          </a:lstStyle>
          <a:p>
            <a:pPr>
              <a:defRPr/>
            </a:pPr>
            <a:endParaRPr lang="cs-CZ"/>
          </a:p>
        </p:txBody>
      </p:sp>
      <p:sp>
        <p:nvSpPr>
          <p:cNvPr id="7" name="Zástupný symbol pro číslo snímku 6">
            <a:extLst>
              <a:ext uri="{FF2B5EF4-FFF2-40B4-BE49-F238E27FC236}">
                <a16:creationId xmlns="" xmlns:a16="http://schemas.microsoft.com/office/drawing/2014/main" id="{44D63220-A671-4179-9309-6214DFD0E337}"/>
              </a:ext>
            </a:extLst>
          </p:cNvPr>
          <p:cNvSpPr>
            <a:spLocks noGrp="1"/>
          </p:cNvSpPr>
          <p:nvPr>
            <p:ph type="sldNum" sz="quarter" idx="5"/>
          </p:nvPr>
        </p:nvSpPr>
        <p:spPr>
          <a:xfrm>
            <a:off x="4023093" y="9719599"/>
            <a:ext cx="3077739" cy="511651"/>
          </a:xfrm>
          <a:prstGeom prst="rect">
            <a:avLst/>
          </a:prstGeom>
        </p:spPr>
        <p:txBody>
          <a:bodyPr vert="horz" wrap="square" lIns="94768" tIns="47384" rIns="94768" bIns="47384" numCol="1" anchor="b" anchorCtr="0" compatLnSpc="1">
            <a:prstTxWarp prst="textNoShape">
              <a:avLst/>
            </a:prstTxWarp>
          </a:bodyPr>
          <a:lstStyle>
            <a:lvl1pPr algn="r" eaLnBrk="1" hangingPunct="1">
              <a:defRPr sz="1200"/>
            </a:lvl1pPr>
          </a:lstStyle>
          <a:p>
            <a:pPr>
              <a:defRPr/>
            </a:pPr>
            <a:fld id="{E6259D90-4472-49C2-AEEE-068705C29AEA}" type="slidenum">
              <a:rPr lang="cs-CZ" altLang="cs-CZ"/>
              <a:pPr>
                <a:defRPr/>
              </a:pPr>
              <a:t>‹#›</a:t>
            </a:fld>
            <a:endParaRPr lang="cs-CZ" altLang="cs-CZ"/>
          </a:p>
        </p:txBody>
      </p:sp>
    </p:spTree>
    <p:extLst>
      <p:ext uri="{BB962C8B-B14F-4D97-AF65-F5344CB8AC3E}">
        <p14:creationId xmlns:p14="http://schemas.microsoft.com/office/powerpoint/2010/main" val="33583880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pPr>
                <a:defRPr/>
              </a:pPr>
              <a:t>1</a:t>
            </a:fld>
            <a:endParaRPr lang="cs-CZ" altLang="cs-CZ"/>
          </a:p>
        </p:txBody>
      </p:sp>
    </p:spTree>
    <p:extLst>
      <p:ext uri="{BB962C8B-B14F-4D97-AF65-F5344CB8AC3E}">
        <p14:creationId xmlns:p14="http://schemas.microsoft.com/office/powerpoint/2010/main" val="8299535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6319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7476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7294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E6259D90-4472-49C2-AEEE-068705C29AEA}" type="slidenum">
              <a:rPr lang="cs-CZ" altLang="cs-CZ" smtClean="0"/>
              <a:pPr>
                <a:defRPr/>
              </a:pPr>
              <a:t>2</a:t>
            </a:fld>
            <a:endParaRPr lang="cs-CZ" altLang="cs-CZ"/>
          </a:p>
        </p:txBody>
      </p:sp>
    </p:spTree>
    <p:extLst>
      <p:ext uri="{BB962C8B-B14F-4D97-AF65-F5344CB8AC3E}">
        <p14:creationId xmlns:p14="http://schemas.microsoft.com/office/powerpoint/2010/main" val="3200229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8010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451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9805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7683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7196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7999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02279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Picture 2" descr="pozadi_prezentace3">
            <a:extLst>
              <a:ext uri="{FF2B5EF4-FFF2-40B4-BE49-F238E27FC236}">
                <a16:creationId xmlns="" xmlns:a16="http://schemas.microsoft.com/office/drawing/2014/main" id="{AB959850-C0C2-41F4-9F8A-F547632F656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5888"/>
            <a:ext cx="9144000" cy="647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bdélník 4">
            <a:extLst>
              <a:ext uri="{FF2B5EF4-FFF2-40B4-BE49-F238E27FC236}">
                <a16:creationId xmlns="" xmlns:a16="http://schemas.microsoft.com/office/drawing/2014/main" id="{B1EA2D6D-3EB9-40A5-AAD7-1459DDF7FAFB}"/>
              </a:ext>
            </a:extLst>
          </p:cNvPr>
          <p:cNvSpPr/>
          <p:nvPr userDrawn="1"/>
        </p:nvSpPr>
        <p:spPr>
          <a:xfrm>
            <a:off x="2966195" y="379413"/>
            <a:ext cx="4824413" cy="574675"/>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cs-CZ"/>
          </a:p>
        </p:txBody>
      </p:sp>
      <p:sp>
        <p:nvSpPr>
          <p:cNvPr id="6" name="Rectangle 4">
            <a:extLst>
              <a:ext uri="{FF2B5EF4-FFF2-40B4-BE49-F238E27FC236}">
                <a16:creationId xmlns="" xmlns:a16="http://schemas.microsoft.com/office/drawing/2014/main" id="{2C21A4CB-DF41-4D4C-BBC4-07D1BD0725D3}"/>
              </a:ext>
            </a:extLst>
          </p:cNvPr>
          <p:cNvSpPr>
            <a:spLocks noChangeArrowheads="1"/>
          </p:cNvSpPr>
          <p:nvPr userDrawn="1"/>
        </p:nvSpPr>
        <p:spPr bwMode="auto">
          <a:xfrm>
            <a:off x="0" y="0"/>
            <a:ext cx="9144000" cy="188913"/>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cs-CZ" altLang="cs-CZ" sz="1800"/>
          </a:p>
        </p:txBody>
      </p:sp>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9" name="Rectangle 4">
            <a:extLst>
              <a:ext uri="{FF2B5EF4-FFF2-40B4-BE49-F238E27FC236}">
                <a16:creationId xmlns="" xmlns:a16="http://schemas.microsoft.com/office/drawing/2014/main" id="{E6AC7F9F-BE41-43C7-AC2B-9667C45A4EAD}"/>
              </a:ext>
            </a:extLst>
          </p:cNvPr>
          <p:cNvSpPr>
            <a:spLocks noGrp="1" noChangeArrowheads="1"/>
          </p:cNvSpPr>
          <p:nvPr>
            <p:ph type="dt" sz="half" idx="10"/>
          </p:nvPr>
        </p:nvSpPr>
        <p:spPr/>
        <p:txBody>
          <a:bodyPr/>
          <a:lstStyle>
            <a:lvl1pPr>
              <a:defRPr/>
            </a:lvl1pPr>
          </a:lstStyle>
          <a:p>
            <a:pPr>
              <a:defRPr/>
            </a:pPr>
            <a:endParaRPr lang="cs-CZ" altLang="cs-CZ"/>
          </a:p>
        </p:txBody>
      </p:sp>
      <p:sp>
        <p:nvSpPr>
          <p:cNvPr id="10" name="Rectangle 5">
            <a:extLst>
              <a:ext uri="{FF2B5EF4-FFF2-40B4-BE49-F238E27FC236}">
                <a16:creationId xmlns="" xmlns:a16="http://schemas.microsoft.com/office/drawing/2014/main" id="{AE9E05A3-DACC-4DA2-89EB-2B774EE64E65}"/>
              </a:ext>
            </a:extLst>
          </p:cNvPr>
          <p:cNvSpPr>
            <a:spLocks noGrp="1" noChangeArrowheads="1"/>
          </p:cNvSpPr>
          <p:nvPr>
            <p:ph type="ftr" sz="quarter" idx="11"/>
          </p:nvPr>
        </p:nvSpPr>
        <p:spPr/>
        <p:txBody>
          <a:bodyPr/>
          <a:lstStyle>
            <a:lvl1pPr>
              <a:defRPr/>
            </a:lvl1pPr>
          </a:lstStyle>
          <a:p>
            <a:pPr>
              <a:defRPr/>
            </a:pPr>
            <a:endParaRPr lang="cs-CZ" altLang="cs-CZ" dirty="0"/>
          </a:p>
        </p:txBody>
      </p:sp>
      <p:sp>
        <p:nvSpPr>
          <p:cNvPr id="11" name="Rectangle 6">
            <a:extLst>
              <a:ext uri="{FF2B5EF4-FFF2-40B4-BE49-F238E27FC236}">
                <a16:creationId xmlns="" xmlns:a16="http://schemas.microsoft.com/office/drawing/2014/main" id="{A694450E-132E-42C6-B5A1-73F0F54BE521}"/>
              </a:ext>
            </a:extLst>
          </p:cNvPr>
          <p:cNvSpPr>
            <a:spLocks noGrp="1" noChangeArrowheads="1"/>
          </p:cNvSpPr>
          <p:nvPr>
            <p:ph type="sldNum" sz="quarter" idx="12"/>
          </p:nvPr>
        </p:nvSpPr>
        <p:spPr/>
        <p:txBody>
          <a:bodyPr/>
          <a:lstStyle>
            <a:lvl1pPr>
              <a:defRPr/>
            </a:lvl1pPr>
          </a:lstStyle>
          <a:p>
            <a:pPr>
              <a:defRPr/>
            </a:pPr>
            <a:fld id="{E1AC2273-8CD6-494B-BD45-7A63820AB24A}" type="slidenum">
              <a:rPr lang="cs-CZ" altLang="cs-CZ"/>
              <a:pPr>
                <a:defRPr/>
              </a:pPr>
              <a:t>‹#›</a:t>
            </a:fld>
            <a:endParaRPr lang="cs-CZ" altLang="cs-CZ"/>
          </a:p>
        </p:txBody>
      </p:sp>
    </p:spTree>
    <p:extLst>
      <p:ext uri="{BB962C8B-B14F-4D97-AF65-F5344CB8AC3E}">
        <p14:creationId xmlns:p14="http://schemas.microsoft.com/office/powerpoint/2010/main" val="195432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 xmlns:a16="http://schemas.microsoft.com/office/drawing/2014/main" id="{76B67B13-8BCF-4FB3-A1FE-668A06DEE20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 xmlns:a16="http://schemas.microsoft.com/office/drawing/2014/main" id="{14BA9334-5D22-4A7D-80D9-ACA920EB600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 xmlns:a16="http://schemas.microsoft.com/office/drawing/2014/main" id="{9E1D1142-CAEB-4CF7-8222-76C34D0A37E2}"/>
              </a:ext>
            </a:extLst>
          </p:cNvPr>
          <p:cNvSpPr>
            <a:spLocks noGrp="1" noChangeArrowheads="1"/>
          </p:cNvSpPr>
          <p:nvPr>
            <p:ph type="sldNum" sz="quarter" idx="12"/>
          </p:nvPr>
        </p:nvSpPr>
        <p:spPr>
          <a:ln/>
        </p:spPr>
        <p:txBody>
          <a:bodyPr/>
          <a:lstStyle>
            <a:lvl1pPr>
              <a:defRPr/>
            </a:lvl1pPr>
          </a:lstStyle>
          <a:p>
            <a:pPr>
              <a:defRPr/>
            </a:pPr>
            <a:fld id="{6020BA69-EF4E-4EAB-92A9-761D5C0ADE3C}" type="slidenum">
              <a:rPr lang="cs-CZ" altLang="cs-CZ"/>
              <a:pPr>
                <a:defRPr/>
              </a:pPr>
              <a:t>‹#›</a:t>
            </a:fld>
            <a:endParaRPr lang="cs-CZ" altLang="cs-CZ"/>
          </a:p>
        </p:txBody>
      </p:sp>
    </p:spTree>
    <p:extLst>
      <p:ext uri="{BB962C8B-B14F-4D97-AF65-F5344CB8AC3E}">
        <p14:creationId xmlns:p14="http://schemas.microsoft.com/office/powerpoint/2010/main" val="281915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 xmlns:a16="http://schemas.microsoft.com/office/drawing/2014/main" id="{5B8DB277-44A8-49F7-AD68-A186595E6435}"/>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 xmlns:a16="http://schemas.microsoft.com/office/drawing/2014/main" id="{36131853-0924-4F08-B5EE-2445DDABCF89}"/>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 xmlns:a16="http://schemas.microsoft.com/office/drawing/2014/main" id="{0F5F25DB-8ED2-427A-ACDA-1893F4C406F9}"/>
              </a:ext>
            </a:extLst>
          </p:cNvPr>
          <p:cNvSpPr>
            <a:spLocks noGrp="1" noChangeArrowheads="1"/>
          </p:cNvSpPr>
          <p:nvPr>
            <p:ph type="sldNum" sz="quarter" idx="12"/>
          </p:nvPr>
        </p:nvSpPr>
        <p:spPr>
          <a:ln/>
        </p:spPr>
        <p:txBody>
          <a:bodyPr/>
          <a:lstStyle>
            <a:lvl1pPr>
              <a:defRPr/>
            </a:lvl1pPr>
          </a:lstStyle>
          <a:p>
            <a:pPr>
              <a:defRPr/>
            </a:pPr>
            <a:fld id="{5CAA9661-F08F-4F72-900C-C27355383F94}" type="slidenum">
              <a:rPr lang="cs-CZ" altLang="cs-CZ"/>
              <a:pPr>
                <a:defRPr/>
              </a:pPr>
              <a:t>‹#›</a:t>
            </a:fld>
            <a:endParaRPr lang="cs-CZ" altLang="cs-CZ"/>
          </a:p>
        </p:txBody>
      </p:sp>
    </p:spTree>
    <p:extLst>
      <p:ext uri="{BB962C8B-B14F-4D97-AF65-F5344CB8AC3E}">
        <p14:creationId xmlns:p14="http://schemas.microsoft.com/office/powerpoint/2010/main" val="104513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 xmlns:a16="http://schemas.microsoft.com/office/drawing/2014/main" id="{0077EC5B-E088-4E4F-8822-05C20B6DF68D}"/>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 xmlns:a16="http://schemas.microsoft.com/office/drawing/2014/main" id="{895FB158-C703-42F1-A8C2-14CAC81B7FE3}"/>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 xmlns:a16="http://schemas.microsoft.com/office/drawing/2014/main" id="{2C9A8006-A866-4D99-B502-EC3B5558910A}"/>
              </a:ext>
            </a:extLst>
          </p:cNvPr>
          <p:cNvSpPr>
            <a:spLocks noGrp="1" noChangeArrowheads="1"/>
          </p:cNvSpPr>
          <p:nvPr>
            <p:ph type="sldNum" sz="quarter" idx="12"/>
          </p:nvPr>
        </p:nvSpPr>
        <p:spPr>
          <a:ln/>
        </p:spPr>
        <p:txBody>
          <a:bodyPr/>
          <a:lstStyle>
            <a:lvl1pPr>
              <a:defRPr/>
            </a:lvl1pPr>
          </a:lstStyle>
          <a:p>
            <a:pPr>
              <a:defRPr/>
            </a:pPr>
            <a:fld id="{8EAAA34E-B5D5-45A7-99B4-6F97E354C197}" type="slidenum">
              <a:rPr lang="cs-CZ" altLang="cs-CZ"/>
              <a:pPr>
                <a:defRPr/>
              </a:pPr>
              <a:t>‹#›</a:t>
            </a:fld>
            <a:endParaRPr lang="cs-CZ" altLang="cs-CZ"/>
          </a:p>
        </p:txBody>
      </p:sp>
    </p:spTree>
    <p:extLst>
      <p:ext uri="{BB962C8B-B14F-4D97-AF65-F5344CB8AC3E}">
        <p14:creationId xmlns:p14="http://schemas.microsoft.com/office/powerpoint/2010/main" val="622585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a:extLst>
              <a:ext uri="{FF2B5EF4-FFF2-40B4-BE49-F238E27FC236}">
                <a16:creationId xmlns="" xmlns:a16="http://schemas.microsoft.com/office/drawing/2014/main" id="{1AF83C10-2B05-4802-A9A0-23722607C2C9}"/>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a:extLst>
              <a:ext uri="{FF2B5EF4-FFF2-40B4-BE49-F238E27FC236}">
                <a16:creationId xmlns="" xmlns:a16="http://schemas.microsoft.com/office/drawing/2014/main" id="{7E7CEFEE-E655-425B-A460-B19F07CC982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a:extLst>
              <a:ext uri="{FF2B5EF4-FFF2-40B4-BE49-F238E27FC236}">
                <a16:creationId xmlns="" xmlns:a16="http://schemas.microsoft.com/office/drawing/2014/main" id="{5EB27966-EC4B-48EF-8095-F9E2A8207CA7}"/>
              </a:ext>
            </a:extLst>
          </p:cNvPr>
          <p:cNvSpPr>
            <a:spLocks noGrp="1" noChangeArrowheads="1"/>
          </p:cNvSpPr>
          <p:nvPr>
            <p:ph type="sldNum" sz="quarter" idx="12"/>
          </p:nvPr>
        </p:nvSpPr>
        <p:spPr>
          <a:ln/>
        </p:spPr>
        <p:txBody>
          <a:bodyPr/>
          <a:lstStyle>
            <a:lvl1pPr>
              <a:defRPr/>
            </a:lvl1pPr>
          </a:lstStyle>
          <a:p>
            <a:pPr>
              <a:defRPr/>
            </a:pPr>
            <a:fld id="{8D4BE136-FCFD-477E-A664-CD5A5F7B3C0B}" type="slidenum">
              <a:rPr lang="cs-CZ" altLang="cs-CZ"/>
              <a:pPr>
                <a:defRPr/>
              </a:pPr>
              <a:t>‹#›</a:t>
            </a:fld>
            <a:endParaRPr lang="cs-CZ" altLang="cs-CZ"/>
          </a:p>
        </p:txBody>
      </p:sp>
    </p:spTree>
    <p:extLst>
      <p:ext uri="{BB962C8B-B14F-4D97-AF65-F5344CB8AC3E}">
        <p14:creationId xmlns:p14="http://schemas.microsoft.com/office/powerpoint/2010/main" val="46611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 xmlns:a16="http://schemas.microsoft.com/office/drawing/2014/main" id="{FBB4A76B-4590-4358-87DE-3C964359401F}"/>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 xmlns:a16="http://schemas.microsoft.com/office/drawing/2014/main" id="{9E29A14B-98E4-4E65-B627-BB94FB0EACBF}"/>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 xmlns:a16="http://schemas.microsoft.com/office/drawing/2014/main" id="{43B64732-CD25-475A-A3FB-078CBEE82F1F}"/>
              </a:ext>
            </a:extLst>
          </p:cNvPr>
          <p:cNvSpPr>
            <a:spLocks noGrp="1" noChangeArrowheads="1"/>
          </p:cNvSpPr>
          <p:nvPr>
            <p:ph type="sldNum" sz="quarter" idx="12"/>
          </p:nvPr>
        </p:nvSpPr>
        <p:spPr>
          <a:ln/>
        </p:spPr>
        <p:txBody>
          <a:bodyPr/>
          <a:lstStyle>
            <a:lvl1pPr>
              <a:defRPr/>
            </a:lvl1pPr>
          </a:lstStyle>
          <a:p>
            <a:pPr>
              <a:defRPr/>
            </a:pPr>
            <a:fld id="{8610D0DA-60AF-40A2-BB12-2E714FA07A3C}" type="slidenum">
              <a:rPr lang="cs-CZ" altLang="cs-CZ"/>
              <a:pPr>
                <a:defRPr/>
              </a:pPr>
              <a:t>‹#›</a:t>
            </a:fld>
            <a:endParaRPr lang="cs-CZ" altLang="cs-CZ"/>
          </a:p>
        </p:txBody>
      </p:sp>
    </p:spTree>
    <p:extLst>
      <p:ext uri="{BB962C8B-B14F-4D97-AF65-F5344CB8AC3E}">
        <p14:creationId xmlns:p14="http://schemas.microsoft.com/office/powerpoint/2010/main" val="3129160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 xmlns:a16="http://schemas.microsoft.com/office/drawing/2014/main" id="{D9A7410B-3BCB-469E-A6A0-3CD6EBEB6A70}"/>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a:extLst>
              <a:ext uri="{FF2B5EF4-FFF2-40B4-BE49-F238E27FC236}">
                <a16:creationId xmlns="" xmlns:a16="http://schemas.microsoft.com/office/drawing/2014/main" id="{A990C15F-86D2-48AD-A382-A9EE61DDB3A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a:extLst>
              <a:ext uri="{FF2B5EF4-FFF2-40B4-BE49-F238E27FC236}">
                <a16:creationId xmlns="" xmlns:a16="http://schemas.microsoft.com/office/drawing/2014/main" id="{F6582057-DBCC-45D1-9E28-201B69B294FF}"/>
              </a:ext>
            </a:extLst>
          </p:cNvPr>
          <p:cNvSpPr>
            <a:spLocks noGrp="1" noChangeArrowheads="1"/>
          </p:cNvSpPr>
          <p:nvPr>
            <p:ph type="sldNum" sz="quarter" idx="12"/>
          </p:nvPr>
        </p:nvSpPr>
        <p:spPr>
          <a:ln/>
        </p:spPr>
        <p:txBody>
          <a:bodyPr/>
          <a:lstStyle>
            <a:lvl1pPr>
              <a:defRPr/>
            </a:lvl1pPr>
          </a:lstStyle>
          <a:p>
            <a:pPr>
              <a:defRPr/>
            </a:pPr>
            <a:fld id="{8BBDC4B4-E07F-4BD6-B31C-91592E779D72}" type="slidenum">
              <a:rPr lang="cs-CZ" altLang="cs-CZ"/>
              <a:pPr>
                <a:defRPr/>
              </a:pPr>
              <a:t>‹#›</a:t>
            </a:fld>
            <a:endParaRPr lang="cs-CZ" altLang="cs-CZ"/>
          </a:p>
        </p:txBody>
      </p:sp>
    </p:spTree>
    <p:extLst>
      <p:ext uri="{BB962C8B-B14F-4D97-AF65-F5344CB8AC3E}">
        <p14:creationId xmlns:p14="http://schemas.microsoft.com/office/powerpoint/2010/main" val="2400523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 xmlns:a16="http://schemas.microsoft.com/office/drawing/2014/main" id="{F2843561-A3F7-4885-A61B-AB9AF6E2EBE4}"/>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a:extLst>
              <a:ext uri="{FF2B5EF4-FFF2-40B4-BE49-F238E27FC236}">
                <a16:creationId xmlns="" xmlns:a16="http://schemas.microsoft.com/office/drawing/2014/main" id="{D339E9F8-6921-4706-8C35-31E6EC3B0E6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a:extLst>
              <a:ext uri="{FF2B5EF4-FFF2-40B4-BE49-F238E27FC236}">
                <a16:creationId xmlns="" xmlns:a16="http://schemas.microsoft.com/office/drawing/2014/main" id="{23C5AA1F-04D0-4256-B894-836BC875AE2C}"/>
              </a:ext>
            </a:extLst>
          </p:cNvPr>
          <p:cNvSpPr>
            <a:spLocks noGrp="1" noChangeArrowheads="1"/>
          </p:cNvSpPr>
          <p:nvPr>
            <p:ph type="sldNum" sz="quarter" idx="12"/>
          </p:nvPr>
        </p:nvSpPr>
        <p:spPr>
          <a:ln/>
        </p:spPr>
        <p:txBody>
          <a:bodyPr/>
          <a:lstStyle>
            <a:lvl1pPr>
              <a:defRPr/>
            </a:lvl1pPr>
          </a:lstStyle>
          <a:p>
            <a:pPr>
              <a:defRPr/>
            </a:pPr>
            <a:fld id="{2F2E2856-1768-437F-9E37-32F7C1C9B6FB}" type="slidenum">
              <a:rPr lang="cs-CZ" altLang="cs-CZ"/>
              <a:pPr>
                <a:defRPr/>
              </a:pPr>
              <a:t>‹#›</a:t>
            </a:fld>
            <a:endParaRPr lang="cs-CZ" altLang="cs-CZ"/>
          </a:p>
        </p:txBody>
      </p:sp>
    </p:spTree>
    <p:extLst>
      <p:ext uri="{BB962C8B-B14F-4D97-AF65-F5344CB8AC3E}">
        <p14:creationId xmlns:p14="http://schemas.microsoft.com/office/powerpoint/2010/main" val="41083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39FEDDAD-4DF8-47A9-B044-91A48ADB51BE}"/>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a:extLst>
              <a:ext uri="{FF2B5EF4-FFF2-40B4-BE49-F238E27FC236}">
                <a16:creationId xmlns="" xmlns:a16="http://schemas.microsoft.com/office/drawing/2014/main" id="{CB58959D-7381-4339-A060-513060B38A3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a:extLst>
              <a:ext uri="{FF2B5EF4-FFF2-40B4-BE49-F238E27FC236}">
                <a16:creationId xmlns="" xmlns:a16="http://schemas.microsoft.com/office/drawing/2014/main" id="{68782619-9C14-4A2F-AE57-CDB3FA61BFD9}"/>
              </a:ext>
            </a:extLst>
          </p:cNvPr>
          <p:cNvSpPr>
            <a:spLocks noGrp="1" noChangeArrowheads="1"/>
          </p:cNvSpPr>
          <p:nvPr>
            <p:ph type="sldNum" sz="quarter" idx="12"/>
          </p:nvPr>
        </p:nvSpPr>
        <p:spPr>
          <a:ln/>
        </p:spPr>
        <p:txBody>
          <a:bodyPr/>
          <a:lstStyle>
            <a:lvl1pPr>
              <a:defRPr/>
            </a:lvl1pPr>
          </a:lstStyle>
          <a:p>
            <a:pPr>
              <a:defRPr/>
            </a:pPr>
            <a:fld id="{B556C583-586D-468F-A676-962D35248425}" type="slidenum">
              <a:rPr lang="cs-CZ" altLang="cs-CZ"/>
              <a:pPr>
                <a:defRPr/>
              </a:pPr>
              <a:t>‹#›</a:t>
            </a:fld>
            <a:endParaRPr lang="cs-CZ" altLang="cs-CZ"/>
          </a:p>
        </p:txBody>
      </p:sp>
    </p:spTree>
    <p:extLst>
      <p:ext uri="{BB962C8B-B14F-4D97-AF65-F5344CB8AC3E}">
        <p14:creationId xmlns:p14="http://schemas.microsoft.com/office/powerpoint/2010/main" val="2466776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 xmlns:a16="http://schemas.microsoft.com/office/drawing/2014/main" id="{D92D924B-8559-46CE-89D8-1E9F9675117C}"/>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 xmlns:a16="http://schemas.microsoft.com/office/drawing/2014/main" id="{C3C814FA-46B1-497D-8F2C-1F776AA728F4}"/>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 xmlns:a16="http://schemas.microsoft.com/office/drawing/2014/main" id="{73CA888D-9EB8-4AAC-BB30-28B378C6000E}"/>
              </a:ext>
            </a:extLst>
          </p:cNvPr>
          <p:cNvSpPr>
            <a:spLocks noGrp="1" noChangeArrowheads="1"/>
          </p:cNvSpPr>
          <p:nvPr>
            <p:ph type="sldNum" sz="quarter" idx="12"/>
          </p:nvPr>
        </p:nvSpPr>
        <p:spPr>
          <a:ln/>
        </p:spPr>
        <p:txBody>
          <a:bodyPr/>
          <a:lstStyle>
            <a:lvl1pPr>
              <a:defRPr/>
            </a:lvl1pPr>
          </a:lstStyle>
          <a:p>
            <a:pPr>
              <a:defRPr/>
            </a:pPr>
            <a:fld id="{3618EDEA-EAEF-4270-B474-BE42BC0D6909}" type="slidenum">
              <a:rPr lang="cs-CZ" altLang="cs-CZ"/>
              <a:pPr>
                <a:defRPr/>
              </a:pPr>
              <a:t>‹#›</a:t>
            </a:fld>
            <a:endParaRPr lang="cs-CZ" altLang="cs-CZ"/>
          </a:p>
        </p:txBody>
      </p:sp>
    </p:spTree>
    <p:extLst>
      <p:ext uri="{BB962C8B-B14F-4D97-AF65-F5344CB8AC3E}">
        <p14:creationId xmlns:p14="http://schemas.microsoft.com/office/powerpoint/2010/main" val="3809684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a:extLst>
              <a:ext uri="{FF2B5EF4-FFF2-40B4-BE49-F238E27FC236}">
                <a16:creationId xmlns="" xmlns:a16="http://schemas.microsoft.com/office/drawing/2014/main" id="{7F52C4EA-15E0-49E9-BAE4-9A47B73336A5}"/>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a:extLst>
              <a:ext uri="{FF2B5EF4-FFF2-40B4-BE49-F238E27FC236}">
                <a16:creationId xmlns="" xmlns:a16="http://schemas.microsoft.com/office/drawing/2014/main" id="{D1D522AC-740D-48F4-A3FD-07D4A263BAE0}"/>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a:extLst>
              <a:ext uri="{FF2B5EF4-FFF2-40B4-BE49-F238E27FC236}">
                <a16:creationId xmlns="" xmlns:a16="http://schemas.microsoft.com/office/drawing/2014/main" id="{5BFC0E79-686A-44C8-9AA8-AD452BEBCEFF}"/>
              </a:ext>
            </a:extLst>
          </p:cNvPr>
          <p:cNvSpPr>
            <a:spLocks noGrp="1" noChangeArrowheads="1"/>
          </p:cNvSpPr>
          <p:nvPr>
            <p:ph type="sldNum" sz="quarter" idx="12"/>
          </p:nvPr>
        </p:nvSpPr>
        <p:spPr>
          <a:ln/>
        </p:spPr>
        <p:txBody>
          <a:bodyPr/>
          <a:lstStyle>
            <a:lvl1pPr>
              <a:defRPr/>
            </a:lvl1pPr>
          </a:lstStyle>
          <a:p>
            <a:pPr>
              <a:defRPr/>
            </a:pPr>
            <a:fld id="{EC3E41C3-7BF1-4E9F-BD6B-E30F0188B9C9}" type="slidenum">
              <a:rPr lang="cs-CZ" altLang="cs-CZ"/>
              <a:pPr>
                <a:defRPr/>
              </a:pPr>
              <a:t>‹#›</a:t>
            </a:fld>
            <a:endParaRPr lang="cs-CZ" altLang="cs-CZ"/>
          </a:p>
        </p:txBody>
      </p:sp>
    </p:spTree>
    <p:extLst>
      <p:ext uri="{BB962C8B-B14F-4D97-AF65-F5344CB8AC3E}">
        <p14:creationId xmlns:p14="http://schemas.microsoft.com/office/powerpoint/2010/main" val="200275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ABFD1EDC-1C6D-4E05-87FC-E1BD7ADF947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Rectangle 3">
            <a:extLst>
              <a:ext uri="{FF2B5EF4-FFF2-40B4-BE49-F238E27FC236}">
                <a16:creationId xmlns="" xmlns:a16="http://schemas.microsoft.com/office/drawing/2014/main" id="{4EF93CE2-26C1-43DF-8A7E-6C5A7CBA239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8" name="Rectangle 4">
            <a:extLst>
              <a:ext uri="{FF2B5EF4-FFF2-40B4-BE49-F238E27FC236}">
                <a16:creationId xmlns="" xmlns:a16="http://schemas.microsoft.com/office/drawing/2014/main" id="{AFBF6C28-EDA7-4AAA-BA2C-1B3E2DE2F0D7}"/>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ltLang="cs-CZ"/>
          </a:p>
        </p:txBody>
      </p:sp>
      <p:sp>
        <p:nvSpPr>
          <p:cNvPr id="1029" name="Rectangle 5">
            <a:extLst>
              <a:ext uri="{FF2B5EF4-FFF2-40B4-BE49-F238E27FC236}">
                <a16:creationId xmlns="" xmlns:a16="http://schemas.microsoft.com/office/drawing/2014/main" id="{C6EB57F1-65F4-44CC-92AD-CC2D9544827A}"/>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cs-CZ" altLang="cs-CZ"/>
          </a:p>
        </p:txBody>
      </p:sp>
      <p:sp>
        <p:nvSpPr>
          <p:cNvPr id="1030" name="Rectangle 6">
            <a:extLst>
              <a:ext uri="{FF2B5EF4-FFF2-40B4-BE49-F238E27FC236}">
                <a16:creationId xmlns="" xmlns:a16="http://schemas.microsoft.com/office/drawing/2014/main" id="{6F4B6366-04EE-42B2-B228-A79602858B3A}"/>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F5ADC34E-726D-4C20-86E2-F9A08E60EFFF}"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pozadi_prezentace">
            <a:extLst>
              <a:ext uri="{FF2B5EF4-FFF2-40B4-BE49-F238E27FC236}">
                <a16:creationId xmlns="" xmlns:a16="http://schemas.microsoft.com/office/drawing/2014/main" id="{20F6DE5E-10DD-46FF-BA33-AAA8132F8D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4788"/>
            <a:ext cx="9144000" cy="673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5">
            <a:extLst>
              <a:ext uri="{FF2B5EF4-FFF2-40B4-BE49-F238E27FC236}">
                <a16:creationId xmlns="" xmlns:a16="http://schemas.microsoft.com/office/drawing/2014/main" id="{C2EF8F6C-5EB1-4C8D-9BD4-389339BC7269}"/>
              </a:ext>
            </a:extLst>
          </p:cNvPr>
          <p:cNvSpPr>
            <a:spLocks noChangeArrowheads="1"/>
          </p:cNvSpPr>
          <p:nvPr/>
        </p:nvSpPr>
        <p:spPr bwMode="auto">
          <a:xfrm>
            <a:off x="0" y="6629351"/>
            <a:ext cx="9144000" cy="306438"/>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ts val="0"/>
              </a:spcBef>
              <a:buFontTx/>
              <a:buNone/>
            </a:pPr>
            <a:r>
              <a:rPr lang="cs-CZ" altLang="cs-CZ" sz="1600" dirty="0">
                <a:solidFill>
                  <a:srgbClr val="FFFFFF"/>
                </a:solidFill>
              </a:rPr>
              <a:t>Konference Technologické trendy v silniční dopravě, Olomouc, 27. 11. 2018</a:t>
            </a:r>
          </a:p>
        </p:txBody>
      </p:sp>
      <p:sp>
        <p:nvSpPr>
          <p:cNvPr id="5124" name="Rectangle 6">
            <a:extLst>
              <a:ext uri="{FF2B5EF4-FFF2-40B4-BE49-F238E27FC236}">
                <a16:creationId xmlns="" xmlns:a16="http://schemas.microsoft.com/office/drawing/2014/main" id="{35BB0C44-65F2-42F6-A579-560A7F92CFCA}"/>
              </a:ext>
            </a:extLst>
          </p:cNvPr>
          <p:cNvSpPr>
            <a:spLocks noChangeArrowheads="1"/>
          </p:cNvSpPr>
          <p:nvPr/>
        </p:nvSpPr>
        <p:spPr bwMode="auto">
          <a:xfrm>
            <a:off x="0" y="0"/>
            <a:ext cx="9144000" cy="115888"/>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2055" name="Text Box 7">
            <a:extLst>
              <a:ext uri="{FF2B5EF4-FFF2-40B4-BE49-F238E27FC236}">
                <a16:creationId xmlns="" xmlns:a16="http://schemas.microsoft.com/office/drawing/2014/main" id="{6838568E-2C36-4B5B-9D09-2B14F9338475}"/>
              </a:ext>
            </a:extLst>
          </p:cNvPr>
          <p:cNvSpPr txBox="1">
            <a:spLocks noChangeArrowheads="1"/>
          </p:cNvSpPr>
          <p:nvPr/>
        </p:nvSpPr>
        <p:spPr bwMode="auto">
          <a:xfrm>
            <a:off x="1835696" y="1685097"/>
            <a:ext cx="6335713" cy="1215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lnSpc>
                <a:spcPct val="114000"/>
              </a:lnSpc>
              <a:spcBef>
                <a:spcPts val="0"/>
              </a:spcBef>
              <a:defRPr/>
            </a:pPr>
            <a:r>
              <a:rPr lang="cs-CZ" sz="2800" b="1" dirty="0"/>
              <a:t> </a:t>
            </a:r>
            <a:r>
              <a:rPr lang="cs-CZ" sz="3200" b="1" dirty="0" smtClean="0">
                <a:solidFill>
                  <a:srgbClr val="003399"/>
                </a:solidFill>
              </a:rPr>
              <a:t>Silniční doprava a životní prostředí</a:t>
            </a:r>
            <a:endParaRPr lang="cs-CZ" altLang="cs-CZ" sz="3200" b="1" dirty="0">
              <a:solidFill>
                <a:srgbClr val="003399"/>
              </a:solidFill>
              <a:effectLst>
                <a:outerShdw blurRad="38100" dist="38100" dir="2700000" algn="tl">
                  <a:srgbClr val="C0C0C0"/>
                </a:outerShdw>
              </a:effectLst>
              <a:latin typeface="Arial Black" pitchFamily="34" charset="0"/>
            </a:endParaRPr>
          </a:p>
        </p:txBody>
      </p:sp>
      <p:sp>
        <p:nvSpPr>
          <p:cNvPr id="5126" name="Text Box 8">
            <a:extLst>
              <a:ext uri="{FF2B5EF4-FFF2-40B4-BE49-F238E27FC236}">
                <a16:creationId xmlns="" xmlns:a16="http://schemas.microsoft.com/office/drawing/2014/main" id="{3E1A0F2D-16E8-425A-9B50-89FEE8A86F37}"/>
              </a:ext>
            </a:extLst>
          </p:cNvPr>
          <p:cNvSpPr txBox="1">
            <a:spLocks noChangeArrowheads="1"/>
          </p:cNvSpPr>
          <p:nvPr/>
        </p:nvSpPr>
        <p:spPr bwMode="auto">
          <a:xfrm>
            <a:off x="3275558" y="3028950"/>
            <a:ext cx="345598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2000" b="1" dirty="0">
                <a:solidFill>
                  <a:srgbClr val="CC0000"/>
                </a:solidFill>
              </a:rPr>
              <a:t>Ing. </a:t>
            </a:r>
            <a:r>
              <a:rPr lang="cs-CZ" altLang="cs-CZ" sz="2000" b="1" dirty="0" smtClean="0">
                <a:solidFill>
                  <a:srgbClr val="CC0000"/>
                </a:solidFill>
              </a:rPr>
              <a:t>Jiří Jedlička</a:t>
            </a:r>
            <a:endParaRPr lang="cs-CZ" altLang="cs-CZ" sz="2000" b="1" dirty="0">
              <a:solidFill>
                <a:srgbClr val="CC0000"/>
              </a:solidFill>
            </a:endParaRPr>
          </a:p>
        </p:txBody>
      </p:sp>
      <p:grpSp>
        <p:nvGrpSpPr>
          <p:cNvPr id="5127" name="Skupina 1">
            <a:extLst>
              <a:ext uri="{FF2B5EF4-FFF2-40B4-BE49-F238E27FC236}">
                <a16:creationId xmlns="" xmlns:a16="http://schemas.microsoft.com/office/drawing/2014/main" id="{43CDDFD8-9B21-4981-8125-B6C901D361FB}"/>
              </a:ext>
            </a:extLst>
          </p:cNvPr>
          <p:cNvGrpSpPr>
            <a:grpSpLocks/>
          </p:cNvGrpSpPr>
          <p:nvPr/>
        </p:nvGrpSpPr>
        <p:grpSpPr bwMode="auto">
          <a:xfrm>
            <a:off x="2699792" y="204788"/>
            <a:ext cx="5905500" cy="789960"/>
            <a:chOff x="2483751" y="190538"/>
            <a:chExt cx="6048308" cy="803749"/>
          </a:xfrm>
        </p:grpSpPr>
        <p:sp>
          <p:nvSpPr>
            <p:cNvPr id="7" name="Obdélník 6">
              <a:extLst>
                <a:ext uri="{FF2B5EF4-FFF2-40B4-BE49-F238E27FC236}">
                  <a16:creationId xmlns="" xmlns:a16="http://schemas.microsoft.com/office/drawing/2014/main" id="{AE5EE852-0FA5-4160-AD08-A76CB2681DDC}"/>
                </a:ext>
              </a:extLst>
            </p:cNvPr>
            <p:cNvSpPr/>
            <p:nvPr/>
          </p:nvSpPr>
          <p:spPr>
            <a:xfrm>
              <a:off x="3708045" y="190538"/>
              <a:ext cx="4824014" cy="57340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cs-CZ"/>
            </a:p>
          </p:txBody>
        </p:sp>
        <p:pic>
          <p:nvPicPr>
            <p:cNvPr id="5129" name="Picture 2" descr="D:\Users\Janosikova\Desktop\logo-eu-op-pik.png">
              <a:extLst>
                <a:ext uri="{FF2B5EF4-FFF2-40B4-BE49-F238E27FC236}">
                  <a16:creationId xmlns="" xmlns:a16="http://schemas.microsoft.com/office/drawing/2014/main" id="{E9705B82-4143-415A-90B6-999BDC3502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51" y="190676"/>
              <a:ext cx="2876223" cy="803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3" descr="D:\Users\Janosikova\Desktop\logo-mpo.png">
              <a:extLst>
                <a:ext uri="{FF2B5EF4-FFF2-40B4-BE49-F238E27FC236}">
                  <a16:creationId xmlns="" xmlns:a16="http://schemas.microsoft.com/office/drawing/2014/main" id="{5E5AF9F2-B629-41FF-950F-64B01B3E92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63865" y="307313"/>
              <a:ext cx="1152445" cy="552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055">
                                            <p:txEl>
                                              <p:pRg st="0" end="0"/>
                                            </p:txEl>
                                          </p:spTgt>
                                        </p:tgtEl>
                                        <p:attrNameLst>
                                          <p:attrName>style.visibility</p:attrName>
                                        </p:attrNameLst>
                                      </p:cBhvr>
                                      <p:to>
                                        <p:strVal val="visible"/>
                                      </p:to>
                                    </p:set>
                                    <p:animEffect transition="in" filter="barn(inVertical)">
                                      <p:cBhvr>
                                        <p:cTn id="7" dur="500"/>
                                        <p:tgtEl>
                                          <p:spTgt spid="20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755576" y="1340768"/>
            <a:ext cx="7895976" cy="4829175"/>
          </a:xfrm>
        </p:spPr>
        <p:txBody>
          <a:bodyPr/>
          <a:lstStyle/>
          <a:p>
            <a:pPr marL="0" indent="0">
              <a:spcBef>
                <a:spcPts val="600"/>
              </a:spcBef>
              <a:spcAft>
                <a:spcPts val="600"/>
              </a:spcAft>
              <a:buFontTx/>
              <a:buNone/>
              <a:defRPr/>
            </a:pPr>
            <a:r>
              <a:rPr lang="cs-CZ" altLang="cs-CZ" sz="2000" b="1" dirty="0">
                <a:solidFill>
                  <a:srgbClr val="003399"/>
                </a:solidFill>
              </a:rPr>
              <a:t>5</a:t>
            </a:r>
            <a:r>
              <a:rPr lang="cs-CZ" altLang="cs-CZ" sz="2000" b="1" dirty="0" smtClean="0">
                <a:solidFill>
                  <a:srgbClr val="003399"/>
                </a:solidFill>
              </a:rPr>
              <a:t>. Externality</a:t>
            </a:r>
            <a:endParaRPr lang="cs-CZ" altLang="cs-CZ" sz="2000" b="1" dirty="0">
              <a:solidFill>
                <a:srgbClr val="003399"/>
              </a:solidFill>
            </a:endParaRPr>
          </a:p>
          <a:p>
            <a:pPr>
              <a:spcBef>
                <a:spcPts val="600"/>
              </a:spcBef>
              <a:spcAft>
                <a:spcPts val="600"/>
              </a:spcAft>
              <a:buFont typeface="Wingdings" panose="05000000000000000000" pitchFamily="2" charset="2"/>
              <a:buChar char="Ø"/>
              <a:defRPr/>
            </a:pPr>
            <a:r>
              <a:rPr lang="cs-CZ" altLang="cs-CZ" sz="1800" dirty="0"/>
              <a:t>vztah mezi dvěma a více ekonomickými subjekty, kdy jeden subjekt svou výrobní činností ovlivňuje určitým způsobem výrobu či spotřebu (výrobní či spotřební funkci) jiného či jiných </a:t>
            </a:r>
            <a:r>
              <a:rPr lang="cs-CZ" altLang="cs-CZ" sz="1800" dirty="0" smtClean="0"/>
              <a:t>subjektů;</a:t>
            </a:r>
          </a:p>
          <a:p>
            <a:pPr>
              <a:spcBef>
                <a:spcPts val="600"/>
              </a:spcBef>
              <a:spcAft>
                <a:spcPts val="600"/>
              </a:spcAft>
              <a:buFont typeface="Wingdings" panose="05000000000000000000" pitchFamily="2" charset="2"/>
              <a:buChar char="Ø"/>
              <a:defRPr/>
            </a:pPr>
            <a:r>
              <a:rPr lang="cs-CZ" altLang="cs-CZ" sz="1800" dirty="0" err="1" smtClean="0"/>
              <a:t>Euroviněta</a:t>
            </a:r>
            <a:r>
              <a:rPr lang="cs-CZ" altLang="cs-CZ" sz="1800" dirty="0" smtClean="0"/>
              <a:t>, - vychází </a:t>
            </a:r>
            <a:r>
              <a:rPr lang="cs-CZ" altLang="cs-CZ" sz="1800" dirty="0"/>
              <a:t>ze Směrnice 38/2006/ES a zavádí možnost zahrnutí (internalizace) externích nákladů těžké nákladní dopravy do </a:t>
            </a:r>
            <a:r>
              <a:rPr lang="cs-CZ" altLang="cs-CZ" sz="1800" dirty="0" smtClean="0"/>
              <a:t>mýtného;</a:t>
            </a:r>
          </a:p>
          <a:p>
            <a:pPr>
              <a:spcBef>
                <a:spcPts val="600"/>
              </a:spcBef>
              <a:spcAft>
                <a:spcPts val="600"/>
              </a:spcAft>
              <a:buFont typeface="Wingdings" panose="05000000000000000000" pitchFamily="2" charset="2"/>
              <a:buChar char="Ø"/>
              <a:defRPr/>
            </a:pPr>
            <a:r>
              <a:rPr lang="cs-CZ" altLang="cs-CZ" sz="1800" dirty="0" err="1" smtClean="0"/>
              <a:t>Euroviněta</a:t>
            </a:r>
            <a:r>
              <a:rPr lang="cs-CZ" altLang="cs-CZ" sz="1800" dirty="0" smtClean="0"/>
              <a:t> </a:t>
            </a:r>
            <a:r>
              <a:rPr lang="cs-CZ" altLang="cs-CZ" sz="1800" dirty="0"/>
              <a:t>je také nazýván systém plateb a nástroj kontroly zaplacení poplatků za užívání silnic v Belgii, Dánsku, Lucembursku, Nizozemsku a Švédsku, kdy je možné uhradit poplatky za užívání pozemních komunikací (časový poplatek) prostřednictvím jednoho kupónu platného ve více zemích. Výše platby závisí na požadované délce platnosti tohoto kupónu a dalších parametrech (počet os vozidla, emisní třída</a:t>
            </a:r>
            <a:r>
              <a:rPr lang="cs-CZ" altLang="cs-CZ" sz="1800" dirty="0" smtClean="0"/>
              <a:t>).;</a:t>
            </a:r>
            <a:endParaRPr lang="cs-CZ" altLang="cs-CZ" sz="18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10</a:t>
            </a:fld>
            <a:endParaRPr lang="cs-CZ" altLang="cs-CZ" b="1" dirty="0"/>
          </a:p>
        </p:txBody>
      </p:sp>
    </p:spTree>
    <p:extLst>
      <p:ext uri="{BB962C8B-B14F-4D97-AF65-F5344CB8AC3E}">
        <p14:creationId xmlns:p14="http://schemas.microsoft.com/office/powerpoint/2010/main" val="402341894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755576" y="1340768"/>
            <a:ext cx="7895976" cy="4829175"/>
          </a:xfrm>
        </p:spPr>
        <p:txBody>
          <a:bodyPr/>
          <a:lstStyle/>
          <a:p>
            <a:pPr marL="0" indent="0">
              <a:spcBef>
                <a:spcPts val="600"/>
              </a:spcBef>
              <a:spcAft>
                <a:spcPts val="600"/>
              </a:spcAft>
              <a:buFontTx/>
              <a:buNone/>
              <a:defRPr/>
            </a:pPr>
            <a:r>
              <a:rPr lang="cs-CZ" altLang="cs-CZ" sz="2000" b="1" dirty="0">
                <a:solidFill>
                  <a:srgbClr val="003399"/>
                </a:solidFill>
              </a:rPr>
              <a:t>5</a:t>
            </a:r>
            <a:r>
              <a:rPr lang="cs-CZ" altLang="cs-CZ" sz="2000" b="1" dirty="0" smtClean="0">
                <a:solidFill>
                  <a:srgbClr val="003399"/>
                </a:solidFill>
              </a:rPr>
              <a:t>. Externality</a:t>
            </a:r>
            <a:endParaRPr lang="cs-CZ" altLang="cs-CZ" sz="2000" b="1" dirty="0">
              <a:solidFill>
                <a:srgbClr val="003399"/>
              </a:solidFill>
            </a:endParaRPr>
          </a:p>
          <a:p>
            <a:pPr algn="just">
              <a:spcBef>
                <a:spcPts val="600"/>
              </a:spcBef>
              <a:spcAft>
                <a:spcPts val="600"/>
              </a:spcAft>
              <a:buFont typeface="Wingdings" panose="05000000000000000000" pitchFamily="2" charset="2"/>
              <a:buChar char="Ø"/>
              <a:defRPr/>
            </a:pPr>
            <a:r>
              <a:rPr lang="cs-CZ" altLang="cs-CZ" sz="1800" dirty="0"/>
              <a:t>Členské státy jsou oprávněny zařadit do mýtného pro těžká nákladní vozidla poplatek, který je založen na nákladech vzniklých v důsledku znečištění ovzduší a navýšení hluku z provozu či v důsledku přetížení </a:t>
            </a:r>
            <a:r>
              <a:rPr lang="cs-CZ" altLang="cs-CZ" sz="1800" dirty="0" smtClean="0"/>
              <a:t>dopravy - motivace </a:t>
            </a:r>
            <a:r>
              <a:rPr lang="cs-CZ" altLang="cs-CZ" sz="1800" dirty="0"/>
              <a:t>k obnově vozového parku, </a:t>
            </a:r>
            <a:r>
              <a:rPr lang="cs-CZ" altLang="cs-CZ" sz="1800" dirty="0" smtClean="0"/>
              <a:t>vliv </a:t>
            </a:r>
            <a:r>
              <a:rPr lang="cs-CZ" altLang="cs-CZ" sz="1800" dirty="0"/>
              <a:t>i na životní prostředí, vyšší bezpečnost nebo nižší provozní náklady apod.;</a:t>
            </a:r>
            <a:endParaRPr lang="cs-CZ" altLang="cs-CZ" sz="1800" dirty="0" smtClean="0"/>
          </a:p>
          <a:p>
            <a:pPr>
              <a:spcBef>
                <a:spcPts val="600"/>
              </a:spcBef>
              <a:spcAft>
                <a:spcPts val="600"/>
              </a:spcAft>
              <a:buFont typeface="Wingdings" panose="05000000000000000000" pitchFamily="2" charset="2"/>
              <a:buChar char="Ø"/>
              <a:defRPr/>
            </a:pPr>
            <a:r>
              <a:rPr lang="cs-CZ" altLang="cs-CZ" sz="1800" dirty="0"/>
              <a:t>Za znečištění by kamiony mohly v budoucnu připlácet na meziměstských úsecích až 12 </a:t>
            </a:r>
            <a:r>
              <a:rPr lang="cs-CZ" altLang="cs-CZ" sz="1800" dirty="0" err="1"/>
              <a:t>Eurocentů</a:t>
            </a:r>
            <a:r>
              <a:rPr lang="cs-CZ" altLang="cs-CZ" sz="1800" dirty="0"/>
              <a:t> (3 Kč) a 16 </a:t>
            </a:r>
            <a:r>
              <a:rPr lang="cs-CZ" altLang="cs-CZ" sz="1800" dirty="0" err="1"/>
              <a:t>Eurocentů</a:t>
            </a:r>
            <a:r>
              <a:rPr lang="cs-CZ" altLang="cs-CZ" sz="1800" dirty="0"/>
              <a:t> (4 Kč) na příměstských </a:t>
            </a:r>
            <a:r>
              <a:rPr lang="cs-CZ" altLang="cs-CZ" sz="1800" dirty="0" smtClean="0"/>
              <a:t>úsecích;</a:t>
            </a:r>
          </a:p>
          <a:p>
            <a:pPr>
              <a:spcBef>
                <a:spcPts val="600"/>
              </a:spcBef>
              <a:spcAft>
                <a:spcPts val="600"/>
              </a:spcAft>
              <a:buFont typeface="Wingdings" panose="05000000000000000000" pitchFamily="2" charset="2"/>
              <a:buChar char="Ø"/>
              <a:defRPr/>
            </a:pPr>
            <a:r>
              <a:rPr lang="cs-CZ" altLang="cs-CZ" sz="1800" dirty="0" smtClean="0"/>
              <a:t>Přirážka </a:t>
            </a:r>
            <a:r>
              <a:rPr lang="cs-CZ" altLang="cs-CZ" sz="1800" dirty="0"/>
              <a:t>za hluk je stanovena maximálně na 2 </a:t>
            </a:r>
            <a:r>
              <a:rPr lang="cs-CZ" altLang="cs-CZ" sz="1800" dirty="0" err="1"/>
              <a:t>Eurocenty</a:t>
            </a:r>
            <a:r>
              <a:rPr lang="cs-CZ" altLang="cs-CZ" sz="1800" dirty="0"/>
              <a:t> (50 haléřů) s rozlišením sazeb pro den a noc, přičemž v noci je sazba vyšší. Stejně jako mýtné sazby jsou ekologické sazby rozlišeny dle stupně zatížení okolí běžně používanými ekologickými třídami vozidel Euro 0 až Euro VI</a:t>
            </a:r>
            <a:r>
              <a:rPr lang="cs-CZ" altLang="cs-CZ" sz="1800" dirty="0" smtClean="0"/>
              <a:t>;</a:t>
            </a:r>
          </a:p>
          <a:p>
            <a:pPr>
              <a:spcBef>
                <a:spcPts val="600"/>
              </a:spcBef>
              <a:spcAft>
                <a:spcPts val="600"/>
              </a:spcAft>
              <a:buFont typeface="Wingdings" panose="05000000000000000000" pitchFamily="2" charset="2"/>
              <a:buChar char="Ø"/>
              <a:defRPr/>
            </a:pPr>
            <a:r>
              <a:rPr lang="cs-CZ" altLang="cs-CZ" sz="1800" dirty="0"/>
              <a:t>V České republice není Směrnice 2011/76/ES přenesena do národní legislativy ani promítnuta do konstrukce mýtných sazeb</a:t>
            </a:r>
            <a:endParaRPr lang="cs-CZ" altLang="cs-CZ" sz="1800" dirty="0" smtClean="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11</a:t>
            </a:fld>
            <a:endParaRPr lang="cs-CZ" altLang="cs-CZ" b="1" dirty="0"/>
          </a:p>
        </p:txBody>
      </p:sp>
    </p:spTree>
    <p:extLst>
      <p:ext uri="{BB962C8B-B14F-4D97-AF65-F5344CB8AC3E}">
        <p14:creationId xmlns:p14="http://schemas.microsoft.com/office/powerpoint/2010/main" val="26944133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755576" y="1340768"/>
            <a:ext cx="7895976" cy="4829175"/>
          </a:xfrm>
        </p:spPr>
        <p:txBody>
          <a:bodyPr/>
          <a:lstStyle/>
          <a:p>
            <a:pPr marL="0" indent="0">
              <a:spcBef>
                <a:spcPts val="600"/>
              </a:spcBef>
              <a:spcAft>
                <a:spcPts val="600"/>
              </a:spcAft>
              <a:buFontTx/>
              <a:buNone/>
              <a:defRPr/>
            </a:pPr>
            <a:r>
              <a:rPr lang="cs-CZ" altLang="cs-CZ" sz="2000" b="1" dirty="0">
                <a:solidFill>
                  <a:srgbClr val="003399"/>
                </a:solidFill>
              </a:rPr>
              <a:t>5</a:t>
            </a:r>
            <a:r>
              <a:rPr lang="cs-CZ" altLang="cs-CZ" sz="2000" b="1" dirty="0" smtClean="0">
                <a:solidFill>
                  <a:srgbClr val="003399"/>
                </a:solidFill>
              </a:rPr>
              <a:t>. Externality</a:t>
            </a:r>
            <a:endParaRPr lang="cs-CZ" altLang="cs-CZ" sz="2000" b="1" dirty="0">
              <a:solidFill>
                <a:srgbClr val="003399"/>
              </a:solidFill>
            </a:endParaRPr>
          </a:p>
          <a:p>
            <a:pPr algn="just">
              <a:spcBef>
                <a:spcPts val="600"/>
              </a:spcBef>
              <a:spcAft>
                <a:spcPts val="600"/>
              </a:spcAft>
              <a:buFont typeface="Wingdings" panose="05000000000000000000" pitchFamily="2" charset="2"/>
              <a:buChar char="Ø"/>
              <a:defRPr/>
            </a:pPr>
            <a:r>
              <a:rPr lang="cs-CZ" altLang="cs-CZ" sz="1800" dirty="0" smtClean="0"/>
              <a:t>zavedení </a:t>
            </a:r>
            <a:r>
              <a:rPr lang="cs-CZ" altLang="cs-CZ" sz="1800" dirty="0"/>
              <a:t>zpoplatnění parkování a podporou alternativních modů </a:t>
            </a:r>
            <a:r>
              <a:rPr lang="cs-CZ" altLang="cs-CZ" sz="1800" dirty="0" smtClean="0"/>
              <a:t>dopravy</a:t>
            </a:r>
            <a:r>
              <a:rPr lang="cs-CZ" altLang="cs-CZ" sz="1800" dirty="0"/>
              <a:t>;</a:t>
            </a:r>
            <a:endParaRPr lang="cs-CZ" altLang="cs-CZ" sz="1800" dirty="0" smtClean="0"/>
          </a:p>
          <a:p>
            <a:pPr algn="just">
              <a:spcBef>
                <a:spcPts val="600"/>
              </a:spcBef>
              <a:spcAft>
                <a:spcPts val="600"/>
              </a:spcAft>
              <a:buFont typeface="Wingdings" panose="05000000000000000000" pitchFamily="2" charset="2"/>
              <a:buChar char="Ø"/>
              <a:defRPr/>
            </a:pPr>
            <a:r>
              <a:rPr lang="cs-CZ" altLang="cs-CZ" sz="1800" dirty="0"/>
              <a:t>p</a:t>
            </a:r>
            <a:r>
              <a:rPr lang="cs-CZ" altLang="cs-CZ" sz="1800" dirty="0" smtClean="0"/>
              <a:t>říkladem </a:t>
            </a:r>
            <a:r>
              <a:rPr lang="cs-CZ" altLang="cs-CZ" sz="1800" dirty="0"/>
              <a:t>může být podpora elektromobily formou osvobození od placení dálniční známky, využíváním vyhrazených jízdních pruhů či vjezd do vyhrazených </a:t>
            </a:r>
            <a:r>
              <a:rPr lang="cs-CZ" altLang="cs-CZ" sz="1800" dirty="0" smtClean="0"/>
              <a:t>oblastí</a:t>
            </a:r>
            <a:r>
              <a:rPr lang="cs-CZ" altLang="cs-CZ" sz="1800" dirty="0"/>
              <a:t>;</a:t>
            </a:r>
            <a:endParaRPr lang="cs-CZ" altLang="cs-CZ" sz="1800" dirty="0" smtClean="0"/>
          </a:p>
          <a:p>
            <a:pPr algn="just">
              <a:spcBef>
                <a:spcPts val="600"/>
              </a:spcBef>
              <a:spcAft>
                <a:spcPts val="600"/>
              </a:spcAft>
              <a:buFont typeface="Wingdings" panose="05000000000000000000" pitchFamily="2" charset="2"/>
              <a:buChar char="Ø"/>
              <a:defRPr/>
            </a:pPr>
            <a:r>
              <a:rPr lang="cs-CZ" altLang="cs-CZ" sz="1800" dirty="0"/>
              <a:t>v</a:t>
            </a:r>
            <a:r>
              <a:rPr lang="cs-CZ" altLang="cs-CZ" sz="1800" smtClean="0"/>
              <a:t> </a:t>
            </a:r>
            <a:r>
              <a:rPr lang="cs-CZ" altLang="cs-CZ" sz="1800" dirty="0"/>
              <a:t>neposlední řadě může být zajímavým příkladem možnost parkování elektrickým, ale i hybridním autům </a:t>
            </a:r>
            <a:r>
              <a:rPr lang="cs-CZ" altLang="cs-CZ" sz="1800" dirty="0" smtClean="0"/>
              <a:t>ve vyhrazených městských zónách</a:t>
            </a:r>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12</a:t>
            </a:fld>
            <a:endParaRPr lang="cs-CZ" altLang="cs-CZ" b="1" dirty="0"/>
          </a:p>
        </p:txBody>
      </p:sp>
    </p:spTree>
    <p:extLst>
      <p:ext uri="{BB962C8B-B14F-4D97-AF65-F5344CB8AC3E}">
        <p14:creationId xmlns:p14="http://schemas.microsoft.com/office/powerpoint/2010/main" val="354165451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 xmlns:a16="http://schemas.microsoft.com/office/drawing/2014/main" id="{EA4BC04C-D8C6-4AAE-A6F5-E8AF54033B62}"/>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7171" name="Text Box 6">
            <a:extLst>
              <a:ext uri="{FF2B5EF4-FFF2-40B4-BE49-F238E27FC236}">
                <a16:creationId xmlns="" xmlns:a16="http://schemas.microsoft.com/office/drawing/2014/main" id="{A1ACD362-FBF0-4D58-B16E-237E2ED3EBA5}"/>
              </a:ext>
            </a:extLst>
          </p:cNvPr>
          <p:cNvSpPr txBox="1">
            <a:spLocks noChangeArrowheads="1"/>
          </p:cNvSpPr>
          <p:nvPr/>
        </p:nvSpPr>
        <p:spPr bwMode="auto">
          <a:xfrm>
            <a:off x="215516" y="6482580"/>
            <a:ext cx="871296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7172" name="Nadpis 1">
            <a:extLst>
              <a:ext uri="{FF2B5EF4-FFF2-40B4-BE49-F238E27FC236}">
                <a16:creationId xmlns="" xmlns:a16="http://schemas.microsoft.com/office/drawing/2014/main" id="{89377211-C82D-4229-8D4D-7B651E133294}"/>
              </a:ext>
            </a:extLst>
          </p:cNvPr>
          <p:cNvSpPr>
            <a:spLocks noGrp="1" noChangeArrowheads="1"/>
          </p:cNvSpPr>
          <p:nvPr>
            <p:ph type="ctrTitle"/>
          </p:nvPr>
        </p:nvSpPr>
        <p:spPr>
          <a:xfrm>
            <a:off x="1619672" y="1988724"/>
            <a:ext cx="6908825" cy="1584325"/>
          </a:xfrm>
        </p:spPr>
        <p:txBody>
          <a:bodyPr/>
          <a:lstStyle/>
          <a:p>
            <a:r>
              <a:rPr lang="cs-CZ" altLang="cs-CZ" sz="3200" b="1" dirty="0">
                <a:solidFill>
                  <a:srgbClr val="003399"/>
                </a:solidFill>
              </a:rPr>
              <a:t>Děkuji Vám za pozornost.</a:t>
            </a:r>
          </a:p>
        </p:txBody>
      </p:sp>
      <p:sp>
        <p:nvSpPr>
          <p:cNvPr id="7173" name="Podnadpis 2">
            <a:extLst>
              <a:ext uri="{FF2B5EF4-FFF2-40B4-BE49-F238E27FC236}">
                <a16:creationId xmlns="" xmlns:a16="http://schemas.microsoft.com/office/drawing/2014/main" id="{0DE35E6F-AFE1-45A6-A3B2-04AF64E15E28}"/>
              </a:ext>
            </a:extLst>
          </p:cNvPr>
          <p:cNvSpPr>
            <a:spLocks noGrp="1" noChangeArrowheads="1"/>
          </p:cNvSpPr>
          <p:nvPr>
            <p:ph type="subTitle" idx="1"/>
          </p:nvPr>
        </p:nvSpPr>
        <p:spPr>
          <a:xfrm>
            <a:off x="1547664" y="3604878"/>
            <a:ext cx="6696744" cy="1990725"/>
          </a:xfrm>
        </p:spPr>
        <p:txBody>
          <a:bodyPr/>
          <a:lstStyle/>
          <a:p>
            <a:r>
              <a:rPr lang="cs-CZ" altLang="cs-CZ" sz="2000" b="1" dirty="0"/>
              <a:t>Ing. </a:t>
            </a:r>
            <a:r>
              <a:rPr lang="cs-CZ" altLang="cs-CZ" sz="2000" b="1" dirty="0" smtClean="0"/>
              <a:t>Jiří Jedlička</a:t>
            </a:r>
            <a:endParaRPr lang="cs-CZ" altLang="cs-CZ" sz="2000" b="1" dirty="0"/>
          </a:p>
          <a:p>
            <a:r>
              <a:rPr lang="cs-CZ" altLang="cs-CZ" sz="2000" b="1" dirty="0" smtClean="0"/>
              <a:t>Centrum dopravního výzkumu, </a:t>
            </a:r>
            <a:r>
              <a:rPr lang="cs-CZ" altLang="cs-CZ" sz="2000" b="1" dirty="0" err="1" smtClean="0"/>
              <a:t>v.v.i</a:t>
            </a:r>
            <a:r>
              <a:rPr lang="cs-CZ" altLang="cs-CZ" sz="2000" b="1" dirty="0" smtClean="0"/>
              <a:t>.</a:t>
            </a:r>
            <a:endParaRPr lang="cs-CZ" altLang="cs-CZ" sz="2000" b="1" dirty="0"/>
          </a:p>
          <a:p>
            <a:r>
              <a:rPr lang="cs-CZ" altLang="cs-CZ" sz="2000" b="1" dirty="0" smtClean="0"/>
              <a:t>Jiri.jedlicka@cdv.cz</a:t>
            </a:r>
            <a:endParaRPr lang="cs-CZ" altLang="cs-CZ" sz="2000" b="1" dirty="0"/>
          </a:p>
          <a:p>
            <a:r>
              <a:rPr lang="cs-CZ" altLang="cs-CZ" sz="2000" b="1" dirty="0"/>
              <a:t>Tel</a:t>
            </a:r>
            <a:r>
              <a:rPr lang="cs-CZ" altLang="cs-CZ" sz="2000" b="1"/>
              <a:t>.: </a:t>
            </a:r>
            <a:r>
              <a:rPr lang="cs-CZ" altLang="cs-CZ" sz="2000" b="1" smtClean="0"/>
              <a:t>721 222 994</a:t>
            </a:r>
            <a:endParaRPr lang="cs-CZ" altLang="cs-CZ" sz="2000" b="1" dirty="0"/>
          </a:p>
          <a:p>
            <a:endParaRPr lang="cs-CZ" altLang="cs-CZ" sz="2000" dirty="0"/>
          </a:p>
        </p:txBody>
      </p:sp>
      <p:grpSp>
        <p:nvGrpSpPr>
          <p:cNvPr id="7" name="Skupina 1">
            <a:extLst/>
          </p:cNvPr>
          <p:cNvGrpSpPr>
            <a:grpSpLocks/>
          </p:cNvGrpSpPr>
          <p:nvPr/>
        </p:nvGrpSpPr>
        <p:grpSpPr bwMode="auto">
          <a:xfrm>
            <a:off x="2699792" y="260648"/>
            <a:ext cx="5905500" cy="789960"/>
            <a:chOff x="2483751" y="190538"/>
            <a:chExt cx="6048308" cy="803749"/>
          </a:xfrm>
        </p:grpSpPr>
        <p:sp>
          <p:nvSpPr>
            <p:cNvPr id="8" name="Obdélník 7">
              <a:extLst/>
            </p:cNvPr>
            <p:cNvSpPr/>
            <p:nvPr/>
          </p:nvSpPr>
          <p:spPr>
            <a:xfrm>
              <a:off x="3708045" y="190538"/>
              <a:ext cx="4824014" cy="573400"/>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cs-CZ"/>
            </a:p>
          </p:txBody>
        </p:sp>
        <p:pic>
          <p:nvPicPr>
            <p:cNvPr id="9" name="Picture 2" descr="D:\Users\Janosikova\Desktop\logo-eu-op-pik.png">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51" y="190676"/>
              <a:ext cx="2876223" cy="803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D:\Users\Janosikova\Desktop\logo-mpo.png">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3865" y="307313"/>
              <a:ext cx="1152445" cy="552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fade">
                                      <p:cBhvr>
                                        <p:cTn id="7" dur="1000"/>
                                        <p:tgtEl>
                                          <p:spTgt spid="7172"/>
                                        </p:tgtEl>
                                      </p:cBhvr>
                                    </p:animEffect>
                                    <p:anim calcmode="lin" valueType="num">
                                      <p:cBhvr>
                                        <p:cTn id="8" dur="1000" fill="hold"/>
                                        <p:tgtEl>
                                          <p:spTgt spid="7172"/>
                                        </p:tgtEl>
                                        <p:attrNameLst>
                                          <p:attrName>ppt_x</p:attrName>
                                        </p:attrNameLst>
                                      </p:cBhvr>
                                      <p:tavLst>
                                        <p:tav tm="0">
                                          <p:val>
                                            <p:strVal val="#ppt_x"/>
                                          </p:val>
                                        </p:tav>
                                        <p:tav tm="100000">
                                          <p:val>
                                            <p:strVal val="#ppt_x"/>
                                          </p:val>
                                        </p:tav>
                                      </p:tavLst>
                                    </p:anim>
                                    <p:anim calcmode="lin" valueType="num">
                                      <p:cBhvr>
                                        <p:cTn id="9" dur="1000" fill="hold"/>
                                        <p:tgtEl>
                                          <p:spTgt spid="71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7895976" cy="4829175"/>
          </a:xfrm>
        </p:spPr>
        <p:txBody>
          <a:bodyPr/>
          <a:lstStyle/>
          <a:p>
            <a:pPr marL="0" indent="0">
              <a:spcBef>
                <a:spcPts val="600"/>
              </a:spcBef>
              <a:spcAft>
                <a:spcPts val="600"/>
              </a:spcAft>
              <a:buFontTx/>
              <a:buNone/>
              <a:defRPr/>
            </a:pPr>
            <a:r>
              <a:rPr lang="cs-CZ" altLang="cs-CZ" sz="2000" b="1" dirty="0">
                <a:solidFill>
                  <a:srgbClr val="003399"/>
                </a:solidFill>
              </a:rPr>
              <a:t>Obsah</a:t>
            </a:r>
          </a:p>
          <a:p>
            <a:pPr>
              <a:spcBef>
                <a:spcPts val="600"/>
              </a:spcBef>
              <a:spcAft>
                <a:spcPts val="600"/>
              </a:spcAft>
              <a:buFont typeface="+mj-lt"/>
              <a:buAutoNum type="arabicPeriod"/>
              <a:defRPr/>
            </a:pPr>
            <a:r>
              <a:rPr lang="cs-CZ" sz="1800" dirty="0" smtClean="0"/>
              <a:t>Ovzduší</a:t>
            </a:r>
            <a:endParaRPr lang="cs-CZ" sz="1800" dirty="0"/>
          </a:p>
          <a:p>
            <a:pPr>
              <a:spcBef>
                <a:spcPts val="600"/>
              </a:spcBef>
              <a:spcAft>
                <a:spcPts val="600"/>
              </a:spcAft>
              <a:buFont typeface="+mj-lt"/>
              <a:buAutoNum type="arabicPeriod"/>
              <a:defRPr/>
            </a:pPr>
            <a:r>
              <a:rPr lang="cs-CZ" altLang="cs-CZ" sz="1800" dirty="0" smtClean="0"/>
              <a:t>Hluk</a:t>
            </a:r>
            <a:endParaRPr lang="cs-CZ" altLang="cs-CZ" sz="1800" dirty="0"/>
          </a:p>
          <a:p>
            <a:pPr>
              <a:spcBef>
                <a:spcPts val="600"/>
              </a:spcBef>
              <a:spcAft>
                <a:spcPts val="600"/>
              </a:spcAft>
              <a:buFont typeface="+mj-lt"/>
              <a:buAutoNum type="arabicPeriod"/>
              <a:defRPr/>
            </a:pPr>
            <a:r>
              <a:rPr lang="cs-CZ" altLang="cs-CZ" sz="1800" dirty="0" smtClean="0"/>
              <a:t>Energetická náročnost</a:t>
            </a:r>
            <a:endParaRPr lang="cs-CZ" altLang="cs-CZ" sz="1800" dirty="0"/>
          </a:p>
          <a:p>
            <a:pPr>
              <a:spcBef>
                <a:spcPts val="600"/>
              </a:spcBef>
              <a:spcAft>
                <a:spcPts val="600"/>
              </a:spcAft>
              <a:buFont typeface="+mj-lt"/>
              <a:buAutoNum type="arabicPeriod"/>
              <a:defRPr/>
            </a:pPr>
            <a:r>
              <a:rPr lang="cs-CZ" altLang="cs-CZ" sz="1800" dirty="0" smtClean="0"/>
              <a:t>Fragmentace krajiny</a:t>
            </a:r>
            <a:endParaRPr lang="cs-CZ" altLang="cs-CZ" sz="1800" dirty="0"/>
          </a:p>
          <a:p>
            <a:pPr>
              <a:spcBef>
                <a:spcPts val="600"/>
              </a:spcBef>
              <a:spcAft>
                <a:spcPts val="600"/>
              </a:spcAft>
              <a:buFont typeface="+mj-lt"/>
              <a:buAutoNum type="arabicPeriod"/>
              <a:defRPr/>
            </a:pPr>
            <a:r>
              <a:rPr lang="cs-CZ" altLang="cs-CZ" sz="1800" dirty="0" smtClean="0"/>
              <a:t>Externality</a:t>
            </a:r>
            <a:endParaRPr lang="cs-CZ" altLang="cs-CZ" sz="1800" dirty="0"/>
          </a:p>
          <a:p>
            <a:pPr marL="0" indent="0">
              <a:buNone/>
              <a:defRPr/>
            </a:pPr>
            <a:endParaRPr lang="cs-CZ" altLang="cs-CZ" sz="20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84EB6B38-5DA2-4F5A-B2EA-DB5B28615FA7}"/>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2</a:t>
            </a:fld>
            <a:endParaRPr lang="cs-CZ" altLang="cs-CZ" b="1"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par>
                                <p:cTn id="11" presetID="31" presetClass="entr" presetSubtype="0" fill="hold" nodeType="withEffect">
                                  <p:stCondLst>
                                    <p:cond delay="0"/>
                                  </p:stCondLst>
                                  <p:childTnLst>
                                    <p:set>
                                      <p:cBhvr>
                                        <p:cTn id="12" dur="1" fill="hold">
                                          <p:stCondLst>
                                            <p:cond delay="0"/>
                                          </p:stCondLst>
                                        </p:cTn>
                                        <p:tgtEl>
                                          <p:spTgt spid="6148">
                                            <p:txEl>
                                              <p:pRg st="1" end="1"/>
                                            </p:txEl>
                                          </p:spTgt>
                                        </p:tgtEl>
                                        <p:attrNameLst>
                                          <p:attrName>style.visibility</p:attrName>
                                        </p:attrNameLst>
                                      </p:cBhvr>
                                      <p:to>
                                        <p:strVal val="visible"/>
                                      </p:to>
                                    </p:set>
                                    <p:anim calcmode="lin" valueType="num">
                                      <p:cBhvr>
                                        <p:cTn id="13" dur="750" fill="hold"/>
                                        <p:tgtEl>
                                          <p:spTgt spid="6148">
                                            <p:txEl>
                                              <p:pRg st="1" end="1"/>
                                            </p:txEl>
                                          </p:spTgt>
                                        </p:tgtEl>
                                        <p:attrNameLst>
                                          <p:attrName>ppt_w</p:attrName>
                                        </p:attrNameLst>
                                      </p:cBhvr>
                                      <p:tavLst>
                                        <p:tav tm="0">
                                          <p:val>
                                            <p:fltVal val="0"/>
                                          </p:val>
                                        </p:tav>
                                        <p:tav tm="100000">
                                          <p:val>
                                            <p:strVal val="#ppt_w"/>
                                          </p:val>
                                        </p:tav>
                                      </p:tavLst>
                                    </p:anim>
                                    <p:anim calcmode="lin" valueType="num">
                                      <p:cBhvr>
                                        <p:cTn id="14" dur="750" fill="hold"/>
                                        <p:tgtEl>
                                          <p:spTgt spid="6148">
                                            <p:txEl>
                                              <p:pRg st="1" end="1"/>
                                            </p:txEl>
                                          </p:spTgt>
                                        </p:tgtEl>
                                        <p:attrNameLst>
                                          <p:attrName>ppt_h</p:attrName>
                                        </p:attrNameLst>
                                      </p:cBhvr>
                                      <p:tavLst>
                                        <p:tav tm="0">
                                          <p:val>
                                            <p:fltVal val="0"/>
                                          </p:val>
                                        </p:tav>
                                        <p:tav tm="100000">
                                          <p:val>
                                            <p:strVal val="#ppt_h"/>
                                          </p:val>
                                        </p:tav>
                                      </p:tavLst>
                                    </p:anim>
                                    <p:anim calcmode="lin" valueType="num">
                                      <p:cBhvr>
                                        <p:cTn id="15" dur="750" fill="hold"/>
                                        <p:tgtEl>
                                          <p:spTgt spid="6148">
                                            <p:txEl>
                                              <p:pRg st="1" end="1"/>
                                            </p:txEl>
                                          </p:spTgt>
                                        </p:tgtEl>
                                        <p:attrNameLst>
                                          <p:attrName>style.rotation</p:attrName>
                                        </p:attrNameLst>
                                      </p:cBhvr>
                                      <p:tavLst>
                                        <p:tav tm="0">
                                          <p:val>
                                            <p:fltVal val="90"/>
                                          </p:val>
                                        </p:tav>
                                        <p:tav tm="100000">
                                          <p:val>
                                            <p:fltVal val="0"/>
                                          </p:val>
                                        </p:tav>
                                      </p:tavLst>
                                    </p:anim>
                                    <p:animEffect transition="in" filter="fade">
                                      <p:cBhvr>
                                        <p:cTn id="16" dur="750"/>
                                        <p:tgtEl>
                                          <p:spTgt spid="6148">
                                            <p:txEl>
                                              <p:pRg st="1" end="1"/>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7895976" cy="4829175"/>
          </a:xfrm>
        </p:spPr>
        <p:txBody>
          <a:bodyPr/>
          <a:lstStyle/>
          <a:p>
            <a:pPr marL="0" indent="0">
              <a:spcBef>
                <a:spcPts val="600"/>
              </a:spcBef>
              <a:spcAft>
                <a:spcPts val="600"/>
              </a:spcAft>
              <a:buFontTx/>
              <a:buNone/>
              <a:defRPr/>
            </a:pPr>
            <a:r>
              <a:rPr lang="cs-CZ" altLang="cs-CZ" sz="2000" b="1" dirty="0">
                <a:solidFill>
                  <a:srgbClr val="003399"/>
                </a:solidFill>
              </a:rPr>
              <a:t>1. </a:t>
            </a:r>
            <a:r>
              <a:rPr lang="cs-CZ" altLang="cs-CZ" sz="2000" b="1" dirty="0" smtClean="0">
                <a:solidFill>
                  <a:srgbClr val="003399"/>
                </a:solidFill>
              </a:rPr>
              <a:t>Ovzduší</a:t>
            </a:r>
            <a:endParaRPr lang="cs-CZ" altLang="cs-CZ" sz="2000" b="1" dirty="0">
              <a:solidFill>
                <a:srgbClr val="003399"/>
              </a:solidFill>
            </a:endParaRPr>
          </a:p>
          <a:p>
            <a:pPr marL="0" indent="0">
              <a:spcBef>
                <a:spcPts val="600"/>
              </a:spcBef>
              <a:spcAft>
                <a:spcPts val="600"/>
              </a:spcAft>
              <a:buNone/>
              <a:defRPr/>
            </a:pPr>
            <a:r>
              <a:rPr lang="cs-CZ" sz="1800" u="sng" dirty="0"/>
              <a:t>Plán udržitelné městské mobility (SUMP)</a:t>
            </a:r>
            <a:endParaRPr lang="cs-CZ" altLang="cs-CZ" sz="1800" u="sng" dirty="0" smtClean="0"/>
          </a:p>
          <a:p>
            <a:pPr>
              <a:spcBef>
                <a:spcPts val="600"/>
              </a:spcBef>
              <a:spcAft>
                <a:spcPts val="600"/>
              </a:spcAft>
              <a:buFont typeface="Wingdings" panose="05000000000000000000" pitchFamily="2" charset="2"/>
              <a:buChar char="Ø"/>
              <a:defRPr/>
            </a:pPr>
            <a:r>
              <a:rPr lang="cs-CZ" altLang="cs-CZ" sz="1800" dirty="0"/>
              <a:t>Integrovaná dopravní strategie zahrnuje všechny druhy </a:t>
            </a:r>
            <a:r>
              <a:rPr lang="cs-CZ" altLang="cs-CZ" sz="1800" dirty="0" smtClean="0"/>
              <a:t>dopravy;</a:t>
            </a:r>
            <a:endParaRPr lang="cs-CZ" altLang="cs-CZ" sz="1800" dirty="0"/>
          </a:p>
          <a:p>
            <a:pPr>
              <a:spcBef>
                <a:spcPts val="600"/>
              </a:spcBef>
              <a:spcAft>
                <a:spcPts val="600"/>
              </a:spcAft>
              <a:buFont typeface="Wingdings" panose="05000000000000000000" pitchFamily="2" charset="2"/>
              <a:buChar char="Ø"/>
              <a:defRPr/>
            </a:pPr>
            <a:r>
              <a:rPr lang="cs-CZ" altLang="cs-CZ" sz="1800" dirty="0" smtClean="0"/>
              <a:t>zahrnutí mezioborovosti; </a:t>
            </a:r>
            <a:endParaRPr lang="cs-CZ" altLang="cs-CZ" sz="1800" dirty="0"/>
          </a:p>
          <a:p>
            <a:pPr>
              <a:spcBef>
                <a:spcPts val="600"/>
              </a:spcBef>
              <a:spcAft>
                <a:spcPts val="600"/>
              </a:spcAft>
              <a:buFont typeface="Wingdings" panose="05000000000000000000" pitchFamily="2" charset="2"/>
              <a:buChar char="Ø"/>
              <a:defRPr/>
            </a:pPr>
            <a:r>
              <a:rPr lang="cs-CZ" altLang="cs-CZ" sz="1800" dirty="0"/>
              <a:t>nutná politická vůle ke změnám;</a:t>
            </a:r>
          </a:p>
          <a:p>
            <a:pPr>
              <a:spcBef>
                <a:spcPts val="600"/>
              </a:spcBef>
              <a:spcAft>
                <a:spcPts val="600"/>
              </a:spcAft>
              <a:buFont typeface="Wingdings" panose="05000000000000000000" pitchFamily="2" charset="2"/>
              <a:buChar char="Ø"/>
              <a:defRPr/>
            </a:pPr>
            <a:r>
              <a:rPr lang="cs-CZ" altLang="cs-CZ" sz="1800" dirty="0"/>
              <a:t>navrhovat ambiciózní opatření;</a:t>
            </a:r>
          </a:p>
          <a:p>
            <a:pPr>
              <a:spcBef>
                <a:spcPts val="600"/>
              </a:spcBef>
              <a:spcAft>
                <a:spcPts val="600"/>
              </a:spcAft>
              <a:buFont typeface="Wingdings" panose="05000000000000000000" pitchFamily="2" charset="2"/>
              <a:buChar char="Ø"/>
              <a:defRPr/>
            </a:pPr>
            <a:r>
              <a:rPr lang="cs-CZ" altLang="cs-CZ" sz="1800" dirty="0" smtClean="0"/>
              <a:t>Akční plán;</a:t>
            </a:r>
          </a:p>
          <a:p>
            <a:pPr>
              <a:spcBef>
                <a:spcPts val="600"/>
              </a:spcBef>
              <a:spcAft>
                <a:spcPts val="600"/>
              </a:spcAft>
              <a:buFont typeface="Wingdings" panose="05000000000000000000" pitchFamily="2" charset="2"/>
              <a:buChar char="Ø"/>
              <a:defRPr/>
            </a:pPr>
            <a:r>
              <a:rPr lang="cs-CZ" sz="1800" dirty="0"/>
              <a:t>systém auditu a management </a:t>
            </a:r>
            <a:r>
              <a:rPr lang="cs-CZ" sz="1800" dirty="0" smtClean="0"/>
              <a:t>kvality.</a:t>
            </a:r>
          </a:p>
          <a:p>
            <a:pPr marL="0" indent="0" algn="just">
              <a:spcBef>
                <a:spcPts val="600"/>
              </a:spcBef>
              <a:spcAft>
                <a:spcPts val="600"/>
              </a:spcAft>
              <a:buNone/>
              <a:defRPr/>
            </a:pPr>
            <a:r>
              <a:rPr lang="cs-CZ" altLang="cs-CZ" sz="1600" dirty="0"/>
              <a:t>Řešením ani cílem není omezovat další rozvoj (včetně výstavby nových kapacitních komunikací), nicméně nové a modernizované komunikace již nemají sloužit ke zvyšování nabídky, nýbrž především k odvádění individuální dopravy mimo citlivé území. </a:t>
            </a:r>
            <a:r>
              <a:rPr lang="cs-CZ" altLang="cs-CZ" sz="1600" dirty="0" smtClean="0"/>
              <a:t>Ruku </a:t>
            </a:r>
            <a:r>
              <a:rPr lang="cs-CZ" altLang="cs-CZ" sz="1600" dirty="0"/>
              <a:t>v ruce s tímto procesem musí jít humanizace pozemních komunikací, hlavně intenzivní proces zklidňování dopravy na stávajících průtazích. </a:t>
            </a:r>
          </a:p>
          <a:p>
            <a:pPr>
              <a:spcBef>
                <a:spcPts val="0"/>
              </a:spcBef>
              <a:spcAft>
                <a:spcPts val="400"/>
              </a:spcAft>
              <a:defRPr/>
            </a:pPr>
            <a:endParaRPr lang="cs-CZ" altLang="cs-CZ" sz="1800" dirty="0" smtClean="0"/>
          </a:p>
          <a:p>
            <a:pPr marL="0" indent="0">
              <a:spcBef>
                <a:spcPts val="0"/>
              </a:spcBef>
              <a:spcAft>
                <a:spcPts val="400"/>
              </a:spcAft>
              <a:buNone/>
              <a:defRPr/>
            </a:pPr>
            <a:endParaRPr lang="cs-CZ" altLang="cs-CZ" sz="18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3</a:t>
            </a:fld>
            <a:endParaRPr lang="cs-CZ" altLang="cs-CZ" b="1" dirty="0"/>
          </a:p>
        </p:txBody>
      </p:sp>
    </p:spTree>
    <p:extLst>
      <p:ext uri="{BB962C8B-B14F-4D97-AF65-F5344CB8AC3E}">
        <p14:creationId xmlns:p14="http://schemas.microsoft.com/office/powerpoint/2010/main" val="81960375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par>
                                <p:cTn id="11" presetID="31" presetClass="entr" presetSubtype="0" fill="hold" nodeType="withEffect">
                                  <p:stCondLst>
                                    <p:cond delay="0"/>
                                  </p:stCondLst>
                                  <p:childTnLst>
                                    <p:set>
                                      <p:cBhvr>
                                        <p:cTn id="12" dur="1" fill="hold">
                                          <p:stCondLst>
                                            <p:cond delay="0"/>
                                          </p:stCondLst>
                                        </p:cTn>
                                        <p:tgtEl>
                                          <p:spTgt spid="6148">
                                            <p:txEl>
                                              <p:pRg st="1" end="1"/>
                                            </p:txEl>
                                          </p:spTgt>
                                        </p:tgtEl>
                                        <p:attrNameLst>
                                          <p:attrName>style.visibility</p:attrName>
                                        </p:attrNameLst>
                                      </p:cBhvr>
                                      <p:to>
                                        <p:strVal val="visible"/>
                                      </p:to>
                                    </p:set>
                                    <p:anim calcmode="lin" valueType="num">
                                      <p:cBhvr>
                                        <p:cTn id="13" dur="750" fill="hold"/>
                                        <p:tgtEl>
                                          <p:spTgt spid="6148">
                                            <p:txEl>
                                              <p:pRg st="1" end="1"/>
                                            </p:txEl>
                                          </p:spTgt>
                                        </p:tgtEl>
                                        <p:attrNameLst>
                                          <p:attrName>ppt_w</p:attrName>
                                        </p:attrNameLst>
                                      </p:cBhvr>
                                      <p:tavLst>
                                        <p:tav tm="0">
                                          <p:val>
                                            <p:fltVal val="0"/>
                                          </p:val>
                                        </p:tav>
                                        <p:tav tm="100000">
                                          <p:val>
                                            <p:strVal val="#ppt_w"/>
                                          </p:val>
                                        </p:tav>
                                      </p:tavLst>
                                    </p:anim>
                                    <p:anim calcmode="lin" valueType="num">
                                      <p:cBhvr>
                                        <p:cTn id="14" dur="750" fill="hold"/>
                                        <p:tgtEl>
                                          <p:spTgt spid="6148">
                                            <p:txEl>
                                              <p:pRg st="1" end="1"/>
                                            </p:txEl>
                                          </p:spTgt>
                                        </p:tgtEl>
                                        <p:attrNameLst>
                                          <p:attrName>ppt_h</p:attrName>
                                        </p:attrNameLst>
                                      </p:cBhvr>
                                      <p:tavLst>
                                        <p:tav tm="0">
                                          <p:val>
                                            <p:fltVal val="0"/>
                                          </p:val>
                                        </p:tav>
                                        <p:tav tm="100000">
                                          <p:val>
                                            <p:strVal val="#ppt_h"/>
                                          </p:val>
                                        </p:tav>
                                      </p:tavLst>
                                    </p:anim>
                                    <p:anim calcmode="lin" valueType="num">
                                      <p:cBhvr>
                                        <p:cTn id="15" dur="750" fill="hold"/>
                                        <p:tgtEl>
                                          <p:spTgt spid="6148">
                                            <p:txEl>
                                              <p:pRg st="1" end="1"/>
                                            </p:txEl>
                                          </p:spTgt>
                                        </p:tgtEl>
                                        <p:attrNameLst>
                                          <p:attrName>style.rotation</p:attrName>
                                        </p:attrNameLst>
                                      </p:cBhvr>
                                      <p:tavLst>
                                        <p:tav tm="0">
                                          <p:val>
                                            <p:fltVal val="90"/>
                                          </p:val>
                                        </p:tav>
                                        <p:tav tm="100000">
                                          <p:val>
                                            <p:fltVal val="0"/>
                                          </p:val>
                                        </p:tav>
                                      </p:tavLst>
                                    </p:anim>
                                    <p:animEffect transition="in" filter="fade">
                                      <p:cBhvr>
                                        <p:cTn id="16" dur="750"/>
                                        <p:tgtEl>
                                          <p:spTgt spid="6148">
                                            <p:txEl>
                                              <p:pRg st="1" end="1"/>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7895976" cy="4829175"/>
          </a:xfrm>
        </p:spPr>
        <p:txBody>
          <a:bodyPr/>
          <a:lstStyle/>
          <a:p>
            <a:pPr marL="0" indent="0">
              <a:spcBef>
                <a:spcPts val="600"/>
              </a:spcBef>
              <a:spcAft>
                <a:spcPts val="600"/>
              </a:spcAft>
              <a:buFontTx/>
              <a:buNone/>
              <a:defRPr/>
            </a:pPr>
            <a:r>
              <a:rPr lang="cs-CZ" altLang="cs-CZ" sz="2000" b="1" dirty="0">
                <a:solidFill>
                  <a:srgbClr val="003399"/>
                </a:solidFill>
              </a:rPr>
              <a:t>1. </a:t>
            </a:r>
            <a:r>
              <a:rPr lang="cs-CZ" altLang="cs-CZ" sz="2000" b="1" dirty="0" smtClean="0">
                <a:solidFill>
                  <a:srgbClr val="003399"/>
                </a:solidFill>
              </a:rPr>
              <a:t>Ovzduší</a:t>
            </a:r>
            <a:endParaRPr lang="cs-CZ" altLang="cs-CZ" sz="2000" b="1" dirty="0">
              <a:solidFill>
                <a:srgbClr val="003399"/>
              </a:solidFill>
            </a:endParaRPr>
          </a:p>
          <a:p>
            <a:pPr marL="0" indent="0">
              <a:spcBef>
                <a:spcPts val="600"/>
              </a:spcBef>
              <a:spcAft>
                <a:spcPts val="600"/>
              </a:spcAft>
              <a:buNone/>
              <a:defRPr/>
            </a:pPr>
            <a:r>
              <a:rPr lang="cs-CZ" sz="1800" u="sng" dirty="0" smtClean="0"/>
              <a:t>ITS </a:t>
            </a:r>
            <a:r>
              <a:rPr lang="cs-CZ" sz="1800" u="sng" dirty="0"/>
              <a:t>– informativní systémy</a:t>
            </a:r>
            <a:endParaRPr lang="cs-CZ" altLang="cs-CZ" sz="1800" u="sng" dirty="0" smtClean="0"/>
          </a:p>
          <a:p>
            <a:pPr>
              <a:spcBef>
                <a:spcPts val="600"/>
              </a:spcBef>
              <a:spcAft>
                <a:spcPts val="600"/>
              </a:spcAft>
              <a:buFont typeface="Wingdings" panose="05000000000000000000" pitchFamily="2" charset="2"/>
              <a:buChar char="Ø"/>
              <a:defRPr/>
            </a:pPr>
            <a:r>
              <a:rPr lang="cs-CZ" altLang="cs-CZ" sz="1800" dirty="0"/>
              <a:t>sbírat a zasílat informace (data) o stavu určitého vozidla nebo zařízení do řídící jednotky nebo operátorovi;</a:t>
            </a:r>
          </a:p>
          <a:p>
            <a:pPr>
              <a:spcBef>
                <a:spcPts val="600"/>
              </a:spcBef>
              <a:spcAft>
                <a:spcPts val="600"/>
              </a:spcAft>
              <a:buFont typeface="Wingdings" panose="05000000000000000000" pitchFamily="2" charset="2"/>
              <a:buChar char="Ø"/>
              <a:defRPr/>
            </a:pPr>
            <a:r>
              <a:rPr lang="cs-CZ" altLang="cs-CZ" sz="1800" dirty="0" smtClean="0"/>
              <a:t>propojení </a:t>
            </a:r>
            <a:r>
              <a:rPr lang="cs-CZ" altLang="cs-CZ" sz="1800" dirty="0"/>
              <a:t>s </a:t>
            </a:r>
            <a:r>
              <a:rPr lang="cs-CZ" altLang="cs-CZ" sz="1800" dirty="0" smtClean="0"/>
              <a:t>družicovými systémy </a:t>
            </a:r>
            <a:r>
              <a:rPr lang="cs-CZ" altLang="cs-CZ" sz="1800" dirty="0"/>
              <a:t>; </a:t>
            </a:r>
          </a:p>
          <a:p>
            <a:pPr>
              <a:spcBef>
                <a:spcPts val="600"/>
              </a:spcBef>
              <a:spcAft>
                <a:spcPts val="600"/>
              </a:spcAft>
              <a:buFont typeface="Wingdings" panose="05000000000000000000" pitchFamily="2" charset="2"/>
              <a:buChar char="Ø"/>
              <a:defRPr/>
            </a:pPr>
            <a:r>
              <a:rPr lang="cs-CZ" altLang="cs-CZ" sz="1800" dirty="0" smtClean="0"/>
              <a:t>rozvoj </a:t>
            </a:r>
            <a:r>
              <a:rPr lang="cs-CZ" altLang="cs-CZ" sz="1800" dirty="0"/>
              <a:t>Národního dopravního informačního centra (NDIC) v Ostravě;</a:t>
            </a:r>
          </a:p>
          <a:p>
            <a:pPr>
              <a:spcBef>
                <a:spcPts val="600"/>
              </a:spcBef>
              <a:spcAft>
                <a:spcPts val="600"/>
              </a:spcAft>
              <a:buFont typeface="Wingdings" panose="05000000000000000000" pitchFamily="2" charset="2"/>
              <a:buChar char="Ø"/>
              <a:defRPr/>
            </a:pPr>
            <a:r>
              <a:rPr lang="cs-CZ" altLang="cs-CZ" sz="1800" dirty="0"/>
              <a:t>zavedení jednotného formátu pro výměnu dopravních informací;</a:t>
            </a:r>
          </a:p>
          <a:p>
            <a:pPr>
              <a:spcBef>
                <a:spcPts val="600"/>
              </a:spcBef>
              <a:spcAft>
                <a:spcPts val="600"/>
              </a:spcAft>
              <a:buFont typeface="Wingdings" panose="05000000000000000000" pitchFamily="2" charset="2"/>
              <a:buChar char="Ø"/>
              <a:defRPr/>
            </a:pPr>
            <a:r>
              <a:rPr lang="cs-CZ" altLang="cs-CZ" sz="1800" dirty="0" smtClean="0"/>
              <a:t>konsolidace </a:t>
            </a:r>
            <a:r>
              <a:rPr lang="cs-CZ" altLang="cs-CZ" sz="1800" dirty="0"/>
              <a:t>datových zdrojů ;</a:t>
            </a:r>
            <a:endParaRPr lang="cs-CZ" altLang="cs-CZ" sz="1800" dirty="0" smtClean="0"/>
          </a:p>
          <a:p>
            <a:pPr>
              <a:spcBef>
                <a:spcPts val="600"/>
              </a:spcBef>
              <a:spcAft>
                <a:spcPts val="600"/>
              </a:spcAft>
              <a:buFont typeface="Wingdings" panose="05000000000000000000" pitchFamily="2" charset="2"/>
              <a:buChar char="Ø"/>
              <a:defRPr/>
            </a:pPr>
            <a:r>
              <a:rPr lang="cs-CZ" sz="1800" dirty="0"/>
              <a:t>chytré </a:t>
            </a:r>
            <a:r>
              <a:rPr lang="cs-CZ" sz="1800" dirty="0" smtClean="0"/>
              <a:t>lampy</a:t>
            </a:r>
          </a:p>
          <a:p>
            <a:pPr>
              <a:spcBef>
                <a:spcPts val="600"/>
              </a:spcBef>
              <a:spcAft>
                <a:spcPts val="600"/>
              </a:spcAft>
              <a:buFont typeface="Wingdings" panose="05000000000000000000" pitchFamily="2" charset="2"/>
              <a:buChar char="Ø"/>
              <a:defRPr/>
            </a:pPr>
            <a:endParaRPr lang="cs-CZ" sz="1800" dirty="0" smtClean="0"/>
          </a:p>
          <a:p>
            <a:pPr marL="0" indent="0" algn="just">
              <a:spcBef>
                <a:spcPts val="600"/>
              </a:spcBef>
              <a:spcAft>
                <a:spcPts val="600"/>
              </a:spcAft>
              <a:buNone/>
              <a:defRPr/>
            </a:pPr>
            <a:r>
              <a:rPr lang="cs-CZ" altLang="cs-CZ" sz="1600" dirty="0"/>
              <a:t>Přínosem systémů ITS pro řízení dopravy je zvýšení plynulosti, kapacity komunikací, </a:t>
            </a:r>
            <a:r>
              <a:rPr lang="cs-CZ" sz="1600" dirty="0"/>
              <a:t>bezpečnosti a spolehlivosti dopravy</a:t>
            </a:r>
            <a:endParaRPr lang="cs-CZ" altLang="cs-CZ" sz="1800" dirty="0" smtClean="0"/>
          </a:p>
          <a:p>
            <a:pPr marL="0" indent="0">
              <a:spcBef>
                <a:spcPts val="0"/>
              </a:spcBef>
              <a:spcAft>
                <a:spcPts val="400"/>
              </a:spcAft>
              <a:buNone/>
              <a:defRPr/>
            </a:pPr>
            <a:endParaRPr lang="cs-CZ" altLang="cs-CZ" sz="18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4</a:t>
            </a:fld>
            <a:endParaRPr lang="cs-CZ" altLang="cs-CZ" b="1" dirty="0"/>
          </a:p>
        </p:txBody>
      </p:sp>
    </p:spTree>
    <p:extLst>
      <p:ext uri="{BB962C8B-B14F-4D97-AF65-F5344CB8AC3E}">
        <p14:creationId xmlns:p14="http://schemas.microsoft.com/office/powerpoint/2010/main" val="136317432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par>
                                <p:cTn id="11" presetID="31" presetClass="entr" presetSubtype="0" fill="hold" nodeType="withEffect">
                                  <p:stCondLst>
                                    <p:cond delay="0"/>
                                  </p:stCondLst>
                                  <p:childTnLst>
                                    <p:set>
                                      <p:cBhvr>
                                        <p:cTn id="12" dur="1" fill="hold">
                                          <p:stCondLst>
                                            <p:cond delay="0"/>
                                          </p:stCondLst>
                                        </p:cTn>
                                        <p:tgtEl>
                                          <p:spTgt spid="6148">
                                            <p:txEl>
                                              <p:pRg st="1" end="1"/>
                                            </p:txEl>
                                          </p:spTgt>
                                        </p:tgtEl>
                                        <p:attrNameLst>
                                          <p:attrName>style.visibility</p:attrName>
                                        </p:attrNameLst>
                                      </p:cBhvr>
                                      <p:to>
                                        <p:strVal val="visible"/>
                                      </p:to>
                                    </p:set>
                                    <p:anim calcmode="lin" valueType="num">
                                      <p:cBhvr>
                                        <p:cTn id="13" dur="750" fill="hold"/>
                                        <p:tgtEl>
                                          <p:spTgt spid="6148">
                                            <p:txEl>
                                              <p:pRg st="1" end="1"/>
                                            </p:txEl>
                                          </p:spTgt>
                                        </p:tgtEl>
                                        <p:attrNameLst>
                                          <p:attrName>ppt_w</p:attrName>
                                        </p:attrNameLst>
                                      </p:cBhvr>
                                      <p:tavLst>
                                        <p:tav tm="0">
                                          <p:val>
                                            <p:fltVal val="0"/>
                                          </p:val>
                                        </p:tav>
                                        <p:tav tm="100000">
                                          <p:val>
                                            <p:strVal val="#ppt_w"/>
                                          </p:val>
                                        </p:tav>
                                      </p:tavLst>
                                    </p:anim>
                                    <p:anim calcmode="lin" valueType="num">
                                      <p:cBhvr>
                                        <p:cTn id="14" dur="750" fill="hold"/>
                                        <p:tgtEl>
                                          <p:spTgt spid="6148">
                                            <p:txEl>
                                              <p:pRg st="1" end="1"/>
                                            </p:txEl>
                                          </p:spTgt>
                                        </p:tgtEl>
                                        <p:attrNameLst>
                                          <p:attrName>ppt_h</p:attrName>
                                        </p:attrNameLst>
                                      </p:cBhvr>
                                      <p:tavLst>
                                        <p:tav tm="0">
                                          <p:val>
                                            <p:fltVal val="0"/>
                                          </p:val>
                                        </p:tav>
                                        <p:tav tm="100000">
                                          <p:val>
                                            <p:strVal val="#ppt_h"/>
                                          </p:val>
                                        </p:tav>
                                      </p:tavLst>
                                    </p:anim>
                                    <p:anim calcmode="lin" valueType="num">
                                      <p:cBhvr>
                                        <p:cTn id="15" dur="750" fill="hold"/>
                                        <p:tgtEl>
                                          <p:spTgt spid="6148">
                                            <p:txEl>
                                              <p:pRg st="1" end="1"/>
                                            </p:txEl>
                                          </p:spTgt>
                                        </p:tgtEl>
                                        <p:attrNameLst>
                                          <p:attrName>style.rotation</p:attrName>
                                        </p:attrNameLst>
                                      </p:cBhvr>
                                      <p:tavLst>
                                        <p:tav tm="0">
                                          <p:val>
                                            <p:fltVal val="90"/>
                                          </p:val>
                                        </p:tav>
                                        <p:tav tm="100000">
                                          <p:val>
                                            <p:fltVal val="0"/>
                                          </p:val>
                                        </p:tav>
                                      </p:tavLst>
                                    </p:anim>
                                    <p:animEffect transition="in" filter="fade">
                                      <p:cBhvr>
                                        <p:cTn id="16" dur="750"/>
                                        <p:tgtEl>
                                          <p:spTgt spid="6148">
                                            <p:txEl>
                                              <p:pRg st="1" end="1"/>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7895976" cy="4829175"/>
          </a:xfrm>
        </p:spPr>
        <p:txBody>
          <a:bodyPr/>
          <a:lstStyle/>
          <a:p>
            <a:pPr marL="0" indent="0">
              <a:spcBef>
                <a:spcPts val="600"/>
              </a:spcBef>
              <a:spcAft>
                <a:spcPts val="600"/>
              </a:spcAft>
              <a:buFontTx/>
              <a:buNone/>
              <a:defRPr/>
            </a:pPr>
            <a:r>
              <a:rPr lang="cs-CZ" altLang="cs-CZ" sz="2000" b="1" dirty="0">
                <a:solidFill>
                  <a:srgbClr val="003399"/>
                </a:solidFill>
              </a:rPr>
              <a:t>2</a:t>
            </a:r>
            <a:r>
              <a:rPr lang="cs-CZ" altLang="cs-CZ" sz="2000" b="1" dirty="0" smtClean="0">
                <a:solidFill>
                  <a:srgbClr val="003399"/>
                </a:solidFill>
              </a:rPr>
              <a:t>. Hluk</a:t>
            </a:r>
            <a:endParaRPr lang="cs-CZ" altLang="cs-CZ" sz="2000" b="1" dirty="0">
              <a:solidFill>
                <a:srgbClr val="003399"/>
              </a:solidFill>
            </a:endParaRPr>
          </a:p>
          <a:p>
            <a:pPr>
              <a:spcBef>
                <a:spcPts val="600"/>
              </a:spcBef>
              <a:spcAft>
                <a:spcPts val="600"/>
              </a:spcAft>
              <a:buFont typeface="Wingdings" panose="05000000000000000000" pitchFamily="2" charset="2"/>
              <a:buChar char="Ø"/>
              <a:defRPr/>
            </a:pPr>
            <a:r>
              <a:rPr lang="cs-CZ" altLang="cs-CZ" sz="1800" dirty="0" smtClean="0"/>
              <a:t>protihlukové stěny;</a:t>
            </a:r>
          </a:p>
          <a:p>
            <a:pPr>
              <a:spcBef>
                <a:spcPts val="600"/>
              </a:spcBef>
              <a:spcAft>
                <a:spcPts val="600"/>
              </a:spcAft>
              <a:buFont typeface="Wingdings" panose="05000000000000000000" pitchFamily="2" charset="2"/>
              <a:buChar char="Ø"/>
              <a:defRPr/>
            </a:pPr>
            <a:r>
              <a:rPr lang="cs-CZ" altLang="cs-CZ" sz="1800" dirty="0" smtClean="0"/>
              <a:t>snižování </a:t>
            </a:r>
            <a:r>
              <a:rPr lang="cs-CZ" altLang="cs-CZ" sz="1800" dirty="0"/>
              <a:t>maximální povolené </a:t>
            </a:r>
            <a:r>
              <a:rPr lang="cs-CZ" altLang="cs-CZ" sz="1800" dirty="0" smtClean="0"/>
              <a:t>rychlosti;</a:t>
            </a:r>
          </a:p>
          <a:p>
            <a:pPr>
              <a:spcBef>
                <a:spcPts val="600"/>
              </a:spcBef>
              <a:spcAft>
                <a:spcPts val="600"/>
              </a:spcAft>
              <a:buFont typeface="Wingdings" panose="05000000000000000000" pitchFamily="2" charset="2"/>
              <a:buChar char="Ø"/>
              <a:defRPr/>
            </a:pPr>
            <a:r>
              <a:rPr lang="cs-CZ" altLang="cs-CZ" sz="1800" dirty="0" smtClean="0"/>
              <a:t>využití </a:t>
            </a:r>
            <a:r>
              <a:rPr lang="cs-CZ" altLang="cs-CZ" sz="1800" dirty="0"/>
              <a:t>akustických výplní </a:t>
            </a:r>
            <a:r>
              <a:rPr lang="cs-CZ" altLang="cs-CZ" sz="1800" dirty="0" smtClean="0"/>
              <a:t>budov;</a:t>
            </a:r>
            <a:endParaRPr lang="cs-CZ" altLang="cs-CZ" sz="1800" dirty="0"/>
          </a:p>
          <a:p>
            <a:pPr>
              <a:spcBef>
                <a:spcPts val="600"/>
              </a:spcBef>
              <a:spcAft>
                <a:spcPts val="600"/>
              </a:spcAft>
              <a:buFont typeface="Wingdings" panose="05000000000000000000" pitchFamily="2" charset="2"/>
              <a:buChar char="Ø"/>
              <a:defRPr/>
            </a:pPr>
            <a:r>
              <a:rPr lang="cs-CZ" altLang="cs-CZ" sz="1800" dirty="0" smtClean="0"/>
              <a:t>spolupůsobení </a:t>
            </a:r>
            <a:r>
              <a:rPr lang="cs-CZ" altLang="cs-CZ" sz="1800" dirty="0"/>
              <a:t>pneumatiky a obrusné vrstvy vozovky;</a:t>
            </a:r>
          </a:p>
          <a:p>
            <a:pPr>
              <a:spcBef>
                <a:spcPts val="600"/>
              </a:spcBef>
              <a:spcAft>
                <a:spcPts val="600"/>
              </a:spcAft>
              <a:buFont typeface="Wingdings" panose="05000000000000000000" pitchFamily="2" charset="2"/>
              <a:buChar char="Ø"/>
              <a:defRPr/>
            </a:pPr>
            <a:r>
              <a:rPr lang="cs-CZ" altLang="cs-CZ" sz="1800" dirty="0"/>
              <a:t>vlastní skladbě pneumatik</a:t>
            </a:r>
            <a:r>
              <a:rPr lang="cs-CZ" altLang="cs-CZ" sz="1800" dirty="0" smtClean="0"/>
              <a:t>;</a:t>
            </a:r>
          </a:p>
          <a:p>
            <a:pPr>
              <a:spcBef>
                <a:spcPts val="600"/>
              </a:spcBef>
              <a:spcAft>
                <a:spcPts val="600"/>
              </a:spcAft>
              <a:buFont typeface="Wingdings" panose="05000000000000000000" pitchFamily="2" charset="2"/>
              <a:buChar char="Ø"/>
              <a:defRPr/>
            </a:pPr>
            <a:r>
              <a:rPr lang="cs-CZ" altLang="cs-CZ" sz="1800" dirty="0"/>
              <a:t> zlepšení konstrukce vozidel a zejména potom </a:t>
            </a:r>
            <a:r>
              <a:rPr lang="cs-CZ" altLang="cs-CZ" sz="1800" dirty="0" smtClean="0"/>
              <a:t>pohonů;</a:t>
            </a:r>
          </a:p>
          <a:p>
            <a:pPr>
              <a:spcBef>
                <a:spcPts val="600"/>
              </a:spcBef>
              <a:spcAft>
                <a:spcPts val="600"/>
              </a:spcAft>
              <a:buFont typeface="Wingdings" panose="05000000000000000000" pitchFamily="2" charset="2"/>
              <a:buChar char="Ø"/>
              <a:defRPr/>
            </a:pPr>
            <a:r>
              <a:rPr lang="cs-CZ" altLang="cs-CZ" sz="1800" dirty="0"/>
              <a:t>vývoj v oblasti materiálů a směsí používaných pro výstavbu obrusných </a:t>
            </a:r>
            <a:r>
              <a:rPr lang="cs-CZ" altLang="cs-CZ" sz="1800" dirty="0" smtClean="0"/>
              <a:t>vrstev</a:t>
            </a:r>
          </a:p>
          <a:p>
            <a:pPr marL="0" indent="0">
              <a:spcBef>
                <a:spcPts val="600"/>
              </a:spcBef>
              <a:spcAft>
                <a:spcPts val="600"/>
              </a:spcAft>
              <a:buNone/>
              <a:defRPr/>
            </a:pPr>
            <a:endParaRPr lang="cs-CZ" sz="1800" u="sng" dirty="0" smtClean="0"/>
          </a:p>
          <a:p>
            <a:pPr marL="0" indent="0">
              <a:spcBef>
                <a:spcPts val="600"/>
              </a:spcBef>
              <a:spcAft>
                <a:spcPts val="600"/>
              </a:spcAft>
              <a:buNone/>
              <a:defRPr/>
            </a:pPr>
            <a:endParaRPr lang="cs-CZ" sz="1800" u="sng" dirty="0"/>
          </a:p>
          <a:p>
            <a:pPr>
              <a:spcBef>
                <a:spcPts val="0"/>
              </a:spcBef>
              <a:spcAft>
                <a:spcPts val="400"/>
              </a:spcAft>
              <a:defRPr/>
            </a:pPr>
            <a:endParaRPr lang="cs-CZ" altLang="cs-CZ" sz="1800" dirty="0" smtClean="0"/>
          </a:p>
          <a:p>
            <a:pPr marL="0" indent="0">
              <a:spcBef>
                <a:spcPts val="0"/>
              </a:spcBef>
              <a:spcAft>
                <a:spcPts val="400"/>
              </a:spcAft>
              <a:buNone/>
              <a:defRPr/>
            </a:pPr>
            <a:endParaRPr lang="cs-CZ" altLang="cs-CZ" sz="18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5</a:t>
            </a:fld>
            <a:endParaRPr lang="cs-CZ" altLang="cs-CZ" b="1" dirty="0"/>
          </a:p>
        </p:txBody>
      </p:sp>
    </p:spTree>
    <p:extLst>
      <p:ext uri="{BB962C8B-B14F-4D97-AF65-F5344CB8AC3E}">
        <p14:creationId xmlns:p14="http://schemas.microsoft.com/office/powerpoint/2010/main" val="342663951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par>
                                <p:cTn id="11" presetID="31" presetClass="entr" presetSubtype="0" fill="hold" nodeType="withEffect">
                                  <p:stCondLst>
                                    <p:cond delay="0"/>
                                  </p:stCondLst>
                                  <p:childTnLst>
                                    <p:set>
                                      <p:cBhvr>
                                        <p:cTn id="12" dur="1" fill="hold">
                                          <p:stCondLst>
                                            <p:cond delay="0"/>
                                          </p:stCondLst>
                                        </p:cTn>
                                        <p:tgtEl>
                                          <p:spTgt spid="6148">
                                            <p:txEl>
                                              <p:pRg st="1" end="1"/>
                                            </p:txEl>
                                          </p:spTgt>
                                        </p:tgtEl>
                                        <p:attrNameLst>
                                          <p:attrName>style.visibility</p:attrName>
                                        </p:attrNameLst>
                                      </p:cBhvr>
                                      <p:to>
                                        <p:strVal val="visible"/>
                                      </p:to>
                                    </p:set>
                                    <p:anim calcmode="lin" valueType="num">
                                      <p:cBhvr>
                                        <p:cTn id="13" dur="750" fill="hold"/>
                                        <p:tgtEl>
                                          <p:spTgt spid="6148">
                                            <p:txEl>
                                              <p:pRg st="1" end="1"/>
                                            </p:txEl>
                                          </p:spTgt>
                                        </p:tgtEl>
                                        <p:attrNameLst>
                                          <p:attrName>ppt_w</p:attrName>
                                        </p:attrNameLst>
                                      </p:cBhvr>
                                      <p:tavLst>
                                        <p:tav tm="0">
                                          <p:val>
                                            <p:fltVal val="0"/>
                                          </p:val>
                                        </p:tav>
                                        <p:tav tm="100000">
                                          <p:val>
                                            <p:strVal val="#ppt_w"/>
                                          </p:val>
                                        </p:tav>
                                      </p:tavLst>
                                    </p:anim>
                                    <p:anim calcmode="lin" valueType="num">
                                      <p:cBhvr>
                                        <p:cTn id="14" dur="750" fill="hold"/>
                                        <p:tgtEl>
                                          <p:spTgt spid="6148">
                                            <p:txEl>
                                              <p:pRg st="1" end="1"/>
                                            </p:txEl>
                                          </p:spTgt>
                                        </p:tgtEl>
                                        <p:attrNameLst>
                                          <p:attrName>ppt_h</p:attrName>
                                        </p:attrNameLst>
                                      </p:cBhvr>
                                      <p:tavLst>
                                        <p:tav tm="0">
                                          <p:val>
                                            <p:fltVal val="0"/>
                                          </p:val>
                                        </p:tav>
                                        <p:tav tm="100000">
                                          <p:val>
                                            <p:strVal val="#ppt_h"/>
                                          </p:val>
                                        </p:tav>
                                      </p:tavLst>
                                    </p:anim>
                                    <p:anim calcmode="lin" valueType="num">
                                      <p:cBhvr>
                                        <p:cTn id="15" dur="750" fill="hold"/>
                                        <p:tgtEl>
                                          <p:spTgt spid="6148">
                                            <p:txEl>
                                              <p:pRg st="1" end="1"/>
                                            </p:txEl>
                                          </p:spTgt>
                                        </p:tgtEl>
                                        <p:attrNameLst>
                                          <p:attrName>style.rotation</p:attrName>
                                        </p:attrNameLst>
                                      </p:cBhvr>
                                      <p:tavLst>
                                        <p:tav tm="0">
                                          <p:val>
                                            <p:fltVal val="90"/>
                                          </p:val>
                                        </p:tav>
                                        <p:tav tm="100000">
                                          <p:val>
                                            <p:fltVal val="0"/>
                                          </p:val>
                                        </p:tav>
                                      </p:tavLst>
                                    </p:anim>
                                    <p:animEffect transition="in" filter="fade">
                                      <p:cBhvr>
                                        <p:cTn id="16" dur="750"/>
                                        <p:tgtEl>
                                          <p:spTgt spid="6148">
                                            <p:txEl>
                                              <p:pRg st="1" end="1"/>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type.wav"/>
                                        </p:tgtEl>
                                      </p:cMediaNode>
                                    </p:audio>
                                  </p:subTnLst>
                                </p:cTn>
                              </p:par>
                              <p:par>
                                <p:cTn id="17" presetID="31" presetClass="entr" presetSubtype="0" fill="hold" nodeType="withEffect">
                                  <p:stCondLst>
                                    <p:cond delay="0"/>
                                  </p:stCondLst>
                                  <p:childTnLst>
                                    <p:set>
                                      <p:cBhvr>
                                        <p:cTn id="18" dur="1" fill="hold">
                                          <p:stCondLst>
                                            <p:cond delay="0"/>
                                          </p:stCondLst>
                                        </p:cTn>
                                        <p:tgtEl>
                                          <p:spTgt spid="6148">
                                            <p:txEl>
                                              <p:pRg st="2" end="2"/>
                                            </p:txEl>
                                          </p:spTgt>
                                        </p:tgtEl>
                                        <p:attrNameLst>
                                          <p:attrName>style.visibility</p:attrName>
                                        </p:attrNameLst>
                                      </p:cBhvr>
                                      <p:to>
                                        <p:strVal val="visible"/>
                                      </p:to>
                                    </p:set>
                                    <p:anim calcmode="lin" valueType="num">
                                      <p:cBhvr>
                                        <p:cTn id="19" dur="750" fill="hold"/>
                                        <p:tgtEl>
                                          <p:spTgt spid="6148">
                                            <p:txEl>
                                              <p:pRg st="2" end="2"/>
                                            </p:txEl>
                                          </p:spTgt>
                                        </p:tgtEl>
                                        <p:attrNameLst>
                                          <p:attrName>ppt_w</p:attrName>
                                        </p:attrNameLst>
                                      </p:cBhvr>
                                      <p:tavLst>
                                        <p:tav tm="0">
                                          <p:val>
                                            <p:fltVal val="0"/>
                                          </p:val>
                                        </p:tav>
                                        <p:tav tm="100000">
                                          <p:val>
                                            <p:strVal val="#ppt_w"/>
                                          </p:val>
                                        </p:tav>
                                      </p:tavLst>
                                    </p:anim>
                                    <p:anim calcmode="lin" valueType="num">
                                      <p:cBhvr>
                                        <p:cTn id="20" dur="750" fill="hold"/>
                                        <p:tgtEl>
                                          <p:spTgt spid="6148">
                                            <p:txEl>
                                              <p:pRg st="2" end="2"/>
                                            </p:txEl>
                                          </p:spTgt>
                                        </p:tgtEl>
                                        <p:attrNameLst>
                                          <p:attrName>ppt_h</p:attrName>
                                        </p:attrNameLst>
                                      </p:cBhvr>
                                      <p:tavLst>
                                        <p:tav tm="0">
                                          <p:val>
                                            <p:fltVal val="0"/>
                                          </p:val>
                                        </p:tav>
                                        <p:tav tm="100000">
                                          <p:val>
                                            <p:strVal val="#ppt_h"/>
                                          </p:val>
                                        </p:tav>
                                      </p:tavLst>
                                    </p:anim>
                                    <p:anim calcmode="lin" valueType="num">
                                      <p:cBhvr>
                                        <p:cTn id="21" dur="750" fill="hold"/>
                                        <p:tgtEl>
                                          <p:spTgt spid="6148">
                                            <p:txEl>
                                              <p:pRg st="2" end="2"/>
                                            </p:txEl>
                                          </p:spTgt>
                                        </p:tgtEl>
                                        <p:attrNameLst>
                                          <p:attrName>style.rotation</p:attrName>
                                        </p:attrNameLst>
                                      </p:cBhvr>
                                      <p:tavLst>
                                        <p:tav tm="0">
                                          <p:val>
                                            <p:fltVal val="90"/>
                                          </p:val>
                                        </p:tav>
                                        <p:tav tm="100000">
                                          <p:val>
                                            <p:fltVal val="0"/>
                                          </p:val>
                                        </p:tav>
                                      </p:tavLst>
                                    </p:anim>
                                    <p:animEffect transition="in" filter="fade">
                                      <p:cBhvr>
                                        <p:cTn id="22" dur="750"/>
                                        <p:tgtEl>
                                          <p:spTgt spid="6148">
                                            <p:txEl>
                                              <p:pRg st="2" end="2"/>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3" name="type.wav"/>
                                        </p:tgtEl>
                                      </p:cMediaNode>
                                    </p:audio>
                                  </p:subTnLst>
                                </p:cTn>
                              </p:par>
                              <p:par>
                                <p:cTn id="23" presetID="31" presetClass="entr" presetSubtype="0" fill="hold" nodeType="withEffect">
                                  <p:stCondLst>
                                    <p:cond delay="0"/>
                                  </p:stCondLst>
                                  <p:childTnLst>
                                    <p:set>
                                      <p:cBhvr>
                                        <p:cTn id="24" dur="1" fill="hold">
                                          <p:stCondLst>
                                            <p:cond delay="0"/>
                                          </p:stCondLst>
                                        </p:cTn>
                                        <p:tgtEl>
                                          <p:spTgt spid="6148">
                                            <p:txEl>
                                              <p:pRg st="3" end="3"/>
                                            </p:txEl>
                                          </p:spTgt>
                                        </p:tgtEl>
                                        <p:attrNameLst>
                                          <p:attrName>style.visibility</p:attrName>
                                        </p:attrNameLst>
                                      </p:cBhvr>
                                      <p:to>
                                        <p:strVal val="visible"/>
                                      </p:to>
                                    </p:set>
                                    <p:anim calcmode="lin" valueType="num">
                                      <p:cBhvr>
                                        <p:cTn id="25" dur="750" fill="hold"/>
                                        <p:tgtEl>
                                          <p:spTgt spid="6148">
                                            <p:txEl>
                                              <p:pRg st="3" end="3"/>
                                            </p:txEl>
                                          </p:spTgt>
                                        </p:tgtEl>
                                        <p:attrNameLst>
                                          <p:attrName>ppt_w</p:attrName>
                                        </p:attrNameLst>
                                      </p:cBhvr>
                                      <p:tavLst>
                                        <p:tav tm="0">
                                          <p:val>
                                            <p:fltVal val="0"/>
                                          </p:val>
                                        </p:tav>
                                        <p:tav tm="100000">
                                          <p:val>
                                            <p:strVal val="#ppt_w"/>
                                          </p:val>
                                        </p:tav>
                                      </p:tavLst>
                                    </p:anim>
                                    <p:anim calcmode="lin" valueType="num">
                                      <p:cBhvr>
                                        <p:cTn id="26" dur="750" fill="hold"/>
                                        <p:tgtEl>
                                          <p:spTgt spid="6148">
                                            <p:txEl>
                                              <p:pRg st="3" end="3"/>
                                            </p:txEl>
                                          </p:spTgt>
                                        </p:tgtEl>
                                        <p:attrNameLst>
                                          <p:attrName>ppt_h</p:attrName>
                                        </p:attrNameLst>
                                      </p:cBhvr>
                                      <p:tavLst>
                                        <p:tav tm="0">
                                          <p:val>
                                            <p:fltVal val="0"/>
                                          </p:val>
                                        </p:tav>
                                        <p:tav tm="100000">
                                          <p:val>
                                            <p:strVal val="#ppt_h"/>
                                          </p:val>
                                        </p:tav>
                                      </p:tavLst>
                                    </p:anim>
                                    <p:anim calcmode="lin" valueType="num">
                                      <p:cBhvr>
                                        <p:cTn id="27" dur="750" fill="hold"/>
                                        <p:tgtEl>
                                          <p:spTgt spid="6148">
                                            <p:txEl>
                                              <p:pRg st="3" end="3"/>
                                            </p:txEl>
                                          </p:spTgt>
                                        </p:tgtEl>
                                        <p:attrNameLst>
                                          <p:attrName>style.rotation</p:attrName>
                                        </p:attrNameLst>
                                      </p:cBhvr>
                                      <p:tavLst>
                                        <p:tav tm="0">
                                          <p:val>
                                            <p:fltVal val="90"/>
                                          </p:val>
                                        </p:tav>
                                        <p:tav tm="100000">
                                          <p:val>
                                            <p:fltVal val="0"/>
                                          </p:val>
                                        </p:tav>
                                      </p:tavLst>
                                    </p:anim>
                                    <p:animEffect transition="in" filter="fade">
                                      <p:cBhvr>
                                        <p:cTn id="28" dur="750"/>
                                        <p:tgtEl>
                                          <p:spTgt spid="6148">
                                            <p:txEl>
                                              <p:pRg st="3" end="3"/>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3" name="type.wav"/>
                                        </p:tgtEl>
                                      </p:cMediaNode>
                                    </p:audio>
                                  </p:subTnLst>
                                </p:cTn>
                              </p:par>
                              <p:par>
                                <p:cTn id="29" presetID="31" presetClass="entr" presetSubtype="0" fill="hold" nodeType="withEffect">
                                  <p:stCondLst>
                                    <p:cond delay="0"/>
                                  </p:stCondLst>
                                  <p:childTnLst>
                                    <p:set>
                                      <p:cBhvr>
                                        <p:cTn id="30" dur="1" fill="hold">
                                          <p:stCondLst>
                                            <p:cond delay="0"/>
                                          </p:stCondLst>
                                        </p:cTn>
                                        <p:tgtEl>
                                          <p:spTgt spid="6148">
                                            <p:txEl>
                                              <p:pRg st="4" end="4"/>
                                            </p:txEl>
                                          </p:spTgt>
                                        </p:tgtEl>
                                        <p:attrNameLst>
                                          <p:attrName>style.visibility</p:attrName>
                                        </p:attrNameLst>
                                      </p:cBhvr>
                                      <p:to>
                                        <p:strVal val="visible"/>
                                      </p:to>
                                    </p:set>
                                    <p:anim calcmode="lin" valueType="num">
                                      <p:cBhvr>
                                        <p:cTn id="31" dur="750" fill="hold"/>
                                        <p:tgtEl>
                                          <p:spTgt spid="6148">
                                            <p:txEl>
                                              <p:pRg st="4" end="4"/>
                                            </p:txEl>
                                          </p:spTgt>
                                        </p:tgtEl>
                                        <p:attrNameLst>
                                          <p:attrName>ppt_w</p:attrName>
                                        </p:attrNameLst>
                                      </p:cBhvr>
                                      <p:tavLst>
                                        <p:tav tm="0">
                                          <p:val>
                                            <p:fltVal val="0"/>
                                          </p:val>
                                        </p:tav>
                                        <p:tav tm="100000">
                                          <p:val>
                                            <p:strVal val="#ppt_w"/>
                                          </p:val>
                                        </p:tav>
                                      </p:tavLst>
                                    </p:anim>
                                    <p:anim calcmode="lin" valueType="num">
                                      <p:cBhvr>
                                        <p:cTn id="32" dur="750" fill="hold"/>
                                        <p:tgtEl>
                                          <p:spTgt spid="6148">
                                            <p:txEl>
                                              <p:pRg st="4" end="4"/>
                                            </p:txEl>
                                          </p:spTgt>
                                        </p:tgtEl>
                                        <p:attrNameLst>
                                          <p:attrName>ppt_h</p:attrName>
                                        </p:attrNameLst>
                                      </p:cBhvr>
                                      <p:tavLst>
                                        <p:tav tm="0">
                                          <p:val>
                                            <p:fltVal val="0"/>
                                          </p:val>
                                        </p:tav>
                                        <p:tav tm="100000">
                                          <p:val>
                                            <p:strVal val="#ppt_h"/>
                                          </p:val>
                                        </p:tav>
                                      </p:tavLst>
                                    </p:anim>
                                    <p:anim calcmode="lin" valueType="num">
                                      <p:cBhvr>
                                        <p:cTn id="33" dur="750" fill="hold"/>
                                        <p:tgtEl>
                                          <p:spTgt spid="6148">
                                            <p:txEl>
                                              <p:pRg st="4" end="4"/>
                                            </p:txEl>
                                          </p:spTgt>
                                        </p:tgtEl>
                                        <p:attrNameLst>
                                          <p:attrName>style.rotation</p:attrName>
                                        </p:attrNameLst>
                                      </p:cBhvr>
                                      <p:tavLst>
                                        <p:tav tm="0">
                                          <p:val>
                                            <p:fltVal val="90"/>
                                          </p:val>
                                        </p:tav>
                                        <p:tav tm="100000">
                                          <p:val>
                                            <p:fltVal val="0"/>
                                          </p:val>
                                        </p:tav>
                                      </p:tavLst>
                                    </p:anim>
                                    <p:animEffect transition="in" filter="fade">
                                      <p:cBhvr>
                                        <p:cTn id="34" dur="750"/>
                                        <p:tgtEl>
                                          <p:spTgt spid="6148">
                                            <p:txEl>
                                              <p:pRg st="4" end="4"/>
                                            </p:txEl>
                                          </p:spTgt>
                                        </p:tgtEl>
                                      </p:cBhvr>
                                    </p:animEffect>
                                  </p:childTnLst>
                                  <p:subTnLst>
                                    <p:audio>
                                      <p:cMediaNode>
                                        <p:cTn display="0" masterRel="sameClick">
                                          <p:stCondLst>
                                            <p:cond evt="begin" delay="0">
                                              <p:tn val="29"/>
                                            </p:cond>
                                          </p:stCondLst>
                                          <p:endCondLst>
                                            <p:cond evt="onStopAudio" delay="0">
                                              <p:tgtEl>
                                                <p:sldTgt/>
                                              </p:tgtEl>
                                            </p:cond>
                                          </p:endCondLst>
                                        </p:cTn>
                                        <p:tgtEl>
                                          <p:sndTgt r:embed="rId3" name="type.wav"/>
                                        </p:tgtEl>
                                      </p:cMediaNode>
                                    </p:audio>
                                  </p:subTnLst>
                                </p:cTn>
                              </p:par>
                              <p:par>
                                <p:cTn id="35" presetID="31" presetClass="entr" presetSubtype="0" fill="hold" nodeType="withEffect">
                                  <p:stCondLst>
                                    <p:cond delay="0"/>
                                  </p:stCondLst>
                                  <p:childTnLst>
                                    <p:set>
                                      <p:cBhvr>
                                        <p:cTn id="36" dur="1" fill="hold">
                                          <p:stCondLst>
                                            <p:cond delay="0"/>
                                          </p:stCondLst>
                                        </p:cTn>
                                        <p:tgtEl>
                                          <p:spTgt spid="6148">
                                            <p:txEl>
                                              <p:pRg st="5" end="5"/>
                                            </p:txEl>
                                          </p:spTgt>
                                        </p:tgtEl>
                                        <p:attrNameLst>
                                          <p:attrName>style.visibility</p:attrName>
                                        </p:attrNameLst>
                                      </p:cBhvr>
                                      <p:to>
                                        <p:strVal val="visible"/>
                                      </p:to>
                                    </p:set>
                                    <p:anim calcmode="lin" valueType="num">
                                      <p:cBhvr>
                                        <p:cTn id="37" dur="750" fill="hold"/>
                                        <p:tgtEl>
                                          <p:spTgt spid="6148">
                                            <p:txEl>
                                              <p:pRg st="5" end="5"/>
                                            </p:txEl>
                                          </p:spTgt>
                                        </p:tgtEl>
                                        <p:attrNameLst>
                                          <p:attrName>ppt_w</p:attrName>
                                        </p:attrNameLst>
                                      </p:cBhvr>
                                      <p:tavLst>
                                        <p:tav tm="0">
                                          <p:val>
                                            <p:fltVal val="0"/>
                                          </p:val>
                                        </p:tav>
                                        <p:tav tm="100000">
                                          <p:val>
                                            <p:strVal val="#ppt_w"/>
                                          </p:val>
                                        </p:tav>
                                      </p:tavLst>
                                    </p:anim>
                                    <p:anim calcmode="lin" valueType="num">
                                      <p:cBhvr>
                                        <p:cTn id="38" dur="750" fill="hold"/>
                                        <p:tgtEl>
                                          <p:spTgt spid="6148">
                                            <p:txEl>
                                              <p:pRg st="5" end="5"/>
                                            </p:txEl>
                                          </p:spTgt>
                                        </p:tgtEl>
                                        <p:attrNameLst>
                                          <p:attrName>ppt_h</p:attrName>
                                        </p:attrNameLst>
                                      </p:cBhvr>
                                      <p:tavLst>
                                        <p:tav tm="0">
                                          <p:val>
                                            <p:fltVal val="0"/>
                                          </p:val>
                                        </p:tav>
                                        <p:tav tm="100000">
                                          <p:val>
                                            <p:strVal val="#ppt_h"/>
                                          </p:val>
                                        </p:tav>
                                      </p:tavLst>
                                    </p:anim>
                                    <p:anim calcmode="lin" valueType="num">
                                      <p:cBhvr>
                                        <p:cTn id="39" dur="750" fill="hold"/>
                                        <p:tgtEl>
                                          <p:spTgt spid="6148">
                                            <p:txEl>
                                              <p:pRg st="5" end="5"/>
                                            </p:txEl>
                                          </p:spTgt>
                                        </p:tgtEl>
                                        <p:attrNameLst>
                                          <p:attrName>style.rotation</p:attrName>
                                        </p:attrNameLst>
                                      </p:cBhvr>
                                      <p:tavLst>
                                        <p:tav tm="0">
                                          <p:val>
                                            <p:fltVal val="90"/>
                                          </p:val>
                                        </p:tav>
                                        <p:tav tm="100000">
                                          <p:val>
                                            <p:fltVal val="0"/>
                                          </p:val>
                                        </p:tav>
                                      </p:tavLst>
                                    </p:anim>
                                    <p:animEffect transition="in" filter="fade">
                                      <p:cBhvr>
                                        <p:cTn id="40" dur="750"/>
                                        <p:tgtEl>
                                          <p:spTgt spid="6148">
                                            <p:txEl>
                                              <p:pRg st="5" end="5"/>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3" name="type.wav"/>
                                        </p:tgtEl>
                                      </p:cMediaNode>
                                    </p:audio>
                                  </p:subTnLst>
                                </p:cTn>
                              </p:par>
                              <p:par>
                                <p:cTn id="41" presetID="31" presetClass="entr" presetSubtype="0" fill="hold" nodeType="withEffect">
                                  <p:stCondLst>
                                    <p:cond delay="0"/>
                                  </p:stCondLst>
                                  <p:childTnLst>
                                    <p:set>
                                      <p:cBhvr>
                                        <p:cTn id="42" dur="1" fill="hold">
                                          <p:stCondLst>
                                            <p:cond delay="0"/>
                                          </p:stCondLst>
                                        </p:cTn>
                                        <p:tgtEl>
                                          <p:spTgt spid="6148">
                                            <p:txEl>
                                              <p:pRg st="6" end="6"/>
                                            </p:txEl>
                                          </p:spTgt>
                                        </p:tgtEl>
                                        <p:attrNameLst>
                                          <p:attrName>style.visibility</p:attrName>
                                        </p:attrNameLst>
                                      </p:cBhvr>
                                      <p:to>
                                        <p:strVal val="visible"/>
                                      </p:to>
                                    </p:set>
                                    <p:anim calcmode="lin" valueType="num">
                                      <p:cBhvr>
                                        <p:cTn id="43" dur="750" fill="hold"/>
                                        <p:tgtEl>
                                          <p:spTgt spid="6148">
                                            <p:txEl>
                                              <p:pRg st="6" end="6"/>
                                            </p:txEl>
                                          </p:spTgt>
                                        </p:tgtEl>
                                        <p:attrNameLst>
                                          <p:attrName>ppt_w</p:attrName>
                                        </p:attrNameLst>
                                      </p:cBhvr>
                                      <p:tavLst>
                                        <p:tav tm="0">
                                          <p:val>
                                            <p:fltVal val="0"/>
                                          </p:val>
                                        </p:tav>
                                        <p:tav tm="100000">
                                          <p:val>
                                            <p:strVal val="#ppt_w"/>
                                          </p:val>
                                        </p:tav>
                                      </p:tavLst>
                                    </p:anim>
                                    <p:anim calcmode="lin" valueType="num">
                                      <p:cBhvr>
                                        <p:cTn id="44" dur="750" fill="hold"/>
                                        <p:tgtEl>
                                          <p:spTgt spid="6148">
                                            <p:txEl>
                                              <p:pRg st="6" end="6"/>
                                            </p:txEl>
                                          </p:spTgt>
                                        </p:tgtEl>
                                        <p:attrNameLst>
                                          <p:attrName>ppt_h</p:attrName>
                                        </p:attrNameLst>
                                      </p:cBhvr>
                                      <p:tavLst>
                                        <p:tav tm="0">
                                          <p:val>
                                            <p:fltVal val="0"/>
                                          </p:val>
                                        </p:tav>
                                        <p:tav tm="100000">
                                          <p:val>
                                            <p:strVal val="#ppt_h"/>
                                          </p:val>
                                        </p:tav>
                                      </p:tavLst>
                                    </p:anim>
                                    <p:anim calcmode="lin" valueType="num">
                                      <p:cBhvr>
                                        <p:cTn id="45" dur="750" fill="hold"/>
                                        <p:tgtEl>
                                          <p:spTgt spid="6148">
                                            <p:txEl>
                                              <p:pRg st="6" end="6"/>
                                            </p:txEl>
                                          </p:spTgt>
                                        </p:tgtEl>
                                        <p:attrNameLst>
                                          <p:attrName>style.rotation</p:attrName>
                                        </p:attrNameLst>
                                      </p:cBhvr>
                                      <p:tavLst>
                                        <p:tav tm="0">
                                          <p:val>
                                            <p:fltVal val="90"/>
                                          </p:val>
                                        </p:tav>
                                        <p:tav tm="100000">
                                          <p:val>
                                            <p:fltVal val="0"/>
                                          </p:val>
                                        </p:tav>
                                      </p:tavLst>
                                    </p:anim>
                                    <p:animEffect transition="in" filter="fade">
                                      <p:cBhvr>
                                        <p:cTn id="46" dur="750"/>
                                        <p:tgtEl>
                                          <p:spTgt spid="6148">
                                            <p:txEl>
                                              <p:pRg st="6" end="6"/>
                                            </p:txEl>
                                          </p:spTgt>
                                        </p:tgtEl>
                                      </p:cBhvr>
                                    </p:animEffect>
                                  </p:childTnLst>
                                  <p:subTnLst>
                                    <p:audio>
                                      <p:cMediaNode>
                                        <p:cTn display="0" masterRel="sameClick">
                                          <p:stCondLst>
                                            <p:cond evt="begin" delay="0">
                                              <p:tn val="41"/>
                                            </p:cond>
                                          </p:stCondLst>
                                          <p:endCondLst>
                                            <p:cond evt="onStopAudio" delay="0">
                                              <p:tgtEl>
                                                <p:sldTgt/>
                                              </p:tgtEl>
                                            </p:cond>
                                          </p:endCondLst>
                                        </p:cTn>
                                        <p:tgtEl>
                                          <p:sndTgt r:embed="rId3" name="type.wav"/>
                                        </p:tgtEl>
                                      </p:cMediaNode>
                                    </p:audio>
                                  </p:subTnLst>
                                </p:cTn>
                              </p:par>
                              <p:par>
                                <p:cTn id="47" presetID="31" presetClass="entr" presetSubtype="0" fill="hold" nodeType="withEffect">
                                  <p:stCondLst>
                                    <p:cond delay="0"/>
                                  </p:stCondLst>
                                  <p:childTnLst>
                                    <p:set>
                                      <p:cBhvr>
                                        <p:cTn id="48" dur="1" fill="hold">
                                          <p:stCondLst>
                                            <p:cond delay="0"/>
                                          </p:stCondLst>
                                        </p:cTn>
                                        <p:tgtEl>
                                          <p:spTgt spid="6148">
                                            <p:txEl>
                                              <p:pRg st="7" end="7"/>
                                            </p:txEl>
                                          </p:spTgt>
                                        </p:tgtEl>
                                        <p:attrNameLst>
                                          <p:attrName>style.visibility</p:attrName>
                                        </p:attrNameLst>
                                      </p:cBhvr>
                                      <p:to>
                                        <p:strVal val="visible"/>
                                      </p:to>
                                    </p:set>
                                    <p:anim calcmode="lin" valueType="num">
                                      <p:cBhvr>
                                        <p:cTn id="49" dur="750" fill="hold"/>
                                        <p:tgtEl>
                                          <p:spTgt spid="6148">
                                            <p:txEl>
                                              <p:pRg st="7" end="7"/>
                                            </p:txEl>
                                          </p:spTgt>
                                        </p:tgtEl>
                                        <p:attrNameLst>
                                          <p:attrName>ppt_w</p:attrName>
                                        </p:attrNameLst>
                                      </p:cBhvr>
                                      <p:tavLst>
                                        <p:tav tm="0">
                                          <p:val>
                                            <p:fltVal val="0"/>
                                          </p:val>
                                        </p:tav>
                                        <p:tav tm="100000">
                                          <p:val>
                                            <p:strVal val="#ppt_w"/>
                                          </p:val>
                                        </p:tav>
                                      </p:tavLst>
                                    </p:anim>
                                    <p:anim calcmode="lin" valueType="num">
                                      <p:cBhvr>
                                        <p:cTn id="50" dur="750" fill="hold"/>
                                        <p:tgtEl>
                                          <p:spTgt spid="6148">
                                            <p:txEl>
                                              <p:pRg st="7" end="7"/>
                                            </p:txEl>
                                          </p:spTgt>
                                        </p:tgtEl>
                                        <p:attrNameLst>
                                          <p:attrName>ppt_h</p:attrName>
                                        </p:attrNameLst>
                                      </p:cBhvr>
                                      <p:tavLst>
                                        <p:tav tm="0">
                                          <p:val>
                                            <p:fltVal val="0"/>
                                          </p:val>
                                        </p:tav>
                                        <p:tav tm="100000">
                                          <p:val>
                                            <p:strVal val="#ppt_h"/>
                                          </p:val>
                                        </p:tav>
                                      </p:tavLst>
                                    </p:anim>
                                    <p:anim calcmode="lin" valueType="num">
                                      <p:cBhvr>
                                        <p:cTn id="51" dur="750" fill="hold"/>
                                        <p:tgtEl>
                                          <p:spTgt spid="6148">
                                            <p:txEl>
                                              <p:pRg st="7" end="7"/>
                                            </p:txEl>
                                          </p:spTgt>
                                        </p:tgtEl>
                                        <p:attrNameLst>
                                          <p:attrName>style.rotation</p:attrName>
                                        </p:attrNameLst>
                                      </p:cBhvr>
                                      <p:tavLst>
                                        <p:tav tm="0">
                                          <p:val>
                                            <p:fltVal val="90"/>
                                          </p:val>
                                        </p:tav>
                                        <p:tav tm="100000">
                                          <p:val>
                                            <p:fltVal val="0"/>
                                          </p:val>
                                        </p:tav>
                                      </p:tavLst>
                                    </p:anim>
                                    <p:animEffect transition="in" filter="fade">
                                      <p:cBhvr>
                                        <p:cTn id="52" dur="750"/>
                                        <p:tgtEl>
                                          <p:spTgt spid="6148">
                                            <p:txEl>
                                              <p:pRg st="7" end="7"/>
                                            </p:txEl>
                                          </p:spTgt>
                                        </p:tgtEl>
                                      </p:cBhvr>
                                    </p:animEffect>
                                  </p:childTnLst>
                                  <p:subTnLst>
                                    <p:audio>
                                      <p:cMediaNode>
                                        <p:cTn display="0" masterRel="sameClick">
                                          <p:stCondLst>
                                            <p:cond evt="begin" delay="0">
                                              <p:tn val="47"/>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852488" y="1344613"/>
            <a:ext cx="8039992" cy="4829175"/>
          </a:xfrm>
        </p:spPr>
        <p:txBody>
          <a:bodyPr/>
          <a:lstStyle/>
          <a:p>
            <a:pPr marL="0" indent="0">
              <a:spcBef>
                <a:spcPts val="600"/>
              </a:spcBef>
              <a:spcAft>
                <a:spcPts val="600"/>
              </a:spcAft>
              <a:buFontTx/>
              <a:buNone/>
              <a:defRPr/>
            </a:pPr>
            <a:r>
              <a:rPr lang="cs-CZ" altLang="cs-CZ" sz="1800" b="1" u="sng" dirty="0" err="1" smtClean="0"/>
              <a:t>Nízkohlučné</a:t>
            </a:r>
            <a:r>
              <a:rPr lang="cs-CZ" altLang="cs-CZ" sz="1800" b="1" u="sng" dirty="0" smtClean="0"/>
              <a:t> </a:t>
            </a:r>
            <a:r>
              <a:rPr lang="cs-CZ" altLang="cs-CZ" sz="1800" b="1" u="sng" dirty="0"/>
              <a:t>povrchy</a:t>
            </a:r>
          </a:p>
          <a:p>
            <a:pPr>
              <a:spcBef>
                <a:spcPts val="600"/>
              </a:spcBef>
              <a:spcAft>
                <a:spcPts val="600"/>
              </a:spcAft>
              <a:buFont typeface="Wingdings" panose="05000000000000000000" pitchFamily="2" charset="2"/>
              <a:buChar char="Ø"/>
              <a:defRPr/>
            </a:pPr>
            <a:r>
              <a:rPr lang="cs-CZ" altLang="cs-CZ" sz="1800" dirty="0"/>
              <a:t>lze dosáhnout snížení hladiny akustického tlaku o 3 až 7 dB;</a:t>
            </a:r>
            <a:endParaRPr lang="cs-CZ" altLang="cs-CZ" sz="1800" dirty="0" smtClean="0"/>
          </a:p>
          <a:p>
            <a:pPr>
              <a:spcBef>
                <a:spcPts val="600"/>
              </a:spcBef>
              <a:spcAft>
                <a:spcPts val="600"/>
              </a:spcAft>
              <a:buFont typeface="Wingdings" panose="05000000000000000000" pitchFamily="2" charset="2"/>
              <a:buChar char="Ø"/>
              <a:defRPr/>
            </a:pPr>
            <a:r>
              <a:rPr lang="cs-CZ" altLang="cs-CZ" sz="1800" dirty="0"/>
              <a:t>specifika, přednosti, ale i omezující podmínky;</a:t>
            </a:r>
            <a:endParaRPr lang="cs-CZ" altLang="cs-CZ" sz="1800" dirty="0" smtClean="0"/>
          </a:p>
          <a:p>
            <a:pPr>
              <a:spcBef>
                <a:spcPts val="600"/>
              </a:spcBef>
              <a:spcAft>
                <a:spcPts val="600"/>
              </a:spcAft>
              <a:buFont typeface="Wingdings" panose="05000000000000000000" pitchFamily="2" charset="2"/>
              <a:buChar char="Ø"/>
              <a:defRPr/>
            </a:pPr>
            <a:r>
              <a:rPr lang="cs-CZ" altLang="cs-CZ" sz="1800" dirty="0"/>
              <a:t>TP 148 </a:t>
            </a:r>
            <a:r>
              <a:rPr lang="cs-CZ" altLang="cs-CZ" sz="1800" dirty="0" smtClean="0"/>
              <a:t>– Hutněné asfaltové vrstvy s asfaltem modifikovaným pryžovým granulátem z pneumatik</a:t>
            </a:r>
          </a:p>
          <a:p>
            <a:pPr>
              <a:spcBef>
                <a:spcPts val="600"/>
              </a:spcBef>
              <a:spcAft>
                <a:spcPts val="600"/>
              </a:spcAft>
              <a:buFont typeface="Wingdings" panose="05000000000000000000" pitchFamily="2" charset="2"/>
              <a:buChar char="Ø"/>
              <a:defRPr/>
            </a:pPr>
            <a:r>
              <a:rPr lang="cs-CZ" altLang="cs-CZ" sz="1800" dirty="0"/>
              <a:t>TP </a:t>
            </a:r>
            <a:r>
              <a:rPr lang="cs-CZ" altLang="cs-CZ" sz="1800" dirty="0" smtClean="0"/>
              <a:t>259 - Asfaltové </a:t>
            </a:r>
            <a:r>
              <a:rPr lang="cs-CZ" altLang="cs-CZ" sz="1800" dirty="0"/>
              <a:t>směsi pro obrusné vrstvy se sníženou hlučností;</a:t>
            </a:r>
          </a:p>
          <a:p>
            <a:pPr>
              <a:spcBef>
                <a:spcPts val="600"/>
              </a:spcBef>
              <a:spcAft>
                <a:spcPts val="600"/>
              </a:spcAft>
              <a:buFont typeface="Wingdings" panose="05000000000000000000" pitchFamily="2" charset="2"/>
              <a:buChar char="Ø"/>
              <a:defRPr/>
            </a:pPr>
            <a:r>
              <a:rPr lang="cs-CZ" altLang="cs-CZ" sz="1800" dirty="0"/>
              <a:t>rozhodovacím kritériem z hlediska akustické účinnosti je nejvyšší dovolená rychlost;</a:t>
            </a:r>
          </a:p>
          <a:p>
            <a:pPr>
              <a:spcBef>
                <a:spcPts val="600"/>
              </a:spcBef>
              <a:spcAft>
                <a:spcPts val="600"/>
              </a:spcAft>
              <a:buFont typeface="Wingdings" panose="05000000000000000000" pitchFamily="2" charset="2"/>
              <a:buChar char="Ø"/>
              <a:defRPr/>
            </a:pPr>
            <a:r>
              <a:rPr lang="cs-CZ" altLang="cs-CZ" sz="1800" dirty="0"/>
              <a:t>maximální akustický </a:t>
            </a:r>
            <a:r>
              <a:rPr lang="cs-CZ" altLang="cs-CZ" sz="1800" dirty="0" smtClean="0"/>
              <a:t>útlum: </a:t>
            </a:r>
          </a:p>
          <a:p>
            <a:pPr marL="449263" lvl="1">
              <a:spcBef>
                <a:spcPts val="600"/>
              </a:spcBef>
              <a:spcAft>
                <a:spcPts val="600"/>
              </a:spcAft>
              <a:buFont typeface="Wingdings" panose="05000000000000000000" pitchFamily="2" charset="2"/>
              <a:buChar char="Ø"/>
              <a:defRPr/>
            </a:pPr>
            <a:r>
              <a:rPr lang="cs-CZ" altLang="cs-CZ" sz="1400" dirty="0" smtClean="0"/>
              <a:t>pokud je významný podíl NA (alespoň </a:t>
            </a:r>
            <a:r>
              <a:rPr lang="cs-CZ" altLang="cs-CZ" sz="1400" dirty="0"/>
              <a:t>30 %) </a:t>
            </a:r>
            <a:r>
              <a:rPr lang="cs-CZ" altLang="cs-CZ" sz="1400" dirty="0" smtClean="0"/>
              <a:t>a nejvyšší </a:t>
            </a:r>
            <a:r>
              <a:rPr lang="cs-CZ" altLang="cs-CZ" sz="1400" dirty="0"/>
              <a:t>dovolená rychlost alespoň 50 km/h </a:t>
            </a:r>
            <a:endParaRPr lang="cs-CZ" altLang="cs-CZ" sz="1400" dirty="0" smtClean="0"/>
          </a:p>
          <a:p>
            <a:pPr marL="449263" lvl="1">
              <a:spcBef>
                <a:spcPts val="600"/>
              </a:spcBef>
              <a:spcAft>
                <a:spcPts val="600"/>
              </a:spcAft>
              <a:buFont typeface="Wingdings" panose="05000000000000000000" pitchFamily="2" charset="2"/>
              <a:buChar char="Ø"/>
              <a:defRPr/>
            </a:pPr>
            <a:r>
              <a:rPr lang="cs-CZ" altLang="cs-CZ" sz="1400" dirty="0" smtClean="0"/>
              <a:t>pokud je převážně OA a nejvyšší </a:t>
            </a:r>
            <a:r>
              <a:rPr lang="cs-CZ" altLang="cs-CZ" sz="1400" dirty="0"/>
              <a:t>dovolená rychlost alespoň 40 </a:t>
            </a:r>
            <a:r>
              <a:rPr lang="cs-CZ" altLang="cs-CZ" sz="1400" dirty="0" smtClean="0"/>
              <a:t>km/h.</a:t>
            </a:r>
          </a:p>
          <a:p>
            <a:pPr marL="352425">
              <a:spcBef>
                <a:spcPts val="600"/>
              </a:spcBef>
              <a:spcAft>
                <a:spcPts val="600"/>
              </a:spcAft>
              <a:buFont typeface="Wingdings" panose="05000000000000000000" pitchFamily="2" charset="2"/>
              <a:buChar char="Ø"/>
              <a:defRPr/>
            </a:pPr>
            <a:r>
              <a:rPr lang="cs-CZ" altLang="cs-CZ" sz="1800" dirty="0" smtClean="0"/>
              <a:t>polymerem </a:t>
            </a:r>
            <a:r>
              <a:rPr lang="cs-CZ" altLang="cs-CZ" sz="1800" dirty="0"/>
              <a:t>modifikované asfalty, </a:t>
            </a:r>
            <a:r>
              <a:rPr lang="cs-CZ" altLang="cs-CZ" sz="1800" dirty="0" err="1" smtClean="0"/>
              <a:t>nízkoviskózní</a:t>
            </a:r>
            <a:r>
              <a:rPr lang="cs-CZ" altLang="cs-CZ" sz="1800" dirty="0" smtClean="0"/>
              <a:t> </a:t>
            </a:r>
            <a:r>
              <a:rPr lang="cs-CZ" altLang="cs-CZ" sz="1800" dirty="0"/>
              <a:t>asfaltová polymerem modifikovaná pojiva, </a:t>
            </a:r>
            <a:r>
              <a:rPr lang="cs-CZ" altLang="cs-CZ" sz="1800" dirty="0" smtClean="0"/>
              <a:t>asfaltová </a:t>
            </a:r>
            <a:r>
              <a:rPr lang="cs-CZ" altLang="cs-CZ" sz="1800" dirty="0"/>
              <a:t>pojiva modifikovaná pryží </a:t>
            </a:r>
            <a:endParaRPr lang="cs-CZ" altLang="cs-CZ" sz="1800" dirty="0" smtClean="0"/>
          </a:p>
          <a:p>
            <a:pPr marL="0" indent="0">
              <a:spcBef>
                <a:spcPts val="0"/>
              </a:spcBef>
              <a:spcAft>
                <a:spcPts val="400"/>
              </a:spcAft>
              <a:buNone/>
              <a:defRPr/>
            </a:pPr>
            <a:endParaRPr lang="cs-CZ" altLang="cs-CZ" sz="18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6</a:t>
            </a:fld>
            <a:endParaRPr lang="cs-CZ" altLang="cs-CZ" b="1" dirty="0"/>
          </a:p>
        </p:txBody>
      </p:sp>
    </p:spTree>
    <p:extLst>
      <p:ext uri="{BB962C8B-B14F-4D97-AF65-F5344CB8AC3E}">
        <p14:creationId xmlns:p14="http://schemas.microsoft.com/office/powerpoint/2010/main" val="356906807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par>
                                <p:cTn id="11" presetID="31" presetClass="entr" presetSubtype="0" fill="hold" nodeType="withEffect">
                                  <p:stCondLst>
                                    <p:cond delay="0"/>
                                  </p:stCondLst>
                                  <p:childTnLst>
                                    <p:set>
                                      <p:cBhvr>
                                        <p:cTn id="12" dur="1" fill="hold">
                                          <p:stCondLst>
                                            <p:cond delay="0"/>
                                          </p:stCondLst>
                                        </p:cTn>
                                        <p:tgtEl>
                                          <p:spTgt spid="6148">
                                            <p:txEl>
                                              <p:pRg st="1" end="1"/>
                                            </p:txEl>
                                          </p:spTgt>
                                        </p:tgtEl>
                                        <p:attrNameLst>
                                          <p:attrName>style.visibility</p:attrName>
                                        </p:attrNameLst>
                                      </p:cBhvr>
                                      <p:to>
                                        <p:strVal val="visible"/>
                                      </p:to>
                                    </p:set>
                                    <p:anim calcmode="lin" valueType="num">
                                      <p:cBhvr>
                                        <p:cTn id="13" dur="750" fill="hold"/>
                                        <p:tgtEl>
                                          <p:spTgt spid="6148">
                                            <p:txEl>
                                              <p:pRg st="1" end="1"/>
                                            </p:txEl>
                                          </p:spTgt>
                                        </p:tgtEl>
                                        <p:attrNameLst>
                                          <p:attrName>ppt_w</p:attrName>
                                        </p:attrNameLst>
                                      </p:cBhvr>
                                      <p:tavLst>
                                        <p:tav tm="0">
                                          <p:val>
                                            <p:fltVal val="0"/>
                                          </p:val>
                                        </p:tav>
                                        <p:tav tm="100000">
                                          <p:val>
                                            <p:strVal val="#ppt_w"/>
                                          </p:val>
                                        </p:tav>
                                      </p:tavLst>
                                    </p:anim>
                                    <p:anim calcmode="lin" valueType="num">
                                      <p:cBhvr>
                                        <p:cTn id="14" dur="750" fill="hold"/>
                                        <p:tgtEl>
                                          <p:spTgt spid="6148">
                                            <p:txEl>
                                              <p:pRg st="1" end="1"/>
                                            </p:txEl>
                                          </p:spTgt>
                                        </p:tgtEl>
                                        <p:attrNameLst>
                                          <p:attrName>ppt_h</p:attrName>
                                        </p:attrNameLst>
                                      </p:cBhvr>
                                      <p:tavLst>
                                        <p:tav tm="0">
                                          <p:val>
                                            <p:fltVal val="0"/>
                                          </p:val>
                                        </p:tav>
                                        <p:tav tm="100000">
                                          <p:val>
                                            <p:strVal val="#ppt_h"/>
                                          </p:val>
                                        </p:tav>
                                      </p:tavLst>
                                    </p:anim>
                                    <p:anim calcmode="lin" valueType="num">
                                      <p:cBhvr>
                                        <p:cTn id="15" dur="750" fill="hold"/>
                                        <p:tgtEl>
                                          <p:spTgt spid="6148">
                                            <p:txEl>
                                              <p:pRg st="1" end="1"/>
                                            </p:txEl>
                                          </p:spTgt>
                                        </p:tgtEl>
                                        <p:attrNameLst>
                                          <p:attrName>style.rotation</p:attrName>
                                        </p:attrNameLst>
                                      </p:cBhvr>
                                      <p:tavLst>
                                        <p:tav tm="0">
                                          <p:val>
                                            <p:fltVal val="90"/>
                                          </p:val>
                                        </p:tav>
                                        <p:tav tm="100000">
                                          <p:val>
                                            <p:fltVal val="0"/>
                                          </p:val>
                                        </p:tav>
                                      </p:tavLst>
                                    </p:anim>
                                    <p:animEffect transition="in" filter="fade">
                                      <p:cBhvr>
                                        <p:cTn id="16" dur="750"/>
                                        <p:tgtEl>
                                          <p:spTgt spid="6148">
                                            <p:txEl>
                                              <p:pRg st="1" end="1"/>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type.wav"/>
                                        </p:tgtEl>
                                      </p:cMediaNode>
                                    </p:audio>
                                  </p:subTnLst>
                                </p:cTn>
                              </p:par>
                              <p:par>
                                <p:cTn id="17" presetID="31" presetClass="entr" presetSubtype="0" fill="hold" nodeType="withEffect">
                                  <p:stCondLst>
                                    <p:cond delay="0"/>
                                  </p:stCondLst>
                                  <p:childTnLst>
                                    <p:set>
                                      <p:cBhvr>
                                        <p:cTn id="18" dur="1" fill="hold">
                                          <p:stCondLst>
                                            <p:cond delay="0"/>
                                          </p:stCondLst>
                                        </p:cTn>
                                        <p:tgtEl>
                                          <p:spTgt spid="6148">
                                            <p:txEl>
                                              <p:pRg st="2" end="2"/>
                                            </p:txEl>
                                          </p:spTgt>
                                        </p:tgtEl>
                                        <p:attrNameLst>
                                          <p:attrName>style.visibility</p:attrName>
                                        </p:attrNameLst>
                                      </p:cBhvr>
                                      <p:to>
                                        <p:strVal val="visible"/>
                                      </p:to>
                                    </p:set>
                                    <p:anim calcmode="lin" valueType="num">
                                      <p:cBhvr>
                                        <p:cTn id="19" dur="750" fill="hold"/>
                                        <p:tgtEl>
                                          <p:spTgt spid="6148">
                                            <p:txEl>
                                              <p:pRg st="2" end="2"/>
                                            </p:txEl>
                                          </p:spTgt>
                                        </p:tgtEl>
                                        <p:attrNameLst>
                                          <p:attrName>ppt_w</p:attrName>
                                        </p:attrNameLst>
                                      </p:cBhvr>
                                      <p:tavLst>
                                        <p:tav tm="0">
                                          <p:val>
                                            <p:fltVal val="0"/>
                                          </p:val>
                                        </p:tav>
                                        <p:tav tm="100000">
                                          <p:val>
                                            <p:strVal val="#ppt_w"/>
                                          </p:val>
                                        </p:tav>
                                      </p:tavLst>
                                    </p:anim>
                                    <p:anim calcmode="lin" valueType="num">
                                      <p:cBhvr>
                                        <p:cTn id="20" dur="750" fill="hold"/>
                                        <p:tgtEl>
                                          <p:spTgt spid="6148">
                                            <p:txEl>
                                              <p:pRg st="2" end="2"/>
                                            </p:txEl>
                                          </p:spTgt>
                                        </p:tgtEl>
                                        <p:attrNameLst>
                                          <p:attrName>ppt_h</p:attrName>
                                        </p:attrNameLst>
                                      </p:cBhvr>
                                      <p:tavLst>
                                        <p:tav tm="0">
                                          <p:val>
                                            <p:fltVal val="0"/>
                                          </p:val>
                                        </p:tav>
                                        <p:tav tm="100000">
                                          <p:val>
                                            <p:strVal val="#ppt_h"/>
                                          </p:val>
                                        </p:tav>
                                      </p:tavLst>
                                    </p:anim>
                                    <p:anim calcmode="lin" valueType="num">
                                      <p:cBhvr>
                                        <p:cTn id="21" dur="750" fill="hold"/>
                                        <p:tgtEl>
                                          <p:spTgt spid="6148">
                                            <p:txEl>
                                              <p:pRg st="2" end="2"/>
                                            </p:txEl>
                                          </p:spTgt>
                                        </p:tgtEl>
                                        <p:attrNameLst>
                                          <p:attrName>style.rotation</p:attrName>
                                        </p:attrNameLst>
                                      </p:cBhvr>
                                      <p:tavLst>
                                        <p:tav tm="0">
                                          <p:val>
                                            <p:fltVal val="90"/>
                                          </p:val>
                                        </p:tav>
                                        <p:tav tm="100000">
                                          <p:val>
                                            <p:fltVal val="0"/>
                                          </p:val>
                                        </p:tav>
                                      </p:tavLst>
                                    </p:anim>
                                    <p:animEffect transition="in" filter="fade">
                                      <p:cBhvr>
                                        <p:cTn id="22" dur="750"/>
                                        <p:tgtEl>
                                          <p:spTgt spid="6148">
                                            <p:txEl>
                                              <p:pRg st="2" end="2"/>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3" name="type.wav"/>
                                        </p:tgtEl>
                                      </p:cMediaNode>
                                    </p:audio>
                                  </p:subTnLst>
                                </p:cTn>
                              </p:par>
                              <p:par>
                                <p:cTn id="23" presetID="31" presetClass="entr" presetSubtype="0" fill="hold" nodeType="withEffect">
                                  <p:stCondLst>
                                    <p:cond delay="0"/>
                                  </p:stCondLst>
                                  <p:childTnLst>
                                    <p:set>
                                      <p:cBhvr>
                                        <p:cTn id="24" dur="1" fill="hold">
                                          <p:stCondLst>
                                            <p:cond delay="0"/>
                                          </p:stCondLst>
                                        </p:cTn>
                                        <p:tgtEl>
                                          <p:spTgt spid="6148">
                                            <p:txEl>
                                              <p:pRg st="3" end="3"/>
                                            </p:txEl>
                                          </p:spTgt>
                                        </p:tgtEl>
                                        <p:attrNameLst>
                                          <p:attrName>style.visibility</p:attrName>
                                        </p:attrNameLst>
                                      </p:cBhvr>
                                      <p:to>
                                        <p:strVal val="visible"/>
                                      </p:to>
                                    </p:set>
                                    <p:anim calcmode="lin" valueType="num">
                                      <p:cBhvr>
                                        <p:cTn id="25" dur="750" fill="hold"/>
                                        <p:tgtEl>
                                          <p:spTgt spid="6148">
                                            <p:txEl>
                                              <p:pRg st="3" end="3"/>
                                            </p:txEl>
                                          </p:spTgt>
                                        </p:tgtEl>
                                        <p:attrNameLst>
                                          <p:attrName>ppt_w</p:attrName>
                                        </p:attrNameLst>
                                      </p:cBhvr>
                                      <p:tavLst>
                                        <p:tav tm="0">
                                          <p:val>
                                            <p:fltVal val="0"/>
                                          </p:val>
                                        </p:tav>
                                        <p:tav tm="100000">
                                          <p:val>
                                            <p:strVal val="#ppt_w"/>
                                          </p:val>
                                        </p:tav>
                                      </p:tavLst>
                                    </p:anim>
                                    <p:anim calcmode="lin" valueType="num">
                                      <p:cBhvr>
                                        <p:cTn id="26" dur="750" fill="hold"/>
                                        <p:tgtEl>
                                          <p:spTgt spid="6148">
                                            <p:txEl>
                                              <p:pRg st="3" end="3"/>
                                            </p:txEl>
                                          </p:spTgt>
                                        </p:tgtEl>
                                        <p:attrNameLst>
                                          <p:attrName>ppt_h</p:attrName>
                                        </p:attrNameLst>
                                      </p:cBhvr>
                                      <p:tavLst>
                                        <p:tav tm="0">
                                          <p:val>
                                            <p:fltVal val="0"/>
                                          </p:val>
                                        </p:tav>
                                        <p:tav tm="100000">
                                          <p:val>
                                            <p:strVal val="#ppt_h"/>
                                          </p:val>
                                        </p:tav>
                                      </p:tavLst>
                                    </p:anim>
                                    <p:anim calcmode="lin" valueType="num">
                                      <p:cBhvr>
                                        <p:cTn id="27" dur="750" fill="hold"/>
                                        <p:tgtEl>
                                          <p:spTgt spid="6148">
                                            <p:txEl>
                                              <p:pRg st="3" end="3"/>
                                            </p:txEl>
                                          </p:spTgt>
                                        </p:tgtEl>
                                        <p:attrNameLst>
                                          <p:attrName>style.rotation</p:attrName>
                                        </p:attrNameLst>
                                      </p:cBhvr>
                                      <p:tavLst>
                                        <p:tav tm="0">
                                          <p:val>
                                            <p:fltVal val="90"/>
                                          </p:val>
                                        </p:tav>
                                        <p:tav tm="100000">
                                          <p:val>
                                            <p:fltVal val="0"/>
                                          </p:val>
                                        </p:tav>
                                      </p:tavLst>
                                    </p:anim>
                                    <p:animEffect transition="in" filter="fade">
                                      <p:cBhvr>
                                        <p:cTn id="28" dur="750"/>
                                        <p:tgtEl>
                                          <p:spTgt spid="6148">
                                            <p:txEl>
                                              <p:pRg st="3" end="3"/>
                                            </p:txEl>
                                          </p:spTgt>
                                        </p:tgtEl>
                                      </p:cBhvr>
                                    </p:animEffect>
                                  </p:childTnLst>
                                  <p:subTnLst>
                                    <p:audio>
                                      <p:cMediaNode>
                                        <p:cTn display="0" masterRel="sameClick">
                                          <p:stCondLst>
                                            <p:cond evt="begin" delay="0">
                                              <p:tn val="23"/>
                                            </p:cond>
                                          </p:stCondLst>
                                          <p:endCondLst>
                                            <p:cond evt="onStopAudio" delay="0">
                                              <p:tgtEl>
                                                <p:sldTgt/>
                                              </p:tgtEl>
                                            </p:cond>
                                          </p:endCondLst>
                                        </p:cTn>
                                        <p:tgtEl>
                                          <p:sndTgt r:embed="rId3" name="type.wav"/>
                                        </p:tgtEl>
                                      </p:cMediaNode>
                                    </p:audio>
                                  </p:subTnLst>
                                </p:cTn>
                              </p:par>
                              <p:par>
                                <p:cTn id="29" presetID="31" presetClass="entr" presetSubtype="0" fill="hold" nodeType="withEffect">
                                  <p:stCondLst>
                                    <p:cond delay="0"/>
                                  </p:stCondLst>
                                  <p:childTnLst>
                                    <p:set>
                                      <p:cBhvr>
                                        <p:cTn id="30" dur="1" fill="hold">
                                          <p:stCondLst>
                                            <p:cond delay="0"/>
                                          </p:stCondLst>
                                        </p:cTn>
                                        <p:tgtEl>
                                          <p:spTgt spid="6148">
                                            <p:txEl>
                                              <p:pRg st="4" end="4"/>
                                            </p:txEl>
                                          </p:spTgt>
                                        </p:tgtEl>
                                        <p:attrNameLst>
                                          <p:attrName>style.visibility</p:attrName>
                                        </p:attrNameLst>
                                      </p:cBhvr>
                                      <p:to>
                                        <p:strVal val="visible"/>
                                      </p:to>
                                    </p:set>
                                    <p:anim calcmode="lin" valueType="num">
                                      <p:cBhvr>
                                        <p:cTn id="31" dur="750" fill="hold"/>
                                        <p:tgtEl>
                                          <p:spTgt spid="6148">
                                            <p:txEl>
                                              <p:pRg st="4" end="4"/>
                                            </p:txEl>
                                          </p:spTgt>
                                        </p:tgtEl>
                                        <p:attrNameLst>
                                          <p:attrName>ppt_w</p:attrName>
                                        </p:attrNameLst>
                                      </p:cBhvr>
                                      <p:tavLst>
                                        <p:tav tm="0">
                                          <p:val>
                                            <p:fltVal val="0"/>
                                          </p:val>
                                        </p:tav>
                                        <p:tav tm="100000">
                                          <p:val>
                                            <p:strVal val="#ppt_w"/>
                                          </p:val>
                                        </p:tav>
                                      </p:tavLst>
                                    </p:anim>
                                    <p:anim calcmode="lin" valueType="num">
                                      <p:cBhvr>
                                        <p:cTn id="32" dur="750" fill="hold"/>
                                        <p:tgtEl>
                                          <p:spTgt spid="6148">
                                            <p:txEl>
                                              <p:pRg st="4" end="4"/>
                                            </p:txEl>
                                          </p:spTgt>
                                        </p:tgtEl>
                                        <p:attrNameLst>
                                          <p:attrName>ppt_h</p:attrName>
                                        </p:attrNameLst>
                                      </p:cBhvr>
                                      <p:tavLst>
                                        <p:tav tm="0">
                                          <p:val>
                                            <p:fltVal val="0"/>
                                          </p:val>
                                        </p:tav>
                                        <p:tav tm="100000">
                                          <p:val>
                                            <p:strVal val="#ppt_h"/>
                                          </p:val>
                                        </p:tav>
                                      </p:tavLst>
                                    </p:anim>
                                    <p:anim calcmode="lin" valueType="num">
                                      <p:cBhvr>
                                        <p:cTn id="33" dur="750" fill="hold"/>
                                        <p:tgtEl>
                                          <p:spTgt spid="6148">
                                            <p:txEl>
                                              <p:pRg st="4" end="4"/>
                                            </p:txEl>
                                          </p:spTgt>
                                        </p:tgtEl>
                                        <p:attrNameLst>
                                          <p:attrName>style.rotation</p:attrName>
                                        </p:attrNameLst>
                                      </p:cBhvr>
                                      <p:tavLst>
                                        <p:tav tm="0">
                                          <p:val>
                                            <p:fltVal val="90"/>
                                          </p:val>
                                        </p:tav>
                                        <p:tav tm="100000">
                                          <p:val>
                                            <p:fltVal val="0"/>
                                          </p:val>
                                        </p:tav>
                                      </p:tavLst>
                                    </p:anim>
                                    <p:animEffect transition="in" filter="fade">
                                      <p:cBhvr>
                                        <p:cTn id="34" dur="750"/>
                                        <p:tgtEl>
                                          <p:spTgt spid="6148">
                                            <p:txEl>
                                              <p:pRg st="4" end="4"/>
                                            </p:txEl>
                                          </p:spTgt>
                                        </p:tgtEl>
                                      </p:cBhvr>
                                    </p:animEffect>
                                  </p:childTnLst>
                                  <p:subTnLst>
                                    <p:audio>
                                      <p:cMediaNode>
                                        <p:cTn display="0" masterRel="sameClick">
                                          <p:stCondLst>
                                            <p:cond evt="begin" delay="0">
                                              <p:tn val="29"/>
                                            </p:cond>
                                          </p:stCondLst>
                                          <p:endCondLst>
                                            <p:cond evt="onStopAudio" delay="0">
                                              <p:tgtEl>
                                                <p:sldTgt/>
                                              </p:tgtEl>
                                            </p:cond>
                                          </p:endCondLst>
                                        </p:cTn>
                                        <p:tgtEl>
                                          <p:sndTgt r:embed="rId3" name="type.wav"/>
                                        </p:tgtEl>
                                      </p:cMediaNode>
                                    </p:audio>
                                  </p:subTnLst>
                                </p:cTn>
                              </p:par>
                              <p:par>
                                <p:cTn id="35" presetID="31" presetClass="entr" presetSubtype="0" fill="hold" nodeType="withEffect">
                                  <p:stCondLst>
                                    <p:cond delay="0"/>
                                  </p:stCondLst>
                                  <p:childTnLst>
                                    <p:set>
                                      <p:cBhvr>
                                        <p:cTn id="36" dur="1" fill="hold">
                                          <p:stCondLst>
                                            <p:cond delay="0"/>
                                          </p:stCondLst>
                                        </p:cTn>
                                        <p:tgtEl>
                                          <p:spTgt spid="6148">
                                            <p:txEl>
                                              <p:pRg st="5" end="5"/>
                                            </p:txEl>
                                          </p:spTgt>
                                        </p:tgtEl>
                                        <p:attrNameLst>
                                          <p:attrName>style.visibility</p:attrName>
                                        </p:attrNameLst>
                                      </p:cBhvr>
                                      <p:to>
                                        <p:strVal val="visible"/>
                                      </p:to>
                                    </p:set>
                                    <p:anim calcmode="lin" valueType="num">
                                      <p:cBhvr>
                                        <p:cTn id="37" dur="750" fill="hold"/>
                                        <p:tgtEl>
                                          <p:spTgt spid="6148">
                                            <p:txEl>
                                              <p:pRg st="5" end="5"/>
                                            </p:txEl>
                                          </p:spTgt>
                                        </p:tgtEl>
                                        <p:attrNameLst>
                                          <p:attrName>ppt_w</p:attrName>
                                        </p:attrNameLst>
                                      </p:cBhvr>
                                      <p:tavLst>
                                        <p:tav tm="0">
                                          <p:val>
                                            <p:fltVal val="0"/>
                                          </p:val>
                                        </p:tav>
                                        <p:tav tm="100000">
                                          <p:val>
                                            <p:strVal val="#ppt_w"/>
                                          </p:val>
                                        </p:tav>
                                      </p:tavLst>
                                    </p:anim>
                                    <p:anim calcmode="lin" valueType="num">
                                      <p:cBhvr>
                                        <p:cTn id="38" dur="750" fill="hold"/>
                                        <p:tgtEl>
                                          <p:spTgt spid="6148">
                                            <p:txEl>
                                              <p:pRg st="5" end="5"/>
                                            </p:txEl>
                                          </p:spTgt>
                                        </p:tgtEl>
                                        <p:attrNameLst>
                                          <p:attrName>ppt_h</p:attrName>
                                        </p:attrNameLst>
                                      </p:cBhvr>
                                      <p:tavLst>
                                        <p:tav tm="0">
                                          <p:val>
                                            <p:fltVal val="0"/>
                                          </p:val>
                                        </p:tav>
                                        <p:tav tm="100000">
                                          <p:val>
                                            <p:strVal val="#ppt_h"/>
                                          </p:val>
                                        </p:tav>
                                      </p:tavLst>
                                    </p:anim>
                                    <p:anim calcmode="lin" valueType="num">
                                      <p:cBhvr>
                                        <p:cTn id="39" dur="750" fill="hold"/>
                                        <p:tgtEl>
                                          <p:spTgt spid="6148">
                                            <p:txEl>
                                              <p:pRg st="5" end="5"/>
                                            </p:txEl>
                                          </p:spTgt>
                                        </p:tgtEl>
                                        <p:attrNameLst>
                                          <p:attrName>style.rotation</p:attrName>
                                        </p:attrNameLst>
                                      </p:cBhvr>
                                      <p:tavLst>
                                        <p:tav tm="0">
                                          <p:val>
                                            <p:fltVal val="90"/>
                                          </p:val>
                                        </p:tav>
                                        <p:tav tm="100000">
                                          <p:val>
                                            <p:fltVal val="0"/>
                                          </p:val>
                                        </p:tav>
                                      </p:tavLst>
                                    </p:anim>
                                    <p:animEffect transition="in" filter="fade">
                                      <p:cBhvr>
                                        <p:cTn id="40" dur="750"/>
                                        <p:tgtEl>
                                          <p:spTgt spid="6148">
                                            <p:txEl>
                                              <p:pRg st="5" end="5"/>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3" name="type.wav"/>
                                        </p:tgtEl>
                                      </p:cMediaNode>
                                    </p:audio>
                                  </p:subTnLst>
                                </p:cTn>
                              </p:par>
                              <p:par>
                                <p:cTn id="41" presetID="31" presetClass="entr" presetSubtype="0" fill="hold" nodeType="withEffect">
                                  <p:stCondLst>
                                    <p:cond delay="0"/>
                                  </p:stCondLst>
                                  <p:childTnLst>
                                    <p:set>
                                      <p:cBhvr>
                                        <p:cTn id="42" dur="1" fill="hold">
                                          <p:stCondLst>
                                            <p:cond delay="0"/>
                                          </p:stCondLst>
                                        </p:cTn>
                                        <p:tgtEl>
                                          <p:spTgt spid="6148">
                                            <p:txEl>
                                              <p:pRg st="6" end="6"/>
                                            </p:txEl>
                                          </p:spTgt>
                                        </p:tgtEl>
                                        <p:attrNameLst>
                                          <p:attrName>style.visibility</p:attrName>
                                        </p:attrNameLst>
                                      </p:cBhvr>
                                      <p:to>
                                        <p:strVal val="visible"/>
                                      </p:to>
                                    </p:set>
                                    <p:anim calcmode="lin" valueType="num">
                                      <p:cBhvr>
                                        <p:cTn id="43" dur="750" fill="hold"/>
                                        <p:tgtEl>
                                          <p:spTgt spid="6148">
                                            <p:txEl>
                                              <p:pRg st="6" end="6"/>
                                            </p:txEl>
                                          </p:spTgt>
                                        </p:tgtEl>
                                        <p:attrNameLst>
                                          <p:attrName>ppt_w</p:attrName>
                                        </p:attrNameLst>
                                      </p:cBhvr>
                                      <p:tavLst>
                                        <p:tav tm="0">
                                          <p:val>
                                            <p:fltVal val="0"/>
                                          </p:val>
                                        </p:tav>
                                        <p:tav tm="100000">
                                          <p:val>
                                            <p:strVal val="#ppt_w"/>
                                          </p:val>
                                        </p:tav>
                                      </p:tavLst>
                                    </p:anim>
                                    <p:anim calcmode="lin" valueType="num">
                                      <p:cBhvr>
                                        <p:cTn id="44" dur="750" fill="hold"/>
                                        <p:tgtEl>
                                          <p:spTgt spid="6148">
                                            <p:txEl>
                                              <p:pRg st="6" end="6"/>
                                            </p:txEl>
                                          </p:spTgt>
                                        </p:tgtEl>
                                        <p:attrNameLst>
                                          <p:attrName>ppt_h</p:attrName>
                                        </p:attrNameLst>
                                      </p:cBhvr>
                                      <p:tavLst>
                                        <p:tav tm="0">
                                          <p:val>
                                            <p:fltVal val="0"/>
                                          </p:val>
                                        </p:tav>
                                        <p:tav tm="100000">
                                          <p:val>
                                            <p:strVal val="#ppt_h"/>
                                          </p:val>
                                        </p:tav>
                                      </p:tavLst>
                                    </p:anim>
                                    <p:anim calcmode="lin" valueType="num">
                                      <p:cBhvr>
                                        <p:cTn id="45" dur="750" fill="hold"/>
                                        <p:tgtEl>
                                          <p:spTgt spid="6148">
                                            <p:txEl>
                                              <p:pRg st="6" end="6"/>
                                            </p:txEl>
                                          </p:spTgt>
                                        </p:tgtEl>
                                        <p:attrNameLst>
                                          <p:attrName>style.rotation</p:attrName>
                                        </p:attrNameLst>
                                      </p:cBhvr>
                                      <p:tavLst>
                                        <p:tav tm="0">
                                          <p:val>
                                            <p:fltVal val="90"/>
                                          </p:val>
                                        </p:tav>
                                        <p:tav tm="100000">
                                          <p:val>
                                            <p:fltVal val="0"/>
                                          </p:val>
                                        </p:tav>
                                      </p:tavLst>
                                    </p:anim>
                                    <p:animEffect transition="in" filter="fade">
                                      <p:cBhvr>
                                        <p:cTn id="46" dur="750"/>
                                        <p:tgtEl>
                                          <p:spTgt spid="6148">
                                            <p:txEl>
                                              <p:pRg st="6" end="6"/>
                                            </p:txEl>
                                          </p:spTgt>
                                        </p:tgtEl>
                                      </p:cBhvr>
                                    </p:animEffect>
                                  </p:childTnLst>
                                  <p:subTnLst>
                                    <p:audio>
                                      <p:cMediaNode>
                                        <p:cTn display="0" masterRel="sameClick">
                                          <p:stCondLst>
                                            <p:cond evt="begin" delay="0">
                                              <p:tn val="41"/>
                                            </p:cond>
                                          </p:stCondLst>
                                          <p:endCondLst>
                                            <p:cond evt="onStopAudio" delay="0">
                                              <p:tgtEl>
                                                <p:sldTgt/>
                                              </p:tgtEl>
                                            </p:cond>
                                          </p:endCondLst>
                                        </p:cTn>
                                        <p:tgtEl>
                                          <p:sndTgt r:embed="rId3" name="type.wav"/>
                                        </p:tgtEl>
                                      </p:cMediaNode>
                                    </p:audio>
                                  </p:subTnLst>
                                </p:cTn>
                              </p:par>
                              <p:par>
                                <p:cTn id="47" presetID="31" presetClass="entr" presetSubtype="0" fill="hold" nodeType="withEffect">
                                  <p:stCondLst>
                                    <p:cond delay="0"/>
                                  </p:stCondLst>
                                  <p:childTnLst>
                                    <p:set>
                                      <p:cBhvr>
                                        <p:cTn id="48" dur="1" fill="hold">
                                          <p:stCondLst>
                                            <p:cond delay="0"/>
                                          </p:stCondLst>
                                        </p:cTn>
                                        <p:tgtEl>
                                          <p:spTgt spid="6148">
                                            <p:txEl>
                                              <p:pRg st="7" end="7"/>
                                            </p:txEl>
                                          </p:spTgt>
                                        </p:tgtEl>
                                        <p:attrNameLst>
                                          <p:attrName>style.visibility</p:attrName>
                                        </p:attrNameLst>
                                      </p:cBhvr>
                                      <p:to>
                                        <p:strVal val="visible"/>
                                      </p:to>
                                    </p:set>
                                    <p:anim calcmode="lin" valueType="num">
                                      <p:cBhvr>
                                        <p:cTn id="49" dur="750" fill="hold"/>
                                        <p:tgtEl>
                                          <p:spTgt spid="6148">
                                            <p:txEl>
                                              <p:pRg st="7" end="7"/>
                                            </p:txEl>
                                          </p:spTgt>
                                        </p:tgtEl>
                                        <p:attrNameLst>
                                          <p:attrName>ppt_w</p:attrName>
                                        </p:attrNameLst>
                                      </p:cBhvr>
                                      <p:tavLst>
                                        <p:tav tm="0">
                                          <p:val>
                                            <p:fltVal val="0"/>
                                          </p:val>
                                        </p:tav>
                                        <p:tav tm="100000">
                                          <p:val>
                                            <p:strVal val="#ppt_w"/>
                                          </p:val>
                                        </p:tav>
                                      </p:tavLst>
                                    </p:anim>
                                    <p:anim calcmode="lin" valueType="num">
                                      <p:cBhvr>
                                        <p:cTn id="50" dur="750" fill="hold"/>
                                        <p:tgtEl>
                                          <p:spTgt spid="6148">
                                            <p:txEl>
                                              <p:pRg st="7" end="7"/>
                                            </p:txEl>
                                          </p:spTgt>
                                        </p:tgtEl>
                                        <p:attrNameLst>
                                          <p:attrName>ppt_h</p:attrName>
                                        </p:attrNameLst>
                                      </p:cBhvr>
                                      <p:tavLst>
                                        <p:tav tm="0">
                                          <p:val>
                                            <p:fltVal val="0"/>
                                          </p:val>
                                        </p:tav>
                                        <p:tav tm="100000">
                                          <p:val>
                                            <p:strVal val="#ppt_h"/>
                                          </p:val>
                                        </p:tav>
                                      </p:tavLst>
                                    </p:anim>
                                    <p:anim calcmode="lin" valueType="num">
                                      <p:cBhvr>
                                        <p:cTn id="51" dur="750" fill="hold"/>
                                        <p:tgtEl>
                                          <p:spTgt spid="6148">
                                            <p:txEl>
                                              <p:pRg st="7" end="7"/>
                                            </p:txEl>
                                          </p:spTgt>
                                        </p:tgtEl>
                                        <p:attrNameLst>
                                          <p:attrName>style.rotation</p:attrName>
                                        </p:attrNameLst>
                                      </p:cBhvr>
                                      <p:tavLst>
                                        <p:tav tm="0">
                                          <p:val>
                                            <p:fltVal val="90"/>
                                          </p:val>
                                        </p:tav>
                                        <p:tav tm="100000">
                                          <p:val>
                                            <p:fltVal val="0"/>
                                          </p:val>
                                        </p:tav>
                                      </p:tavLst>
                                    </p:anim>
                                    <p:animEffect transition="in" filter="fade">
                                      <p:cBhvr>
                                        <p:cTn id="52" dur="750"/>
                                        <p:tgtEl>
                                          <p:spTgt spid="6148">
                                            <p:txEl>
                                              <p:pRg st="7" end="7"/>
                                            </p:txEl>
                                          </p:spTgt>
                                        </p:tgtEl>
                                      </p:cBhvr>
                                    </p:animEffect>
                                  </p:childTnLst>
                                  <p:subTnLst>
                                    <p:audio>
                                      <p:cMediaNode>
                                        <p:cTn display="0" masterRel="sameClick">
                                          <p:stCondLst>
                                            <p:cond evt="begin" delay="0">
                                              <p:tn val="47"/>
                                            </p:cond>
                                          </p:stCondLst>
                                          <p:endCondLst>
                                            <p:cond evt="onStopAudio" delay="0">
                                              <p:tgtEl>
                                                <p:sldTgt/>
                                              </p:tgtEl>
                                            </p:cond>
                                          </p:endCondLst>
                                        </p:cTn>
                                        <p:tgtEl>
                                          <p:sndTgt r:embed="rId3" name="type.wav"/>
                                        </p:tgtEl>
                                      </p:cMediaNode>
                                    </p:audio>
                                  </p:subTnLst>
                                </p:cTn>
                              </p:par>
                              <p:par>
                                <p:cTn id="53" presetID="31" presetClass="entr" presetSubtype="0" fill="hold" nodeType="withEffect">
                                  <p:stCondLst>
                                    <p:cond delay="0"/>
                                  </p:stCondLst>
                                  <p:childTnLst>
                                    <p:set>
                                      <p:cBhvr>
                                        <p:cTn id="54" dur="1" fill="hold">
                                          <p:stCondLst>
                                            <p:cond delay="0"/>
                                          </p:stCondLst>
                                        </p:cTn>
                                        <p:tgtEl>
                                          <p:spTgt spid="6148">
                                            <p:txEl>
                                              <p:pRg st="8" end="8"/>
                                            </p:txEl>
                                          </p:spTgt>
                                        </p:tgtEl>
                                        <p:attrNameLst>
                                          <p:attrName>style.visibility</p:attrName>
                                        </p:attrNameLst>
                                      </p:cBhvr>
                                      <p:to>
                                        <p:strVal val="visible"/>
                                      </p:to>
                                    </p:set>
                                    <p:anim calcmode="lin" valueType="num">
                                      <p:cBhvr>
                                        <p:cTn id="55" dur="750" fill="hold"/>
                                        <p:tgtEl>
                                          <p:spTgt spid="6148">
                                            <p:txEl>
                                              <p:pRg st="8" end="8"/>
                                            </p:txEl>
                                          </p:spTgt>
                                        </p:tgtEl>
                                        <p:attrNameLst>
                                          <p:attrName>ppt_w</p:attrName>
                                        </p:attrNameLst>
                                      </p:cBhvr>
                                      <p:tavLst>
                                        <p:tav tm="0">
                                          <p:val>
                                            <p:fltVal val="0"/>
                                          </p:val>
                                        </p:tav>
                                        <p:tav tm="100000">
                                          <p:val>
                                            <p:strVal val="#ppt_w"/>
                                          </p:val>
                                        </p:tav>
                                      </p:tavLst>
                                    </p:anim>
                                    <p:anim calcmode="lin" valueType="num">
                                      <p:cBhvr>
                                        <p:cTn id="56" dur="750" fill="hold"/>
                                        <p:tgtEl>
                                          <p:spTgt spid="6148">
                                            <p:txEl>
                                              <p:pRg st="8" end="8"/>
                                            </p:txEl>
                                          </p:spTgt>
                                        </p:tgtEl>
                                        <p:attrNameLst>
                                          <p:attrName>ppt_h</p:attrName>
                                        </p:attrNameLst>
                                      </p:cBhvr>
                                      <p:tavLst>
                                        <p:tav tm="0">
                                          <p:val>
                                            <p:fltVal val="0"/>
                                          </p:val>
                                        </p:tav>
                                        <p:tav tm="100000">
                                          <p:val>
                                            <p:strVal val="#ppt_h"/>
                                          </p:val>
                                        </p:tav>
                                      </p:tavLst>
                                    </p:anim>
                                    <p:anim calcmode="lin" valueType="num">
                                      <p:cBhvr>
                                        <p:cTn id="57" dur="750" fill="hold"/>
                                        <p:tgtEl>
                                          <p:spTgt spid="6148">
                                            <p:txEl>
                                              <p:pRg st="8" end="8"/>
                                            </p:txEl>
                                          </p:spTgt>
                                        </p:tgtEl>
                                        <p:attrNameLst>
                                          <p:attrName>style.rotation</p:attrName>
                                        </p:attrNameLst>
                                      </p:cBhvr>
                                      <p:tavLst>
                                        <p:tav tm="0">
                                          <p:val>
                                            <p:fltVal val="90"/>
                                          </p:val>
                                        </p:tav>
                                        <p:tav tm="100000">
                                          <p:val>
                                            <p:fltVal val="0"/>
                                          </p:val>
                                        </p:tav>
                                      </p:tavLst>
                                    </p:anim>
                                    <p:animEffect transition="in" filter="fade">
                                      <p:cBhvr>
                                        <p:cTn id="58" dur="750"/>
                                        <p:tgtEl>
                                          <p:spTgt spid="6148">
                                            <p:txEl>
                                              <p:pRg st="8" end="8"/>
                                            </p:txEl>
                                          </p:spTgt>
                                        </p:tgtEl>
                                      </p:cBhvr>
                                    </p:animEffect>
                                  </p:childTnLst>
                                  <p:subTnLst>
                                    <p:audio>
                                      <p:cMediaNode>
                                        <p:cTn display="0" masterRel="sameClick">
                                          <p:stCondLst>
                                            <p:cond evt="begin" delay="0">
                                              <p:tn val="53"/>
                                            </p:cond>
                                          </p:stCondLst>
                                          <p:endCondLst>
                                            <p:cond evt="onStopAudio" delay="0">
                                              <p:tgtEl>
                                                <p:sldTgt/>
                                              </p:tgtEl>
                                            </p:cond>
                                          </p:endCondLst>
                                        </p:cTn>
                                        <p:tgtEl>
                                          <p:sndTgt r:embed="rId3" name="type.wav"/>
                                        </p:tgtEl>
                                      </p:cMediaNode>
                                    </p:audio>
                                  </p:subTnLst>
                                </p:cTn>
                              </p:par>
                              <p:par>
                                <p:cTn id="59" presetID="31" presetClass="entr" presetSubtype="0" fill="hold" nodeType="withEffect">
                                  <p:stCondLst>
                                    <p:cond delay="0"/>
                                  </p:stCondLst>
                                  <p:childTnLst>
                                    <p:set>
                                      <p:cBhvr>
                                        <p:cTn id="60" dur="1" fill="hold">
                                          <p:stCondLst>
                                            <p:cond delay="0"/>
                                          </p:stCondLst>
                                        </p:cTn>
                                        <p:tgtEl>
                                          <p:spTgt spid="6148">
                                            <p:txEl>
                                              <p:pRg st="9" end="9"/>
                                            </p:txEl>
                                          </p:spTgt>
                                        </p:tgtEl>
                                        <p:attrNameLst>
                                          <p:attrName>style.visibility</p:attrName>
                                        </p:attrNameLst>
                                      </p:cBhvr>
                                      <p:to>
                                        <p:strVal val="visible"/>
                                      </p:to>
                                    </p:set>
                                    <p:anim calcmode="lin" valueType="num">
                                      <p:cBhvr>
                                        <p:cTn id="61" dur="750" fill="hold"/>
                                        <p:tgtEl>
                                          <p:spTgt spid="6148">
                                            <p:txEl>
                                              <p:pRg st="9" end="9"/>
                                            </p:txEl>
                                          </p:spTgt>
                                        </p:tgtEl>
                                        <p:attrNameLst>
                                          <p:attrName>ppt_w</p:attrName>
                                        </p:attrNameLst>
                                      </p:cBhvr>
                                      <p:tavLst>
                                        <p:tav tm="0">
                                          <p:val>
                                            <p:fltVal val="0"/>
                                          </p:val>
                                        </p:tav>
                                        <p:tav tm="100000">
                                          <p:val>
                                            <p:strVal val="#ppt_w"/>
                                          </p:val>
                                        </p:tav>
                                      </p:tavLst>
                                    </p:anim>
                                    <p:anim calcmode="lin" valueType="num">
                                      <p:cBhvr>
                                        <p:cTn id="62" dur="750" fill="hold"/>
                                        <p:tgtEl>
                                          <p:spTgt spid="6148">
                                            <p:txEl>
                                              <p:pRg st="9" end="9"/>
                                            </p:txEl>
                                          </p:spTgt>
                                        </p:tgtEl>
                                        <p:attrNameLst>
                                          <p:attrName>ppt_h</p:attrName>
                                        </p:attrNameLst>
                                      </p:cBhvr>
                                      <p:tavLst>
                                        <p:tav tm="0">
                                          <p:val>
                                            <p:fltVal val="0"/>
                                          </p:val>
                                        </p:tav>
                                        <p:tav tm="100000">
                                          <p:val>
                                            <p:strVal val="#ppt_h"/>
                                          </p:val>
                                        </p:tav>
                                      </p:tavLst>
                                    </p:anim>
                                    <p:anim calcmode="lin" valueType="num">
                                      <p:cBhvr>
                                        <p:cTn id="63" dur="750" fill="hold"/>
                                        <p:tgtEl>
                                          <p:spTgt spid="6148">
                                            <p:txEl>
                                              <p:pRg st="9" end="9"/>
                                            </p:txEl>
                                          </p:spTgt>
                                        </p:tgtEl>
                                        <p:attrNameLst>
                                          <p:attrName>style.rotation</p:attrName>
                                        </p:attrNameLst>
                                      </p:cBhvr>
                                      <p:tavLst>
                                        <p:tav tm="0">
                                          <p:val>
                                            <p:fltVal val="90"/>
                                          </p:val>
                                        </p:tav>
                                        <p:tav tm="100000">
                                          <p:val>
                                            <p:fltVal val="0"/>
                                          </p:val>
                                        </p:tav>
                                      </p:tavLst>
                                    </p:anim>
                                    <p:animEffect transition="in" filter="fade">
                                      <p:cBhvr>
                                        <p:cTn id="64" dur="750"/>
                                        <p:tgtEl>
                                          <p:spTgt spid="6148">
                                            <p:txEl>
                                              <p:pRg st="9" end="9"/>
                                            </p:txEl>
                                          </p:spTgt>
                                        </p:tgtEl>
                                      </p:cBhvr>
                                    </p:animEffect>
                                  </p:childTnLst>
                                  <p:subTnLst>
                                    <p:audio>
                                      <p:cMediaNode>
                                        <p:cTn display="0" masterRel="sameClick">
                                          <p:stCondLst>
                                            <p:cond evt="begin" delay="0">
                                              <p:tn val="59"/>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755576" y="1340768"/>
            <a:ext cx="7895976" cy="4829175"/>
          </a:xfrm>
        </p:spPr>
        <p:txBody>
          <a:bodyPr/>
          <a:lstStyle/>
          <a:p>
            <a:pPr marL="0" indent="0">
              <a:spcBef>
                <a:spcPts val="600"/>
              </a:spcBef>
              <a:spcAft>
                <a:spcPts val="600"/>
              </a:spcAft>
              <a:buFontTx/>
              <a:buNone/>
              <a:defRPr/>
            </a:pPr>
            <a:r>
              <a:rPr lang="cs-CZ" altLang="cs-CZ" sz="2000" b="1" dirty="0">
                <a:solidFill>
                  <a:srgbClr val="003399"/>
                </a:solidFill>
              </a:rPr>
              <a:t>3</a:t>
            </a:r>
            <a:r>
              <a:rPr lang="cs-CZ" altLang="cs-CZ" sz="2000" b="1" dirty="0" smtClean="0">
                <a:solidFill>
                  <a:srgbClr val="003399"/>
                </a:solidFill>
              </a:rPr>
              <a:t>. Energetická náročnost</a:t>
            </a:r>
            <a:endParaRPr lang="cs-CZ" altLang="cs-CZ" sz="2000" b="1" dirty="0">
              <a:solidFill>
                <a:srgbClr val="003399"/>
              </a:solidFill>
            </a:endParaRPr>
          </a:p>
          <a:p>
            <a:pPr>
              <a:spcBef>
                <a:spcPts val="600"/>
              </a:spcBef>
              <a:spcAft>
                <a:spcPts val="600"/>
              </a:spcAft>
              <a:buFont typeface="Wingdings" panose="05000000000000000000" pitchFamily="2" charset="2"/>
              <a:buChar char="Ø"/>
              <a:defRPr/>
            </a:pPr>
            <a:r>
              <a:rPr lang="cs-CZ" altLang="cs-CZ" sz="1800" dirty="0" smtClean="0"/>
              <a:t>2021 - všechna </a:t>
            </a:r>
            <a:r>
              <a:rPr lang="cs-CZ" altLang="cs-CZ" sz="1800" dirty="0"/>
              <a:t>nově vyrobená auta v </a:t>
            </a:r>
            <a:r>
              <a:rPr lang="cs-CZ" altLang="cs-CZ" sz="1800" dirty="0" smtClean="0"/>
              <a:t>EU emitovat </a:t>
            </a:r>
            <a:r>
              <a:rPr lang="cs-CZ" altLang="cs-CZ" sz="1800" dirty="0"/>
              <a:t>méně než 95 g/km </a:t>
            </a:r>
            <a:r>
              <a:rPr lang="cs-CZ" altLang="cs-CZ" sz="1800" dirty="0" smtClean="0"/>
              <a:t>CO</a:t>
            </a:r>
            <a:r>
              <a:rPr lang="cs-CZ" altLang="cs-CZ" sz="1800" baseline="-25000" dirty="0" smtClean="0"/>
              <a:t>2</a:t>
            </a:r>
            <a:r>
              <a:rPr lang="cs-CZ" altLang="cs-CZ" sz="1800" dirty="0"/>
              <a:t> </a:t>
            </a:r>
            <a:r>
              <a:rPr lang="cs-CZ" altLang="cs-CZ" sz="1800" dirty="0" smtClean="0"/>
              <a:t>(</a:t>
            </a:r>
            <a:r>
              <a:rPr lang="cs-CZ" sz="1600" dirty="0"/>
              <a:t>odpovídají spotřebě 4,1 l/100 km benzínu nebo 3,6 l/100 km </a:t>
            </a:r>
            <a:r>
              <a:rPr lang="cs-CZ" sz="1600" dirty="0" smtClean="0"/>
              <a:t>nafty)</a:t>
            </a:r>
            <a:endParaRPr lang="cs-CZ" altLang="cs-CZ" sz="1600" dirty="0" smtClean="0"/>
          </a:p>
          <a:p>
            <a:pPr>
              <a:spcBef>
                <a:spcPts val="600"/>
              </a:spcBef>
              <a:spcAft>
                <a:spcPts val="600"/>
              </a:spcAft>
              <a:buFont typeface="Wingdings" panose="05000000000000000000" pitchFamily="2" charset="2"/>
              <a:buChar char="Ø"/>
              <a:defRPr/>
            </a:pPr>
            <a:r>
              <a:rPr lang="cs-CZ" altLang="cs-CZ" sz="1800" dirty="0" smtClean="0"/>
              <a:t>2030 </a:t>
            </a:r>
            <a:r>
              <a:rPr lang="cs-CZ" altLang="cs-CZ" sz="1800" dirty="0"/>
              <a:t>to musí být ještě o 35 % </a:t>
            </a:r>
            <a:r>
              <a:rPr lang="cs-CZ" altLang="cs-CZ" sz="1800" dirty="0" smtClean="0"/>
              <a:t>méně;</a:t>
            </a:r>
            <a:endParaRPr lang="cs-CZ" altLang="cs-CZ" sz="1800" dirty="0"/>
          </a:p>
          <a:p>
            <a:pPr>
              <a:spcBef>
                <a:spcPts val="600"/>
              </a:spcBef>
              <a:spcAft>
                <a:spcPts val="600"/>
              </a:spcAft>
              <a:buFont typeface="Wingdings" panose="05000000000000000000" pitchFamily="2" charset="2"/>
              <a:buChar char="Ø"/>
              <a:defRPr/>
            </a:pPr>
            <a:r>
              <a:rPr lang="cs-CZ" altLang="cs-CZ" sz="1800" dirty="0"/>
              <a:t>p</a:t>
            </a:r>
            <a:r>
              <a:rPr lang="cs-CZ" altLang="cs-CZ" sz="1800" dirty="0" smtClean="0"/>
              <a:t>odpora </a:t>
            </a:r>
            <a:r>
              <a:rPr lang="cs-CZ" altLang="cs-CZ" sz="1800" dirty="0" err="1" smtClean="0"/>
              <a:t>elektromobility</a:t>
            </a:r>
            <a:r>
              <a:rPr lang="cs-CZ" altLang="cs-CZ" sz="1800" dirty="0" smtClean="0"/>
              <a:t>; </a:t>
            </a:r>
            <a:endParaRPr lang="cs-CZ" altLang="cs-CZ" sz="1800" dirty="0"/>
          </a:p>
          <a:p>
            <a:pPr>
              <a:spcBef>
                <a:spcPts val="600"/>
              </a:spcBef>
              <a:spcAft>
                <a:spcPts val="600"/>
              </a:spcAft>
              <a:buFont typeface="Wingdings" panose="05000000000000000000" pitchFamily="2" charset="2"/>
              <a:buChar char="Ø"/>
              <a:defRPr/>
            </a:pPr>
            <a:r>
              <a:rPr lang="cs-CZ" altLang="cs-CZ" sz="1800" dirty="0"/>
              <a:t>Spalovací systémy - Bosch  - </a:t>
            </a:r>
            <a:r>
              <a:rPr lang="cs-CZ" altLang="cs-CZ" sz="1800" dirty="0" smtClean="0"/>
              <a:t>kombinace </a:t>
            </a:r>
            <a:r>
              <a:rPr lang="cs-CZ" altLang="cs-CZ" sz="1800" dirty="0"/>
              <a:t>pokročilé technologie vstřikování nafty, nově vyvinutého řízení vstupu vzduchu do motoru a dále inteligentního řízení teploty motoru</a:t>
            </a:r>
            <a:r>
              <a:rPr lang="cs-CZ" altLang="cs-CZ" sz="1800" dirty="0" smtClean="0"/>
              <a:t>;</a:t>
            </a:r>
            <a:endParaRPr lang="cs-CZ" altLang="cs-CZ" sz="1800" dirty="0"/>
          </a:p>
          <a:p>
            <a:pPr>
              <a:spcBef>
                <a:spcPts val="600"/>
              </a:spcBef>
              <a:spcAft>
                <a:spcPts val="600"/>
              </a:spcAft>
              <a:buFont typeface="Wingdings" panose="05000000000000000000" pitchFamily="2" charset="2"/>
              <a:buChar char="Ø"/>
              <a:defRPr/>
            </a:pPr>
            <a:r>
              <a:rPr lang="en-US" altLang="cs-CZ" sz="1800" dirty="0" err="1"/>
              <a:t>emisní</a:t>
            </a:r>
            <a:r>
              <a:rPr lang="en-US" altLang="cs-CZ" sz="1800" dirty="0"/>
              <a:t> </a:t>
            </a:r>
            <a:r>
              <a:rPr lang="en-US" altLang="cs-CZ" sz="1800" dirty="0" err="1"/>
              <a:t>systém</a:t>
            </a:r>
            <a:r>
              <a:rPr lang="en-US" altLang="cs-CZ" sz="1800" dirty="0"/>
              <a:t> ACCT (Ammonia Creation and Conversion Technology</a:t>
            </a:r>
            <a:r>
              <a:rPr lang="en-US" altLang="cs-CZ" sz="1800" dirty="0" smtClean="0"/>
              <a:t>)</a:t>
            </a:r>
            <a:r>
              <a:rPr lang="cs-CZ" altLang="cs-CZ" sz="1800" dirty="0" smtClean="0"/>
              <a:t> - </a:t>
            </a:r>
            <a:r>
              <a:rPr lang="cs-CZ" sz="1800" dirty="0"/>
              <a:t>pracuje podobně jako technologie </a:t>
            </a:r>
            <a:r>
              <a:rPr lang="cs-CZ" sz="1800" dirty="0" smtClean="0"/>
              <a:t>SCR - </a:t>
            </a:r>
            <a:r>
              <a:rPr lang="cs-CZ" altLang="cs-CZ" sz="1800" dirty="0" smtClean="0"/>
              <a:t> přeměna močoviny, </a:t>
            </a:r>
            <a:r>
              <a:rPr lang="cs-CZ" altLang="cs-CZ" sz="1800" dirty="0"/>
              <a:t>ovšem ta není vstřikována přímo do výfuku, ale je přeměňována na speciální kapalinu, bohatou na čpavek </a:t>
            </a:r>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7</a:t>
            </a:fld>
            <a:endParaRPr lang="cs-CZ" altLang="cs-CZ" b="1" dirty="0"/>
          </a:p>
        </p:txBody>
      </p:sp>
    </p:spTree>
    <p:extLst>
      <p:ext uri="{BB962C8B-B14F-4D97-AF65-F5344CB8AC3E}">
        <p14:creationId xmlns:p14="http://schemas.microsoft.com/office/powerpoint/2010/main" val="342556176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755576" y="1340768"/>
            <a:ext cx="7895976" cy="4829175"/>
          </a:xfrm>
        </p:spPr>
        <p:txBody>
          <a:bodyPr/>
          <a:lstStyle/>
          <a:p>
            <a:pPr marL="0" indent="0">
              <a:spcBef>
                <a:spcPts val="600"/>
              </a:spcBef>
              <a:spcAft>
                <a:spcPts val="600"/>
              </a:spcAft>
              <a:buFontTx/>
              <a:buNone/>
              <a:defRPr/>
            </a:pPr>
            <a:r>
              <a:rPr lang="cs-CZ" altLang="cs-CZ" sz="2000" b="1" dirty="0">
                <a:solidFill>
                  <a:srgbClr val="003399"/>
                </a:solidFill>
              </a:rPr>
              <a:t>4</a:t>
            </a:r>
            <a:r>
              <a:rPr lang="cs-CZ" altLang="cs-CZ" sz="2000" b="1" dirty="0" smtClean="0">
                <a:solidFill>
                  <a:srgbClr val="003399"/>
                </a:solidFill>
              </a:rPr>
              <a:t>. Fragmentace krajiny</a:t>
            </a:r>
            <a:endParaRPr lang="cs-CZ" altLang="cs-CZ" sz="2000" b="1" dirty="0">
              <a:solidFill>
                <a:srgbClr val="003399"/>
              </a:solidFill>
            </a:endParaRPr>
          </a:p>
          <a:p>
            <a:pPr>
              <a:spcBef>
                <a:spcPts val="600"/>
              </a:spcBef>
              <a:spcAft>
                <a:spcPts val="600"/>
              </a:spcAft>
              <a:buFont typeface="Wingdings" panose="05000000000000000000" pitchFamily="2" charset="2"/>
              <a:buChar char="Ø"/>
              <a:defRPr/>
            </a:pPr>
            <a:r>
              <a:rPr lang="cs-CZ" sz="1800" dirty="0"/>
              <a:t>extrémní nárůst antropogenních bariér v </a:t>
            </a:r>
            <a:r>
              <a:rPr lang="cs-CZ" sz="1800" dirty="0" smtClean="0"/>
              <a:t>krajině;</a:t>
            </a:r>
          </a:p>
          <a:p>
            <a:pPr>
              <a:spcBef>
                <a:spcPts val="600"/>
              </a:spcBef>
              <a:spcAft>
                <a:spcPts val="600"/>
              </a:spcAft>
              <a:buFont typeface="Wingdings" panose="05000000000000000000" pitchFamily="2" charset="2"/>
              <a:buChar char="Ø"/>
              <a:defRPr/>
            </a:pPr>
            <a:r>
              <a:rPr lang="cs-CZ" altLang="cs-CZ" sz="1800" dirty="0"/>
              <a:t>ekologické sítě, jejichž základním atributem je kromě vhodných biotopů právě kontinuita;</a:t>
            </a:r>
          </a:p>
          <a:p>
            <a:pPr>
              <a:spcBef>
                <a:spcPts val="600"/>
              </a:spcBef>
              <a:spcAft>
                <a:spcPts val="600"/>
              </a:spcAft>
              <a:buFont typeface="Wingdings" panose="05000000000000000000" pitchFamily="2" charset="2"/>
              <a:buChar char="Ø"/>
              <a:defRPr/>
            </a:pPr>
            <a:r>
              <a:rPr lang="cs-CZ" altLang="cs-CZ" sz="1800" dirty="0"/>
              <a:t>pět primárních ekologických efektů </a:t>
            </a:r>
            <a:r>
              <a:rPr lang="cs-CZ" altLang="cs-CZ" sz="1800" dirty="0" smtClean="0"/>
              <a:t>fragmentace: </a:t>
            </a:r>
            <a:endParaRPr lang="cs-CZ" altLang="cs-CZ" sz="1800" dirty="0"/>
          </a:p>
          <a:p>
            <a:pPr marL="534988" lvl="0">
              <a:buFont typeface="+mj-lt"/>
              <a:buAutoNum type="arabicParenR"/>
            </a:pPr>
            <a:r>
              <a:rPr lang="cs-CZ" sz="1600" u="sng" dirty="0"/>
              <a:t>Ztráta lokalit a jejich </a:t>
            </a:r>
            <a:r>
              <a:rPr lang="cs-CZ" sz="1600" u="sng" dirty="0" smtClean="0"/>
              <a:t>propojení</a:t>
            </a:r>
            <a:r>
              <a:rPr lang="cs-CZ" sz="1600" dirty="0"/>
              <a:t> </a:t>
            </a:r>
            <a:r>
              <a:rPr lang="cs-CZ" sz="1600" dirty="0" smtClean="0"/>
              <a:t>- Okamžitý </a:t>
            </a:r>
            <a:r>
              <a:rPr lang="cs-CZ" sz="1600" dirty="0"/>
              <a:t>následek konstrukce silnic je jejich fyzická přeměna z přírodních lokalit v intenzivně narušené oblasti. Tento dopad se ještě zhoršuje efekty izolace a vede k nevratným změnám v populacích volně žijících živočichů.</a:t>
            </a:r>
          </a:p>
          <a:p>
            <a:pPr marL="534988" lvl="0">
              <a:buFont typeface="+mj-lt"/>
              <a:buAutoNum type="arabicParenR"/>
            </a:pPr>
            <a:r>
              <a:rPr lang="cs-CZ" sz="1600" u="sng" dirty="0"/>
              <a:t>Bariérový </a:t>
            </a:r>
            <a:r>
              <a:rPr lang="cs-CZ" sz="1600" u="sng" dirty="0" smtClean="0"/>
              <a:t>efekt</a:t>
            </a:r>
            <a:r>
              <a:rPr lang="cs-CZ" sz="1600" dirty="0"/>
              <a:t> </a:t>
            </a:r>
            <a:r>
              <a:rPr lang="cs-CZ" sz="1600" dirty="0" smtClean="0"/>
              <a:t>- Pravděpodobně </a:t>
            </a:r>
            <a:r>
              <a:rPr lang="cs-CZ" sz="1600" dirty="0"/>
              <a:t>nejhorší dopad fragmentace lokalit dopravní infrastrukturou. Schopnost pohybu živočichů pro hledání potravy, úkrytu nebo možnost rozmnožení je značně omezena silnicemi. Jediný způsob jak tomuto jevu předejít je vytvořit dopravní cesty více průchodné. Bariéra je nejen fyzická, ale také v chování: mnoho živočichů se blízkosti silniční sítě raději vyhne</a:t>
            </a:r>
            <a:r>
              <a:rPr lang="cs-CZ" sz="1600" dirty="0" smtClean="0"/>
              <a:t>.</a:t>
            </a:r>
            <a:endParaRPr lang="cs-CZ" sz="16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8</a:t>
            </a:fld>
            <a:endParaRPr lang="cs-CZ" altLang="cs-CZ" b="1" dirty="0"/>
          </a:p>
        </p:txBody>
      </p:sp>
    </p:spTree>
    <p:extLst>
      <p:ext uri="{BB962C8B-B14F-4D97-AF65-F5344CB8AC3E}">
        <p14:creationId xmlns:p14="http://schemas.microsoft.com/office/powerpoint/2010/main" val="402341894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 xmlns:a16="http://schemas.microsoft.com/office/drawing/2014/main" id="{F74295BC-883D-4ADA-ADCC-474475718A1D}"/>
              </a:ext>
            </a:extLst>
          </p:cNvPr>
          <p:cNvSpPr>
            <a:spLocks noChangeArrowheads="1"/>
          </p:cNvSpPr>
          <p:nvPr/>
        </p:nvSpPr>
        <p:spPr bwMode="auto">
          <a:xfrm>
            <a:off x="0" y="6381750"/>
            <a:ext cx="9144000" cy="476250"/>
          </a:xfrm>
          <a:prstGeom prst="rect">
            <a:avLst/>
          </a:prstGeom>
          <a:solidFill>
            <a:srgbClr val="0033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cs-CZ" altLang="cs-CZ" sz="1800">
              <a:solidFill>
                <a:srgbClr val="000000"/>
              </a:solidFill>
            </a:endParaRPr>
          </a:p>
        </p:txBody>
      </p:sp>
      <p:sp>
        <p:nvSpPr>
          <p:cNvPr id="6147" name="Text Box 6">
            <a:extLst>
              <a:ext uri="{FF2B5EF4-FFF2-40B4-BE49-F238E27FC236}">
                <a16:creationId xmlns="" xmlns:a16="http://schemas.microsoft.com/office/drawing/2014/main" id="{249060FD-F237-43B0-B156-8F09C1FAEB8D}"/>
              </a:ext>
            </a:extLst>
          </p:cNvPr>
          <p:cNvSpPr txBox="1">
            <a:spLocks noChangeArrowheads="1"/>
          </p:cNvSpPr>
          <p:nvPr/>
        </p:nvSpPr>
        <p:spPr bwMode="auto">
          <a:xfrm>
            <a:off x="179388" y="6453188"/>
            <a:ext cx="871309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cs-CZ" altLang="cs-CZ" sz="1600" dirty="0">
                <a:solidFill>
                  <a:srgbClr val="FFFFFF"/>
                </a:solidFill>
              </a:rPr>
              <a:t>Konference Technologické trendy v silniční dopravě, Olomouc, 27. 11. 2018</a:t>
            </a:r>
          </a:p>
        </p:txBody>
      </p:sp>
      <p:sp>
        <p:nvSpPr>
          <p:cNvPr id="6148" name="Podnadpis 2">
            <a:extLst>
              <a:ext uri="{FF2B5EF4-FFF2-40B4-BE49-F238E27FC236}">
                <a16:creationId xmlns="" xmlns:a16="http://schemas.microsoft.com/office/drawing/2014/main" id="{A9C31C6A-4510-4257-9FFC-627E295C6894}"/>
              </a:ext>
            </a:extLst>
          </p:cNvPr>
          <p:cNvSpPr>
            <a:spLocks noGrp="1" noChangeArrowheads="1"/>
          </p:cNvSpPr>
          <p:nvPr>
            <p:ph type="subTitle" idx="4294967295"/>
          </p:nvPr>
        </p:nvSpPr>
        <p:spPr>
          <a:xfrm>
            <a:off x="755576" y="1340768"/>
            <a:ext cx="7895976" cy="4829175"/>
          </a:xfrm>
        </p:spPr>
        <p:txBody>
          <a:bodyPr/>
          <a:lstStyle/>
          <a:p>
            <a:pPr marL="0" indent="0">
              <a:spcBef>
                <a:spcPts val="600"/>
              </a:spcBef>
              <a:spcAft>
                <a:spcPts val="600"/>
              </a:spcAft>
              <a:buFontTx/>
              <a:buNone/>
              <a:defRPr/>
            </a:pPr>
            <a:r>
              <a:rPr lang="cs-CZ" altLang="cs-CZ" sz="2000" b="1" dirty="0">
                <a:solidFill>
                  <a:srgbClr val="003399"/>
                </a:solidFill>
              </a:rPr>
              <a:t>4</a:t>
            </a:r>
            <a:r>
              <a:rPr lang="cs-CZ" altLang="cs-CZ" sz="2000" b="1" dirty="0" smtClean="0">
                <a:solidFill>
                  <a:srgbClr val="003399"/>
                </a:solidFill>
              </a:rPr>
              <a:t>. Fragmentace krajiny</a:t>
            </a:r>
            <a:endParaRPr lang="cs-CZ" altLang="cs-CZ" sz="2000" b="1" dirty="0">
              <a:solidFill>
                <a:srgbClr val="003399"/>
              </a:solidFill>
            </a:endParaRPr>
          </a:p>
          <a:p>
            <a:pPr>
              <a:spcBef>
                <a:spcPts val="600"/>
              </a:spcBef>
              <a:spcAft>
                <a:spcPts val="600"/>
              </a:spcAft>
              <a:buFont typeface="Wingdings" panose="05000000000000000000" pitchFamily="2" charset="2"/>
              <a:buChar char="Ø"/>
              <a:defRPr/>
            </a:pPr>
            <a:r>
              <a:rPr lang="cs-CZ" altLang="cs-CZ" sz="1800" dirty="0" smtClean="0"/>
              <a:t>pět </a:t>
            </a:r>
            <a:r>
              <a:rPr lang="cs-CZ" altLang="cs-CZ" sz="1800" dirty="0"/>
              <a:t>primárních ekologických efektů </a:t>
            </a:r>
            <a:r>
              <a:rPr lang="cs-CZ" altLang="cs-CZ" sz="1800" dirty="0" smtClean="0"/>
              <a:t>fragmentace: </a:t>
            </a:r>
            <a:endParaRPr lang="cs-CZ" altLang="cs-CZ" sz="1800" dirty="0"/>
          </a:p>
          <a:p>
            <a:pPr marL="534988" lvl="0">
              <a:spcBef>
                <a:spcPts val="600"/>
              </a:spcBef>
              <a:spcAft>
                <a:spcPts val="600"/>
              </a:spcAft>
              <a:buFont typeface="+mj-lt"/>
              <a:buAutoNum type="arabicParenR" startAt="3"/>
            </a:pPr>
            <a:r>
              <a:rPr lang="cs-CZ" sz="1600" u="sng" dirty="0" smtClean="0"/>
              <a:t>Usmrcení </a:t>
            </a:r>
            <a:r>
              <a:rPr lang="cs-CZ" sz="1600" u="sng" dirty="0"/>
              <a:t>a zranění živočichové v důsledku sražení </a:t>
            </a:r>
            <a:r>
              <a:rPr lang="cs-CZ" sz="1600" u="sng" dirty="0" smtClean="0"/>
              <a:t>vozidly</a:t>
            </a:r>
            <a:r>
              <a:rPr lang="cs-CZ" sz="1600" dirty="0"/>
              <a:t> </a:t>
            </a:r>
            <a:r>
              <a:rPr lang="cs-CZ" sz="1600" dirty="0" smtClean="0"/>
              <a:t>- Nejznámější </a:t>
            </a:r>
            <a:r>
              <a:rPr lang="cs-CZ" sz="1600" dirty="0"/>
              <a:t>efekt fragmentace. Milióny živočichů jsou každoročně usmrceny pod koly automobilů. Zvláště citliví jsou vzácní živočichové (např. velké šelmy) a také živočichové s každoroční sezónní migrací (obojživelníci).</a:t>
            </a:r>
          </a:p>
          <a:p>
            <a:pPr marL="534988" lvl="0">
              <a:spcBef>
                <a:spcPts val="600"/>
              </a:spcBef>
              <a:spcAft>
                <a:spcPts val="600"/>
              </a:spcAft>
              <a:buFont typeface="+mj-lt"/>
              <a:buAutoNum type="arabicParenR" startAt="3"/>
            </a:pPr>
            <a:r>
              <a:rPr lang="cs-CZ" sz="1600" u="sng" dirty="0"/>
              <a:t>Rušení a </a:t>
            </a:r>
            <a:r>
              <a:rPr lang="cs-CZ" sz="1600" u="sng" dirty="0" smtClean="0"/>
              <a:t>znečištění</a:t>
            </a:r>
            <a:r>
              <a:rPr lang="cs-CZ" sz="1600" dirty="0"/>
              <a:t> </a:t>
            </a:r>
            <a:r>
              <a:rPr lang="cs-CZ" sz="1600" dirty="0" smtClean="0"/>
              <a:t>- Doprovodné </a:t>
            </a:r>
            <a:r>
              <a:rPr lang="cs-CZ" sz="1600" dirty="0"/>
              <a:t>efekty fragmentace.</a:t>
            </a:r>
          </a:p>
          <a:p>
            <a:pPr marL="534988">
              <a:spcBef>
                <a:spcPts val="600"/>
              </a:spcBef>
              <a:spcAft>
                <a:spcPts val="600"/>
              </a:spcAft>
              <a:buFont typeface="+mj-lt"/>
              <a:buAutoNum type="arabicParenR" startAt="3"/>
            </a:pPr>
            <a:r>
              <a:rPr lang="cs-CZ" sz="1600" u="sng" dirty="0"/>
              <a:t>Ekologická funkce okrajů </a:t>
            </a:r>
            <a:r>
              <a:rPr lang="cs-CZ" sz="1600" u="sng" dirty="0" smtClean="0"/>
              <a:t>silnic</a:t>
            </a:r>
            <a:r>
              <a:rPr lang="cs-CZ" sz="1600" dirty="0"/>
              <a:t> </a:t>
            </a:r>
            <a:r>
              <a:rPr lang="cs-CZ" sz="1600" dirty="0" smtClean="0"/>
              <a:t>- Představuje </a:t>
            </a:r>
            <a:r>
              <a:rPr lang="cs-CZ" sz="1600" dirty="0"/>
              <a:t>migrační koridor pro cizí druhy rostlin a živočichů, kteří do naší přírody nepatří a nikdy zde nežili</a:t>
            </a:r>
            <a:r>
              <a:rPr lang="cs-CZ" sz="1600" dirty="0" smtClean="0"/>
              <a:t>.</a:t>
            </a:r>
          </a:p>
          <a:p>
            <a:pPr>
              <a:spcBef>
                <a:spcPts val="600"/>
              </a:spcBef>
              <a:spcAft>
                <a:spcPts val="600"/>
              </a:spcAft>
              <a:buFont typeface="Wingdings" panose="05000000000000000000" pitchFamily="2" charset="2"/>
              <a:buChar char="Ø"/>
              <a:defRPr/>
            </a:pPr>
            <a:r>
              <a:rPr lang="cs-CZ" altLang="cs-CZ" sz="1800" dirty="0"/>
              <a:t>Průchody pro zvěř by měly být navrhovány specificky pro potřeby zvířat a měl by být omezen přístup člověku. </a:t>
            </a:r>
            <a:endParaRPr lang="cs-CZ" altLang="cs-CZ" sz="1800" dirty="0" smtClean="0"/>
          </a:p>
          <a:p>
            <a:pPr>
              <a:spcBef>
                <a:spcPts val="600"/>
              </a:spcBef>
              <a:spcAft>
                <a:spcPts val="600"/>
              </a:spcAft>
              <a:buFont typeface="Wingdings" panose="05000000000000000000" pitchFamily="2" charset="2"/>
              <a:buChar char="Ø"/>
              <a:defRPr/>
            </a:pPr>
            <a:r>
              <a:rPr lang="cs-CZ" altLang="cs-CZ" sz="1800" dirty="0" smtClean="0"/>
              <a:t>Na </a:t>
            </a:r>
            <a:r>
              <a:rPr lang="cs-CZ" altLang="cs-CZ" sz="1800" dirty="0"/>
              <a:t>druhou stranu, mosty, propustky nebo jiné struktury vystavěné pro potřeby lidí mohou být upraveny tak, aby zvýšily průchodnost komunikace i pro zvířata. </a:t>
            </a:r>
          </a:p>
          <a:p>
            <a:pPr marL="192088" indent="0">
              <a:spcBef>
                <a:spcPts val="600"/>
              </a:spcBef>
              <a:spcAft>
                <a:spcPts val="600"/>
              </a:spcAft>
              <a:buNone/>
            </a:pPr>
            <a:endParaRPr lang="cs-CZ" altLang="cs-CZ" sz="1600" dirty="0"/>
          </a:p>
        </p:txBody>
      </p:sp>
      <p:pic>
        <p:nvPicPr>
          <p:cNvPr id="6150" name="Obrázek 6">
            <a:extLst>
              <a:ext uri="{FF2B5EF4-FFF2-40B4-BE49-F238E27FC236}">
                <a16:creationId xmlns="" xmlns:a16="http://schemas.microsoft.com/office/drawing/2014/main" id="{9AD2E8EE-64FB-4A14-8800-BB0AC9A6CE7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02881" y="552592"/>
            <a:ext cx="113823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ázek 10">
            <a:extLst>
              <a:ext uri="{FF2B5EF4-FFF2-40B4-BE49-F238E27FC236}">
                <a16:creationId xmlns="" xmlns:a16="http://schemas.microsoft.com/office/drawing/2014/main" id="{0129ACDB-78E9-45D4-B33B-BB521B0543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8144" y="556419"/>
            <a:ext cx="6985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D:\Users\Janosikova\Desktop\logo-eu-op-pik.png">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574" y="432888"/>
            <a:ext cx="2927424" cy="823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Zástupný symbol pro číslo snímku 1">
            <a:extLst>
              <a:ext uri="{FF2B5EF4-FFF2-40B4-BE49-F238E27FC236}">
                <a16:creationId xmlns="" xmlns:a16="http://schemas.microsoft.com/office/drawing/2014/main" id="{FC525B3A-450E-413D-85EF-DF27A451E078}"/>
              </a:ext>
            </a:extLst>
          </p:cNvPr>
          <p:cNvSpPr>
            <a:spLocks noGrp="1"/>
          </p:cNvSpPr>
          <p:nvPr>
            <p:ph type="sldNum" sz="quarter" idx="12"/>
          </p:nvPr>
        </p:nvSpPr>
        <p:spPr>
          <a:xfrm>
            <a:off x="6566644" y="6121259"/>
            <a:ext cx="2133600" cy="476250"/>
          </a:xfrm>
        </p:spPr>
        <p:txBody>
          <a:bodyPr/>
          <a:lstStyle/>
          <a:p>
            <a:pPr>
              <a:defRPr/>
            </a:pPr>
            <a:fld id="{2F2E2856-1768-437F-9E37-32F7C1C9B6FB}" type="slidenum">
              <a:rPr lang="cs-CZ" altLang="cs-CZ" b="1" smtClean="0"/>
              <a:pPr>
                <a:defRPr/>
              </a:pPr>
              <a:t>9</a:t>
            </a:fld>
            <a:endParaRPr lang="cs-CZ" altLang="cs-CZ" b="1" dirty="0"/>
          </a:p>
        </p:txBody>
      </p:sp>
    </p:spTree>
    <p:extLst>
      <p:ext uri="{BB962C8B-B14F-4D97-AF65-F5344CB8AC3E}">
        <p14:creationId xmlns:p14="http://schemas.microsoft.com/office/powerpoint/2010/main" val="250844481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 calcmode="lin" valueType="num">
                                      <p:cBhvr>
                                        <p:cTn id="7" dur="750" fill="hold"/>
                                        <p:tgtEl>
                                          <p:spTgt spid="6148">
                                            <p:txEl>
                                              <p:pRg st="0" end="0"/>
                                            </p:txEl>
                                          </p:spTgt>
                                        </p:tgtEl>
                                        <p:attrNameLst>
                                          <p:attrName>ppt_w</p:attrName>
                                        </p:attrNameLst>
                                      </p:cBhvr>
                                      <p:tavLst>
                                        <p:tav tm="0">
                                          <p:val>
                                            <p:fltVal val="0"/>
                                          </p:val>
                                        </p:tav>
                                        <p:tav tm="100000">
                                          <p:val>
                                            <p:strVal val="#ppt_w"/>
                                          </p:val>
                                        </p:tav>
                                      </p:tavLst>
                                    </p:anim>
                                    <p:anim calcmode="lin" valueType="num">
                                      <p:cBhvr>
                                        <p:cTn id="8" dur="750" fill="hold"/>
                                        <p:tgtEl>
                                          <p:spTgt spid="6148">
                                            <p:txEl>
                                              <p:pRg st="0" end="0"/>
                                            </p:txEl>
                                          </p:spTgt>
                                        </p:tgtEl>
                                        <p:attrNameLst>
                                          <p:attrName>ppt_h</p:attrName>
                                        </p:attrNameLst>
                                      </p:cBhvr>
                                      <p:tavLst>
                                        <p:tav tm="0">
                                          <p:val>
                                            <p:fltVal val="0"/>
                                          </p:val>
                                        </p:tav>
                                        <p:tav tm="100000">
                                          <p:val>
                                            <p:strVal val="#ppt_h"/>
                                          </p:val>
                                        </p:tav>
                                      </p:tavLst>
                                    </p:anim>
                                    <p:anim calcmode="lin" valueType="num">
                                      <p:cBhvr>
                                        <p:cTn id="9" dur="750" fill="hold"/>
                                        <p:tgtEl>
                                          <p:spTgt spid="6148">
                                            <p:txEl>
                                              <p:pRg st="0" end="0"/>
                                            </p:txEl>
                                          </p:spTgt>
                                        </p:tgtEl>
                                        <p:attrNameLst>
                                          <p:attrName>style.rotation</p:attrName>
                                        </p:attrNameLst>
                                      </p:cBhvr>
                                      <p:tavLst>
                                        <p:tav tm="0">
                                          <p:val>
                                            <p:fltVal val="90"/>
                                          </p:val>
                                        </p:tav>
                                        <p:tav tm="100000">
                                          <p:val>
                                            <p:fltVal val="0"/>
                                          </p:val>
                                        </p:tav>
                                      </p:tavLst>
                                    </p:anim>
                                    <p:animEffect transition="in" filter="fade">
                                      <p:cBhvr>
                                        <p:cTn id="10" dur="750"/>
                                        <p:tgtEl>
                                          <p:spTgt spid="6148">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ertrac_1">
  <a:themeElements>
    <a:clrScheme name="Prezentace_ertrac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zentace_ertrac_1">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zentace_ertrac_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zentace_ertrac_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zentace_ertrac_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zentace_ertrac_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zentace_ertrac_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zentace_ertrac_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zentace_ertrac_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zentace_ertrac_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zentace_ertrac_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zentace_ertrac_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zentace_ertrac_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zentace_ertrac_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2083</TotalTime>
  <Words>1252</Words>
  <Application>Microsoft Office PowerPoint</Application>
  <PresentationFormat>Předvádění na obrazovce (4:3)</PresentationFormat>
  <Paragraphs>110</Paragraphs>
  <Slides>13</Slides>
  <Notes>12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Arial Black</vt:lpstr>
      <vt:lpstr>Calibri</vt:lpstr>
      <vt:lpstr>Wingdings</vt:lpstr>
      <vt:lpstr>Prezentace_ertrac_1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Děkuji Vám za pozornost.</vt:lpstr>
    </vt:vector>
  </TitlesOfParts>
  <Company>CDV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Zedkova</dc:creator>
  <cp:lastModifiedBy>Janka Leštinská</cp:lastModifiedBy>
  <cp:revision>189</cp:revision>
  <cp:lastPrinted>2018-11-12T09:48:35Z</cp:lastPrinted>
  <dcterms:created xsi:type="dcterms:W3CDTF">2010-04-28T12:39:36Z</dcterms:created>
  <dcterms:modified xsi:type="dcterms:W3CDTF">2018-11-27T06:25:51Z</dcterms:modified>
</cp:coreProperties>
</file>