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4" r:id="rId3"/>
    <p:sldId id="303" r:id="rId4"/>
    <p:sldId id="315" r:id="rId5"/>
    <p:sldId id="316" r:id="rId6"/>
    <p:sldId id="318" r:id="rId7"/>
    <p:sldId id="319" r:id="rId8"/>
    <p:sldId id="320" r:id="rId9"/>
    <p:sldId id="325" r:id="rId10"/>
    <p:sldId id="326" r:id="rId11"/>
    <p:sldId id="327" r:id="rId12"/>
    <p:sldId id="328" r:id="rId13"/>
    <p:sldId id="322" r:id="rId14"/>
    <p:sldId id="329" r:id="rId15"/>
    <p:sldId id="330" r:id="rId16"/>
    <p:sldId id="323" r:id="rId17"/>
    <p:sldId id="331" r:id="rId18"/>
    <p:sldId id="324" r:id="rId19"/>
    <p:sldId id="332" r:id="rId20"/>
    <p:sldId id="333" r:id="rId21"/>
    <p:sldId id="334" r:id="rId22"/>
    <p:sldId id="283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8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A19718A-D775-4157-AB2A-18CEFFE75D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2F7BC4-102B-4F83-B458-C306A008ABA4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11C08EE-96A4-4975-AE41-FD1595B4C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4127E5-A46A-457E-BCD5-B552013EE2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36F8004-E7E4-448B-AB75-5082AD10B4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xmlns="" id="{F27073F3-1EB5-4A2C-9336-447DF0401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63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15B2C8F9-279F-4861-8827-3DF41F9048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0949DB3-D697-4559-BE06-F6DD1DCC7E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C01B9A0-8F40-4A32-BE2E-62F6EB5807A1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71178FD9-5857-40ED-BD1A-9723E5BDE0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A7B90182-B7CD-4BC9-B03D-784FECC45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7CB58B-A5C8-473F-85CF-DBAC76875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D63220-A671-4179-9309-6214DFD0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259D90-4472-49C2-AEEE-068705C29A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2967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95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22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zadi_prezentace3">
            <a:extLst>
              <a:ext uri="{FF2B5EF4-FFF2-40B4-BE49-F238E27FC236}">
                <a16:creationId xmlns:a16="http://schemas.microsoft.com/office/drawing/2014/main" xmlns="" id="{AB959850-C0C2-41F4-9F8A-F547632F6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B1EA2D6D-3EB9-40A5-AAD7-1459DDF7FAFB}"/>
              </a:ext>
            </a:extLst>
          </p:cNvPr>
          <p:cNvSpPr/>
          <p:nvPr userDrawn="1"/>
        </p:nvSpPr>
        <p:spPr>
          <a:xfrm>
            <a:off x="2966195" y="379413"/>
            <a:ext cx="4824413" cy="5746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C21A4CB-DF41-4D4C-BBC4-07D1BD0725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E6AC7F9F-BE41-43C7-AC2B-9667C45A4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E9E05A3-DACC-4DA2-89EB-2B774EE64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694450E-132E-42C6-B5A1-73F0F54BE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2273-8CD6-494B-BD45-7A63820AB2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3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B67B13-8BCF-4FB3-A1FE-668A06DEE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BA9334-5D22-4A7D-80D9-ACA920EB6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1D1142-CAEB-4CF7-8222-76C34D0A3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BA69-EF4E-4EAB-92A9-761D5C0ADE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15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8DB277-44A8-49F7-AD68-A186595E6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131853-0924-4F08-B5EE-2445DDABC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5F25DB-8ED2-427A-ACDA-1893F4C40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9661-F08F-4F72-900C-C27355383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13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7EC5B-E088-4E4F-8822-05C20B6DF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95FB158-C703-42F1-A8C2-14CAC81B7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9A8006-A866-4D99-B502-EC3B55589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34E-B5D5-45A7-99B4-6F97E354C1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25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F83C10-2B05-4802-A9A0-23722607C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7CEFEE-E655-425B-A460-B19F07CC9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B27966-EC4B-48EF-8095-F9E2A8207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E136-FCFD-477E-A664-CD5A5F7B3C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1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B4A76B-4590-4358-87DE-3C9643594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29A14B-98E4-4E65-B627-BB94FB0EA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64732-CD25-475A-A3FB-078CBEE82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D0DA-60AF-40A2-BB12-2E714FA07A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1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9A7410B-3BCB-469E-A6A0-3CD6EBEB6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990C15F-86D2-48AD-A382-A9EE61DDB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6582057-DBCC-45D1-9E28-201B69B29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C4B4-E07F-4BD6-B31C-91592E779D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05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2843561-A3F7-4885-A61B-AB9AF6E2E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339E9F8-6921-4706-8C35-31E6EC3B0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3C5AA1F-04D0-4256-B894-836BC875A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2856-1768-437F-9E37-32F7C1C9B6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83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9FEDDAD-4DF8-47A9-B044-91A48ADB5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B58959D-7381-4339-A060-513060B38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8782619-9C14-4A2F-AE57-CDB3FA61B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C583-586D-468F-A676-962D35248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7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2D924B-8559-46CE-89D8-1E9F96751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C814FA-46B1-497D-8F2C-1F776AA72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CA888D-9EB8-4AAC-BB30-28B378C60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EDEA-EAEF-4270-B474-BE42BC0D69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96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52C4EA-15E0-49E9-BAE4-9A47B7333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D522AC-740D-48F4-A3FD-07D4A263B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C0E79-686A-44C8-9AA8-AD452BEBC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41C3-7BF1-4E9F-BD6B-E30F0188B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75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BFD1EDC-1C6D-4E05-87FC-E1BD7ADF9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F93CE2-26C1-43DF-8A7E-6C5A7CBA2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FBF6C28-EDA7-4AAA-BA2C-1B3E2DE2F0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6EB57F1-65F4-44CC-92AD-CC2D954482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F4B6366-04EE-42B2-B228-A79602858B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ADC34E-726D-4C20-86E2-F9A08E60EF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zadi_prezentace">
            <a:extLst>
              <a:ext uri="{FF2B5EF4-FFF2-40B4-BE49-F238E27FC236}">
                <a16:creationId xmlns:a16="http://schemas.microsoft.com/office/drawing/2014/main" xmlns="" id="{20F6DE5E-10DD-46FF-BA33-AAA8132F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78"/>
            <a:ext cx="9144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xmlns="" id="{C2EF8F6C-5EB1-4C8D-9BD4-389339BC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351"/>
            <a:ext cx="9144000" cy="30643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xmlns="" id="{35BB0C44-65F2-42F6-A579-560A7F92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6838568E-2C36-4B5B-9D09-2B14F933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685097"/>
            <a:ext cx="63357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Technologická platforma silniční doprava – Mobilita 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126" name="Text Box 8">
            <a:extLst>
              <a:ext uri="{FF2B5EF4-FFF2-40B4-BE49-F238E27FC236}">
                <a16:creationId xmlns:a16="http://schemas.microsoft.com/office/drawing/2014/main" xmlns="" id="{3E1A0F2D-16E8-425A-9B50-89FEE8A8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558" y="2882110"/>
            <a:ext cx="34559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000" b="1" dirty="0" smtClean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CC0000"/>
                </a:solidFill>
              </a:rPr>
              <a:t>Ing. Jaroslav Heinrich</a:t>
            </a:r>
            <a:endParaRPr lang="cs-CZ" altLang="cs-CZ" sz="2000" b="1" dirty="0">
              <a:solidFill>
                <a:srgbClr val="CC0000"/>
              </a:solidFill>
            </a:endParaRPr>
          </a:p>
        </p:txBody>
      </p:sp>
      <p:grpSp>
        <p:nvGrpSpPr>
          <p:cNvPr id="5127" name="Skupina 1">
            <a:extLst>
              <a:ext uri="{FF2B5EF4-FFF2-40B4-BE49-F238E27FC236}">
                <a16:creationId xmlns:a16="http://schemas.microsoft.com/office/drawing/2014/main" xmlns="" id="{43CDDFD8-9B21-4981-8125-B6C901D361FB}"/>
              </a:ext>
            </a:extLst>
          </p:cNvPr>
          <p:cNvGrpSpPr>
            <a:grpSpLocks/>
          </p:cNvGrpSpPr>
          <p:nvPr/>
        </p:nvGrpSpPr>
        <p:grpSpPr bwMode="auto">
          <a:xfrm>
            <a:off x="2699792" y="204788"/>
            <a:ext cx="5905500" cy="789960"/>
            <a:chOff x="2483751" y="190538"/>
            <a:chExt cx="6048308" cy="803749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xmlns="" id="{AE5EE852-0FA5-4160-AD08-A76CB2681DDC}"/>
                </a:ext>
              </a:extLst>
            </p:cNvPr>
            <p:cNvSpPr/>
            <p:nvPr/>
          </p:nvSpPr>
          <p:spPr>
            <a:xfrm>
              <a:off x="3708045" y="190538"/>
              <a:ext cx="4824014" cy="57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5129" name="Picture 2" descr="D:\Users\Janosikova\Desktop\logo-eu-op-pik.png">
              <a:extLst>
                <a:ext uri="{FF2B5EF4-FFF2-40B4-BE49-F238E27FC236}">
                  <a16:creationId xmlns:a16="http://schemas.microsoft.com/office/drawing/2014/main" xmlns="" id="{E9705B82-4143-415A-90B6-999BDC350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51" y="190676"/>
              <a:ext cx="2876223" cy="8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3" descr="D:\Users\Janosikova\Desktop\logo-mpo.png">
              <a:extLst>
                <a:ext uri="{FF2B5EF4-FFF2-40B4-BE49-F238E27FC236}">
                  <a16:creationId xmlns:a16="http://schemas.microsoft.com/office/drawing/2014/main" xmlns="" id="{5E5AF9F2-B629-41FF-950F-64B01B3E9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65" y="307313"/>
              <a:ext cx="1152445" cy="5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– charakteristika průmyslových a společenských změn 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r>
              <a:rPr lang="cs-CZ" altLang="cs-CZ" sz="1800" dirty="0" smtClean="0"/>
              <a:t>Společenské změny:</a:t>
            </a:r>
          </a:p>
          <a:p>
            <a:pPr lvl="0"/>
            <a:r>
              <a:rPr lang="cs-CZ" sz="1800" dirty="0" smtClean="0"/>
              <a:t>Stále těsnější vazba na sociální sítě,</a:t>
            </a:r>
          </a:p>
          <a:p>
            <a:pPr lvl="0"/>
            <a:r>
              <a:rPr lang="cs-CZ" sz="1800" dirty="0" smtClean="0"/>
              <a:t>Postupující koncentrace obyvatel v městských aglomeracích, ale zároveň snižování počtu obyvatel v jádrových oblastech těchto aglomerací,</a:t>
            </a:r>
          </a:p>
          <a:p>
            <a:pPr lvl="0"/>
            <a:r>
              <a:rPr lang="cs-CZ" sz="1800" dirty="0" smtClean="0"/>
              <a:t>Vzrůstající obliba nakupování, včetně nakupování potravin a hotových jídel, přes internet,</a:t>
            </a:r>
          </a:p>
          <a:p>
            <a:pPr lvl="0"/>
            <a:r>
              <a:rPr lang="cs-CZ" sz="1800" dirty="0" smtClean="0"/>
              <a:t>Snižování vnímání auta jako společenského statutu </a:t>
            </a:r>
          </a:p>
          <a:p>
            <a:pPr lvl="0"/>
            <a:r>
              <a:rPr lang="cs-CZ" sz="1800" dirty="0" smtClean="0"/>
              <a:t>Stárnutí populace,  </a:t>
            </a:r>
          </a:p>
          <a:p>
            <a:pPr lvl="0"/>
            <a:r>
              <a:rPr lang="cs-CZ" sz="1800" dirty="0" smtClean="0"/>
              <a:t>Vzrůstající obliba sdílené ekonomiky</a:t>
            </a: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– charakteristika průmyslových a společenských změn 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buNone/>
              <a:defRPr/>
            </a:pPr>
            <a:r>
              <a:rPr lang="cs-CZ" sz="1400" i="1" dirty="0" smtClean="0"/>
              <a:t>Zdroj: http://ceskycarsharing.cz/carsharing-v-cr-2017/</a:t>
            </a:r>
            <a:endParaRPr lang="cs-CZ" sz="1400" dirty="0" smtClean="0"/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carsharing-cr-20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014537"/>
            <a:ext cx="5807918" cy="357470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Zdroj: http://ceskycarsharing.cz/carsharing-v-cr-2017/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Zdroj: http://ceskycarsharing.cz/carsharing-v-cr-2017/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340768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– charakteristika průmyslových a společenských změn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Přestupní uzel Blansko </a:t>
            </a:r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buNone/>
              <a:defRPr/>
            </a:pPr>
            <a:r>
              <a:rPr lang="cs-CZ" altLang="cs-CZ" sz="1000" i="1" dirty="0" smtClean="0"/>
              <a:t>Mapový podklad: seznam.</a:t>
            </a:r>
            <a:r>
              <a:rPr lang="cs-CZ" altLang="cs-CZ" sz="1000" i="1" dirty="0" err="1" smtClean="0"/>
              <a:t>cz</a:t>
            </a:r>
            <a:r>
              <a:rPr lang="cs-CZ" altLang="cs-CZ" sz="1000" i="1" dirty="0" smtClean="0"/>
              <a:t> </a:t>
            </a:r>
            <a:endParaRPr lang="cs-CZ" altLang="cs-CZ" sz="1000" i="1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Zdroj: http://ceskycarsharing.cz/carsharing-v-cr-2017/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Zdroj: http://ceskycarsharing.cz/carsharing-v-cr-2017/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/>
          <p:nvPr/>
        </p:nvPicPr>
        <p:blipFill>
          <a:blip r:embed="rId6" cstate="print"/>
          <a:srcRect t="15550" b="29965"/>
          <a:stretch>
            <a:fillRect/>
          </a:stretch>
        </p:blipFill>
        <p:spPr bwMode="auto">
          <a:xfrm>
            <a:off x="1187624" y="2132856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Technologické trendy v silniční dopravě –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 marL="0" indent="0">
              <a:defRPr/>
            </a:pPr>
            <a:r>
              <a:rPr lang="cs-CZ" altLang="cs-CZ" sz="2800" dirty="0" smtClean="0"/>
              <a:t> </a:t>
            </a:r>
            <a:r>
              <a:rPr lang="cs-CZ" altLang="cs-CZ" sz="2400" dirty="0" smtClean="0"/>
              <a:t>Charakteristika průmyslových a společenských změn </a:t>
            </a:r>
          </a:p>
          <a:p>
            <a:pPr marL="0" indent="0">
              <a:defRPr/>
            </a:pPr>
            <a:r>
              <a:rPr lang="cs-CZ" altLang="cs-CZ" sz="2400" dirty="0" smtClean="0"/>
              <a:t>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Popis hlavních trendů technologického vývoje 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marL="182563" indent="-182563">
              <a:defRPr/>
            </a:pPr>
            <a:r>
              <a:rPr lang="cs-CZ" altLang="cs-CZ" sz="2400" dirty="0" smtClean="0"/>
              <a:t>Identifikace vhodných způsobů uplatnění nových technologií a přístupů</a:t>
            </a:r>
          </a:p>
          <a:p>
            <a:pPr marL="182563" indent="-182563">
              <a:defRPr/>
            </a:pPr>
            <a:r>
              <a:rPr lang="cs-CZ" altLang="cs-CZ" sz="2400" dirty="0" smtClean="0"/>
              <a:t>Identifikace bariér bránících uplatnění nových technologií a přístupů v praxi</a:t>
            </a: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7751960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– trendy technologického vývoje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Sběr, analýza a zpřístupnění dat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Vídeň – vize IKT (</a:t>
            </a:r>
            <a:r>
              <a:rPr lang="cs-CZ" altLang="cs-CZ" sz="1800" b="1" dirty="0" err="1" smtClean="0">
                <a:solidFill>
                  <a:srgbClr val="FF0000"/>
                </a:solidFill>
              </a:rPr>
              <a:t>i</a:t>
            </a:r>
            <a:r>
              <a:rPr lang="cs-CZ" altLang="cs-CZ" sz="1800" dirty="0" err="1" smtClean="0"/>
              <a:t>nfomace</a:t>
            </a:r>
            <a:r>
              <a:rPr lang="cs-CZ" altLang="cs-CZ" sz="1800" dirty="0" smtClean="0"/>
              <a:t>,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k</a:t>
            </a:r>
            <a:r>
              <a:rPr lang="cs-CZ" altLang="cs-CZ" sz="1800" dirty="0" smtClean="0"/>
              <a:t>omunikace,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t</a:t>
            </a:r>
            <a:r>
              <a:rPr lang="cs-CZ" altLang="cs-CZ" sz="1800" dirty="0" smtClean="0"/>
              <a:t>echnologie)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(otevřené vládnutí, otevřená data, otevřená politika) </a:t>
            </a:r>
          </a:p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I</a:t>
            </a:r>
            <a:r>
              <a:rPr lang="cs-CZ" altLang="cs-CZ" sz="1800" dirty="0" smtClean="0"/>
              <a:t>nformace - 580 dílčích webových stránek, kde je možno vyřídit vše bez návštěvy úřadu, k říjnu 2018 196 otevřených datových datových sad k dalšímu využití (Open </a:t>
            </a:r>
            <a:r>
              <a:rPr lang="cs-CZ" altLang="cs-CZ" sz="1800" dirty="0" err="1" smtClean="0"/>
              <a:t>Government</a:t>
            </a:r>
            <a:r>
              <a:rPr lang="cs-CZ" altLang="cs-CZ" sz="1800" dirty="0" smtClean="0"/>
              <a:t> Data)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V návaznosti na tato data vznikají mnohé aplikace bez nutnosti jejich finančního krytí z úrovně města např. </a:t>
            </a:r>
            <a:r>
              <a:rPr lang="cs-CZ" altLang="cs-CZ" sz="1800" dirty="0" err="1" smtClean="0"/>
              <a:t>Parken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Wien</a:t>
            </a:r>
            <a:r>
              <a:rPr lang="cs-CZ" altLang="cs-CZ" sz="1800" dirty="0" smtClean="0"/>
              <a:t>, která existuje i v češtině </a:t>
            </a:r>
          </a:p>
          <a:p>
            <a:pPr marL="0" indent="0"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K</a:t>
            </a:r>
            <a:r>
              <a:rPr lang="cs-CZ" altLang="cs-CZ" sz="1800" dirty="0" smtClean="0"/>
              <a:t>omunikace – všechny webové stránky umožňují zpětnou vazbu občanů, systém umí poradit a doporučit řešení problému přes 230 on-line formulářů, standardizované rozhraní pro hlášení nejrůznějších problémů. </a:t>
            </a: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– trendy technologického vývoje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VHD  Mobilita jako služba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Rozsáhlá obnova vozového parku, včetně rozvoje </a:t>
            </a:r>
            <a:r>
              <a:rPr lang="cs-CZ" altLang="cs-CZ" sz="1800" dirty="0" err="1" smtClean="0"/>
              <a:t>dualbusů</a:t>
            </a:r>
            <a:r>
              <a:rPr lang="cs-CZ" altLang="cs-CZ" sz="1800" dirty="0" smtClean="0"/>
              <a:t>, trolejbusů s dílčím nabíjením, autobusů na alternativní pohon, rozvoj </a:t>
            </a:r>
            <a:r>
              <a:rPr lang="cs-CZ" altLang="cs-CZ" sz="1800" dirty="0" err="1" smtClean="0"/>
              <a:t>midi</a:t>
            </a:r>
            <a:r>
              <a:rPr lang="cs-CZ" altLang="cs-CZ" sz="1800" dirty="0" smtClean="0"/>
              <a:t> a minibusů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Rozvoj linek s flexibilními zastávkami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Integrované dopravní systémy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Bezhotovostní nákup jízdenek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Parkování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Identifikace obsazeného parkovacího místa (senzory, kamery)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Rozvoj alternativních forem placení parkovného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Nástup automatizovaného dohledu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2014 </a:t>
            </a:r>
            <a:r>
              <a:rPr lang="cs-CZ" altLang="cs-CZ" sz="1800" dirty="0" err="1" smtClean="0"/>
              <a:t>Intertraffic</a:t>
            </a:r>
            <a:r>
              <a:rPr lang="cs-CZ" altLang="cs-CZ" sz="1800" dirty="0" smtClean="0"/>
              <a:t>, 2015 </a:t>
            </a:r>
            <a:r>
              <a:rPr lang="cs-CZ" altLang="cs-CZ" sz="1800" dirty="0" err="1" smtClean="0"/>
              <a:t>Eltodo</a:t>
            </a:r>
            <a:r>
              <a:rPr lang="cs-CZ" altLang="cs-CZ" sz="1800" dirty="0" smtClean="0"/>
              <a:t>, 2016 pilotní spuštění v Praze, od roku 2017 postupný rozvoj v dalších městech</a:t>
            </a:r>
          </a:p>
          <a:p>
            <a:pPr marL="0" indent="0">
              <a:buNone/>
              <a:defRPr/>
            </a:pPr>
            <a:r>
              <a:rPr lang="cs-CZ" altLang="cs-CZ" sz="1800" dirty="0" err="1" smtClean="0">
                <a:solidFill>
                  <a:srgbClr val="FF0000"/>
                </a:solidFill>
              </a:rPr>
              <a:t>Citylogistika</a:t>
            </a:r>
            <a:endParaRPr lang="cs-CZ" alt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cs-CZ" altLang="cs-CZ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b="1" dirty="0" smtClean="0"/>
              <a:t>Omezení operací s hotovostí 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Identifikace vhodných způsobů uplatnění nových technologií a přístupů </a:t>
            </a:r>
          </a:p>
          <a:p>
            <a:pPr marL="0" indent="0"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Data, komunikace, otevřenost</a:t>
            </a:r>
          </a:p>
          <a:p>
            <a:pPr marL="0" indent="0">
              <a:buNone/>
              <a:defRPr/>
            </a:pPr>
            <a:r>
              <a:rPr lang="cs-CZ" altLang="cs-CZ" sz="1800" dirty="0" smtClean="0"/>
              <a:t>Významné rozšíření sběru, analýz a otevřenosti dat</a:t>
            </a:r>
          </a:p>
          <a:p>
            <a:pPr marL="0" indent="0">
              <a:buNone/>
              <a:defRPr/>
            </a:pPr>
            <a:r>
              <a:rPr lang="cs-CZ" altLang="cs-CZ" sz="1800" dirty="0" smtClean="0"/>
              <a:t>Vídeň … pravidelný </a:t>
            </a:r>
            <a:r>
              <a:rPr lang="cs-CZ" altLang="cs-CZ" sz="1800" dirty="0" smtClean="0">
                <a:solidFill>
                  <a:srgbClr val="FF0000"/>
                </a:solidFill>
              </a:rPr>
              <a:t>Den otevřených dat  </a:t>
            </a:r>
            <a:r>
              <a:rPr lang="cs-CZ" altLang="cs-CZ" sz="1800" dirty="0" smtClean="0"/>
              <a:t>se soutěží o nejrychlejší novou aplikaci </a:t>
            </a:r>
          </a:p>
          <a:p>
            <a:pPr marL="0" indent="0">
              <a:buFontTx/>
              <a:buNone/>
              <a:defRPr/>
            </a:pPr>
            <a:r>
              <a:rPr lang="cs-CZ" sz="1800" dirty="0" smtClean="0"/>
              <a:t>Podle studie Univerzity v </a:t>
            </a:r>
            <a:r>
              <a:rPr lang="cs-CZ" sz="1800" dirty="0" err="1" smtClean="0"/>
              <a:t>Kremsu</a:t>
            </a:r>
            <a:r>
              <a:rPr lang="cs-CZ" sz="1800" dirty="0" smtClean="0"/>
              <a:t> je dosažená úspora v řízení Vídně cca 700 000 Eur. Komerční hodnota prvních 100 aplikací, které vznikly na základě OGD (Open </a:t>
            </a:r>
            <a:r>
              <a:rPr lang="cs-CZ" sz="1800" dirty="0" err="1" smtClean="0"/>
              <a:t>Government</a:t>
            </a:r>
            <a:r>
              <a:rPr lang="cs-CZ" sz="1800" dirty="0" smtClean="0"/>
              <a:t> Data) se odhaduje na cca 550 000 Eur. </a:t>
            </a: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Sdílená doprava, parkování 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Technologie související s přesnou identifikací dostupnosti sdíleného prostředku ve výchozí lokalitě a technologie související s předpokládanou dostupností prostředku (parkovacího místa) v určitém čase. Dynamické zpoplatnění prostředků nejenom z hlediska délky použití ale rovněž doby použití v rámci dne, týdne. Veškeré způsoby eliminace operací s hotovostí. </a:t>
            </a:r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Identifikace vhodných způsobů uplatnění nových technologií a přístupů </a:t>
            </a:r>
          </a:p>
          <a:p>
            <a:pPr marL="0" indent="0"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VHD, </a:t>
            </a:r>
            <a:r>
              <a:rPr lang="cs-CZ" altLang="cs-CZ" sz="1800" dirty="0" err="1" smtClean="0">
                <a:solidFill>
                  <a:srgbClr val="FF0000"/>
                </a:solidFill>
              </a:rPr>
              <a:t>multimodální</a:t>
            </a:r>
            <a:r>
              <a:rPr lang="cs-CZ" altLang="cs-CZ" sz="1800" dirty="0" smtClean="0">
                <a:solidFill>
                  <a:srgbClr val="FF0000"/>
                </a:solidFill>
              </a:rPr>
              <a:t> doprava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Co nejpřesnější sledování polohy a obsazenosti všech dopravních prostředků s řízeným časem dojezdu (maximální eliminace zpoždění, ale i zrychlení jednotlivých spojů)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Kvalita zastávek a přestupních uzlů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Minimalizace přestupních vzdáleností, omezování plochy rozlehlých autobusových nádraží.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Silniční nákladní doprava 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Alternativní pohony a vozidla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err="1" smtClean="0">
                <a:solidFill>
                  <a:srgbClr val="FF0000"/>
                </a:solidFill>
              </a:rPr>
              <a:t>Citylogistika</a:t>
            </a:r>
            <a:r>
              <a:rPr lang="cs-CZ" altLang="cs-CZ" sz="1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Omezení vjezdu do center měst, logistická centra na okraji měst. </a:t>
            </a:r>
          </a:p>
          <a:p>
            <a:pPr>
              <a:defRPr/>
            </a:pPr>
            <a:endParaRPr lang="cs-CZ" altLang="cs-CZ" sz="18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Technologické trendy v silniční dopravě –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 marL="0" indent="0">
              <a:defRPr/>
            </a:pPr>
            <a:r>
              <a:rPr lang="cs-CZ" altLang="cs-CZ" sz="2800" dirty="0" smtClean="0"/>
              <a:t> </a:t>
            </a:r>
            <a:r>
              <a:rPr lang="cs-CZ" altLang="cs-CZ" sz="2400" dirty="0" smtClean="0"/>
              <a:t>Charakteristika průmyslových a společenských změn </a:t>
            </a:r>
          </a:p>
          <a:p>
            <a:pPr marL="0" indent="0">
              <a:defRPr/>
            </a:pPr>
            <a:r>
              <a:rPr lang="cs-CZ" altLang="cs-CZ" sz="2400" dirty="0" smtClean="0"/>
              <a:t> Popis hlavních trendů technologického vývoje </a:t>
            </a: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dirty="0" smtClean="0"/>
              <a:t>Identifikace vhodných způsobů uplatnění nových technologií a přístupů</a:t>
            </a:r>
          </a:p>
          <a:p>
            <a:pPr marL="182563" indent="-182563">
              <a:defRPr/>
            </a:pPr>
            <a:r>
              <a:rPr lang="cs-CZ" altLang="cs-CZ" sz="2400" b="1" dirty="0" smtClean="0">
                <a:solidFill>
                  <a:srgbClr val="FF0000"/>
                </a:solidFill>
              </a:rPr>
              <a:t>Identifikace bariér bránících uplatnění nových technologií a přístupů v praxi</a:t>
            </a: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Identifikace bariér bránících uplatnění nových technologií a přístupů v praxi</a:t>
            </a:r>
          </a:p>
          <a:p>
            <a:pPr>
              <a:buNone/>
              <a:defRPr/>
            </a:pPr>
            <a:r>
              <a:rPr lang="cs-CZ" altLang="cs-CZ" sz="1800" dirty="0" smtClean="0"/>
              <a:t>Zásadní bariéra ------------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NEDOSTATEK DAT</a:t>
            </a:r>
          </a:p>
          <a:p>
            <a:pPr marL="0" indent="0">
              <a:buNone/>
              <a:defRPr/>
            </a:pPr>
            <a:r>
              <a:rPr lang="cs-CZ" altLang="cs-CZ" sz="1800" dirty="0" smtClean="0"/>
              <a:t>Dlouhodobě schází průzkum dopravního chování české populace, aktuálně probíhající projekt Česko v pohybu poskytne pouze orientační data pro celou republiku. Pro menší území bude jeho využitelnost minimální. </a:t>
            </a:r>
          </a:p>
          <a:p>
            <a:pPr marL="0" indent="0">
              <a:buNone/>
              <a:defRPr/>
            </a:pPr>
            <a:r>
              <a:rPr lang="cs-CZ" altLang="cs-CZ" sz="1800" dirty="0" smtClean="0"/>
              <a:t>Řada dat je sice sledována, ale zůstává ladem bez jakékoliv další možnosti využití. (křižovatky, tunely, VHD, parkoviště apod.)</a:t>
            </a:r>
          </a:p>
          <a:p>
            <a:pPr marL="0" indent="0">
              <a:buNone/>
              <a:defRPr/>
            </a:pPr>
            <a:r>
              <a:rPr lang="cs-CZ" altLang="cs-CZ" sz="1800" dirty="0" smtClean="0"/>
              <a:t>Absolutní nedostatek dat o nákladní dopravě, skutečnost byla konstatována již při přípravě sektorových strategií v roce 2012, ale dodnes nebyla sjednána žádná náprava. </a:t>
            </a:r>
          </a:p>
          <a:p>
            <a:pPr marL="0" indent="0">
              <a:buNone/>
              <a:defRPr/>
            </a:pPr>
            <a:r>
              <a:rPr lang="cs-CZ" altLang="cs-CZ" sz="1800" dirty="0" smtClean="0">
                <a:solidFill>
                  <a:srgbClr val="FF0000"/>
                </a:solidFill>
              </a:rPr>
              <a:t>Nedostatek komunikace</a:t>
            </a:r>
          </a:p>
          <a:p>
            <a:pPr marL="0" indent="0">
              <a:buNone/>
              <a:defRPr/>
            </a:pPr>
            <a:r>
              <a:rPr lang="cs-CZ" altLang="cs-CZ" sz="1800" dirty="0" smtClean="0"/>
              <a:t>Doposud nebyly nalezeny cesty jak do rozhodovacích procesů např. při přípravě plánů mobility aktivně zahrnout zástupce všech skupin obyvatel, druhotně jsou mnohá opatření příliš ovlivněna aktivními zástupci minoritních skupin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TPSD – pracovní skupina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Pracovní skupina pracuje po celou dobu činnosti TPSD</a:t>
            </a:r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Mobilita je do značné míry zastřešující téma pro veškeré činnosti technologické platformy a sama se člení na několik dílčích problematik</a:t>
            </a:r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V prvním období činnosti platformy 1.3.2010 – 28.2.2013 zahrnovala i problematiku autonomních vozidel a </a:t>
            </a:r>
            <a:r>
              <a:rPr lang="cs-CZ" altLang="cs-CZ" sz="1800" dirty="0" err="1" smtClean="0"/>
              <a:t>elektromobility</a:t>
            </a:r>
            <a:r>
              <a:rPr lang="cs-CZ" altLang="cs-CZ" sz="1800" dirty="0" smtClean="0"/>
              <a:t>. </a:t>
            </a:r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S prudkým rozvojem těchto problematik a s rozrůstající se členskou základnou TPSD, se v rámci pokračujícího řešení tyto problematiky osamostatnily do samostatných pracovních skupin. </a:t>
            </a: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767995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Identifikace bariér bránících uplatnění nových technologií a přístupů v praxi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Setrvačnost</a:t>
            </a:r>
            <a:r>
              <a:rPr lang="cs-CZ" sz="1800" dirty="0" smtClean="0"/>
              <a:t> v přístupu mnoha nositelů rozhodnutí (politiků, klíčových úředníků samosprávy, případně státní správy), která se plně projevuje již při zadávání, ale i následném zpracování a projednávání plánů mobility. V mnoha případech už vlastní rozhodnutí o zadání Plánu udržitelné mobility (PUM/SUMP) není podloženo širokým celospolečenským konsensem s podporou napříč celým politickým spektrem, ale pouze snahou politické reprezentace na dosažení podpory z některého typu dotací, určených pro projekty související s opatřeními v dopravě. </a:t>
            </a:r>
          </a:p>
          <a:p>
            <a:pPr>
              <a:buNone/>
              <a:defRPr/>
            </a:pPr>
            <a:endParaRPr lang="cs-CZ" altLang="cs-CZ" sz="1800" dirty="0" smtClean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344613"/>
            <a:ext cx="7920880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Identifikace bariér bránících uplatnění nových technologií a přístupů v praxi</a:t>
            </a:r>
          </a:p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0000"/>
                </a:solidFill>
              </a:rPr>
              <a:t>Pracovní výstup D1.2 projektu PROSPERITY z února 2018</a:t>
            </a:r>
          </a:p>
          <a:p>
            <a:pPr marL="0" indent="0">
              <a:buNone/>
              <a:defRPr/>
            </a:pPr>
            <a:r>
              <a:rPr lang="cs-CZ" sz="1800" dirty="0" smtClean="0"/>
              <a:t>(Prosperity </a:t>
            </a:r>
            <a:r>
              <a:rPr lang="cs-CZ" sz="1800" dirty="0" err="1" smtClean="0"/>
              <a:t>through</a:t>
            </a:r>
            <a:r>
              <a:rPr lang="cs-CZ" sz="1800" dirty="0" smtClean="0"/>
              <a:t> </a:t>
            </a:r>
            <a:r>
              <a:rPr lang="cs-CZ" sz="1800" dirty="0" err="1" smtClean="0"/>
              <a:t>innovation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promotion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Sustainable</a:t>
            </a:r>
            <a:r>
              <a:rPr lang="cs-CZ" sz="1800" dirty="0" smtClean="0"/>
              <a:t> Urban Mobility </a:t>
            </a:r>
            <a:r>
              <a:rPr lang="cs-CZ" sz="1800" dirty="0" err="1" smtClean="0"/>
              <a:t>Plans</a:t>
            </a:r>
            <a:r>
              <a:rPr lang="cs-CZ" sz="1800" dirty="0" smtClean="0"/>
              <a:t> – Prosperita skrze inovace a podporu plánů udržitelné mobility)</a:t>
            </a:r>
          </a:p>
          <a:p>
            <a:pPr lvl="0"/>
            <a:r>
              <a:rPr lang="cs-CZ" sz="1800" dirty="0" smtClean="0"/>
              <a:t>Nízká úroveň spolupráce mezi různými odbory/úřady na všech úrovních (město, kraj, stát)</a:t>
            </a:r>
          </a:p>
          <a:p>
            <a:pPr lvl="0"/>
            <a:r>
              <a:rPr lang="cs-CZ" sz="1800" dirty="0" smtClean="0"/>
              <a:t>Nízká celostátní podpora a nedostatečný legislativní rámec</a:t>
            </a:r>
          </a:p>
          <a:p>
            <a:pPr lvl="0"/>
            <a:r>
              <a:rPr lang="cs-CZ" sz="1800" dirty="0" smtClean="0"/>
              <a:t>Nedostatečná politická vůle</a:t>
            </a:r>
          </a:p>
          <a:p>
            <a:pPr lvl="0"/>
            <a:r>
              <a:rPr lang="cs-CZ" sz="1800" dirty="0" smtClean="0"/>
              <a:t>Nedostatečná odborná kapacita pro implementaci jednotlivých opatření PUM/SUMP v souladu s vizí SUMP a dostupnými finančními prostředky (které bývají omezené)</a:t>
            </a:r>
          </a:p>
          <a:p>
            <a:pPr lvl="0"/>
            <a:r>
              <a:rPr lang="cs-CZ" sz="1800" dirty="0" smtClean="0"/>
              <a:t>Nedostatečný, případně nedostatečně věrohodný, sběr dat, monitorovací proces a analýzy</a:t>
            </a:r>
          </a:p>
          <a:p>
            <a:pPr>
              <a:buNone/>
              <a:defRPr/>
            </a:pPr>
            <a:endParaRPr lang="cs-CZ" altLang="cs-CZ" sz="1800" dirty="0" smtClean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EA4BC04C-D8C6-4AAE-A6F5-E8AF5403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A1ACD362-FBF0-4D58-B16E-237E2ED3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46836"/>
            <a:ext cx="87129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solidFill>
                  <a:srgbClr val="FFFFFF"/>
                </a:solidFill>
              </a:rPr>
              <a:t>Konference </a:t>
            </a:r>
            <a:r>
              <a:rPr lang="cs-CZ" altLang="cs-CZ" sz="1600" dirty="0">
                <a:solidFill>
                  <a:srgbClr val="FFFFFF"/>
                </a:solidFill>
              </a:rPr>
              <a:t>Technologické trendy v silniční dopravě, Olomouc, 27.11.2018</a:t>
            </a:r>
          </a:p>
        </p:txBody>
      </p:sp>
      <p:sp>
        <p:nvSpPr>
          <p:cNvPr id="7172" name="Nadpis 1">
            <a:extLst>
              <a:ext uri="{FF2B5EF4-FFF2-40B4-BE49-F238E27FC236}">
                <a16:creationId xmlns:a16="http://schemas.microsoft.com/office/drawing/2014/main" xmlns="" id="{89377211-C82D-4229-8D4D-7B651E1332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2" y="1988724"/>
            <a:ext cx="6908825" cy="1584325"/>
          </a:xfrm>
        </p:spPr>
        <p:txBody>
          <a:bodyPr/>
          <a:lstStyle/>
          <a:p>
            <a:r>
              <a:rPr lang="cs-CZ" altLang="cs-CZ" sz="2000" b="1" dirty="0"/>
              <a:t>Děkuji vám za </a:t>
            </a:r>
            <a:r>
              <a:rPr lang="cs-CZ" altLang="cs-CZ" sz="2000" b="1" dirty="0" smtClean="0"/>
              <a:t>pozornost</a:t>
            </a:r>
            <a:endParaRPr lang="cs-CZ" altLang="cs-CZ" sz="2000" b="1" dirty="0"/>
          </a:p>
        </p:txBody>
      </p:sp>
      <p:sp>
        <p:nvSpPr>
          <p:cNvPr id="7173" name="Podnadpis 2">
            <a:extLst>
              <a:ext uri="{FF2B5EF4-FFF2-40B4-BE49-F238E27FC236}">
                <a16:creationId xmlns:a16="http://schemas.microsoft.com/office/drawing/2014/main" xmlns="" id="{0DE35E6F-AFE1-45A6-A3B2-04AF64E15E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63688" y="3604878"/>
            <a:ext cx="6400800" cy="1990725"/>
          </a:xfrm>
        </p:spPr>
        <p:txBody>
          <a:bodyPr/>
          <a:lstStyle/>
          <a:p>
            <a:r>
              <a:rPr lang="cs-CZ" altLang="cs-CZ" sz="2000" b="1" dirty="0"/>
              <a:t>Kontaktní </a:t>
            </a:r>
            <a:r>
              <a:rPr lang="cs-CZ" altLang="cs-CZ" sz="2000" b="1" dirty="0" smtClean="0"/>
              <a:t>údaje:</a:t>
            </a:r>
          </a:p>
          <a:p>
            <a:r>
              <a:rPr lang="cs-CZ" altLang="cs-CZ" sz="2000" b="1" dirty="0" smtClean="0"/>
              <a:t>Ing. Jaroslav Heinrich</a:t>
            </a:r>
            <a:endParaRPr lang="cs-CZ" altLang="cs-CZ" sz="2000" b="1" dirty="0"/>
          </a:p>
          <a:p>
            <a:r>
              <a:rPr lang="cs-CZ" altLang="cs-CZ" sz="2000" b="1" dirty="0" smtClean="0"/>
              <a:t>HBH Projekt spol. s.r.o.</a:t>
            </a:r>
            <a:endParaRPr lang="cs-CZ" altLang="cs-CZ" sz="2000" b="1" dirty="0"/>
          </a:p>
          <a:p>
            <a:r>
              <a:rPr lang="cs-CZ" altLang="cs-CZ" sz="2000" b="1" dirty="0" err="1" smtClean="0"/>
              <a:t>j.heinrich</a:t>
            </a:r>
            <a:r>
              <a:rPr lang="cs-CZ" altLang="cs-CZ" sz="2000" b="1" dirty="0" smtClean="0"/>
              <a:t>@</a:t>
            </a:r>
            <a:r>
              <a:rPr lang="cs-CZ" altLang="cs-CZ" sz="2000" b="1" dirty="0" err="1" smtClean="0"/>
              <a:t>hbh.cz</a:t>
            </a:r>
            <a:endParaRPr lang="cs-CZ" altLang="cs-CZ" sz="2000" b="1" dirty="0"/>
          </a:p>
          <a:p>
            <a:r>
              <a:rPr lang="cs-CZ" altLang="cs-CZ" sz="2000" b="1" dirty="0" smtClean="0"/>
              <a:t>Mob.:  733 672 926</a:t>
            </a:r>
            <a:endParaRPr lang="cs-CZ" altLang="cs-CZ" sz="2000" b="1" dirty="0"/>
          </a:p>
          <a:p>
            <a:endParaRPr lang="cs-CZ" altLang="cs-CZ" sz="2000" dirty="0"/>
          </a:p>
        </p:txBody>
      </p:sp>
      <p:grpSp>
        <p:nvGrpSpPr>
          <p:cNvPr id="7" name="Skupina 1">
            <a:extLst/>
          </p:cNvPr>
          <p:cNvGrpSpPr>
            <a:grpSpLocks/>
          </p:cNvGrpSpPr>
          <p:nvPr/>
        </p:nvGrpSpPr>
        <p:grpSpPr bwMode="auto">
          <a:xfrm>
            <a:off x="2699792" y="260648"/>
            <a:ext cx="5905500" cy="789960"/>
            <a:chOff x="2483751" y="190538"/>
            <a:chExt cx="6048308" cy="803749"/>
          </a:xfrm>
        </p:grpSpPr>
        <p:sp>
          <p:nvSpPr>
            <p:cNvPr id="8" name="Obdélník 7">
              <a:extLst/>
            </p:cNvPr>
            <p:cNvSpPr/>
            <p:nvPr/>
          </p:nvSpPr>
          <p:spPr>
            <a:xfrm>
              <a:off x="3708045" y="190538"/>
              <a:ext cx="4824014" cy="57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9" name="Picture 2" descr="D:\Users\Janosikova\Desktop\logo-eu-op-pik.png">
              <a:extLst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51" y="190676"/>
              <a:ext cx="2876223" cy="8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:\Users\Janosikova\Desktop\logo-mpo.png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65" y="307313"/>
              <a:ext cx="1152445" cy="5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TPSD – pracovní skupina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r>
              <a:rPr lang="cs-CZ" altLang="cs-CZ" sz="1800" dirty="0" smtClean="0"/>
              <a:t>V rámci II. období činnosti pracovní skupiny (1.3.2013 -31.12.2014) došlo k dočasnému vyčlenění problematiky Dopravního inženýrství do samostatné pracovní skupiny.  </a:t>
            </a: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None/>
              <a:defRPr/>
            </a:pPr>
            <a:r>
              <a:rPr lang="cs-CZ" altLang="cs-CZ" sz="1800" dirty="0" smtClean="0"/>
              <a:t>Byla zpracována aktualizace dokumentů: </a:t>
            </a:r>
          </a:p>
          <a:p>
            <a:pPr marL="0" indent="0">
              <a:defRPr/>
            </a:pPr>
            <a:r>
              <a:rPr lang="cs-CZ" altLang="cs-CZ" sz="1800" dirty="0" smtClean="0"/>
              <a:t> Strategická výzkumná agenda </a:t>
            </a:r>
          </a:p>
          <a:p>
            <a:pPr marL="0" indent="0">
              <a:defRPr/>
            </a:pPr>
            <a:r>
              <a:rPr lang="cs-CZ" altLang="cs-CZ" sz="1800" dirty="0" smtClean="0"/>
              <a:t> Implementační akční plán</a:t>
            </a: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None/>
              <a:defRPr/>
            </a:pPr>
            <a:r>
              <a:rPr lang="cs-CZ" altLang="cs-CZ" sz="1800" dirty="0" smtClean="0"/>
              <a:t>V rámci pracovní skupiny byl podán a následně řešen projekt V+V CITYEKOTRA s cílem docílit zpřesnění posuzování výpočtu ekonomické efektivnosti investic do výstavby silniční infrastruktury v prostředí českých měst.</a:t>
            </a:r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TPSD – pracovní skupina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r>
              <a:rPr lang="cs-CZ" altLang="cs-CZ" sz="1800" dirty="0" smtClean="0"/>
              <a:t>V aktuálním období činnosti, které probíhá v letech 2017 – 2020 je hlavním cílem činnosti pracovní skupiny: </a:t>
            </a:r>
          </a:p>
          <a:p>
            <a:pPr marL="0" indent="0">
              <a:defRPr/>
            </a:pPr>
            <a:r>
              <a:rPr lang="cs-CZ" altLang="cs-CZ" sz="1800" dirty="0" smtClean="0"/>
              <a:t> vypracování technologického </a:t>
            </a:r>
            <a:r>
              <a:rPr lang="cs-CZ" altLang="cs-CZ" sz="1800" dirty="0" err="1" smtClean="0"/>
              <a:t>foresightu</a:t>
            </a:r>
            <a:r>
              <a:rPr lang="cs-CZ" altLang="cs-CZ" sz="1800" dirty="0" smtClean="0"/>
              <a:t> pro oblast Mobility s názvem       Technologické trendy v silniční dopravě</a:t>
            </a:r>
          </a:p>
          <a:p>
            <a:pPr marL="400050" lvl="1" indent="0">
              <a:buNone/>
              <a:defRPr/>
            </a:pPr>
            <a:r>
              <a:rPr lang="cs-CZ" altLang="cs-CZ" sz="1400" dirty="0" smtClean="0"/>
              <a:t>1. Popis problémů současného stavu </a:t>
            </a:r>
          </a:p>
          <a:p>
            <a:pPr marL="400050" lvl="1" indent="0">
              <a:buNone/>
              <a:defRPr/>
            </a:pPr>
            <a:r>
              <a:rPr lang="cs-CZ" altLang="cs-CZ" sz="1400" dirty="0" smtClean="0"/>
              <a:t>2. Směry technologického vývoje</a:t>
            </a:r>
          </a:p>
          <a:p>
            <a:pPr marL="400050" lvl="1" indent="0">
              <a:buNone/>
              <a:defRPr/>
            </a:pPr>
            <a:r>
              <a:rPr lang="cs-CZ" altLang="cs-CZ" sz="1400" dirty="0" smtClean="0"/>
              <a:t>3. Technologické trendy v silniční dopravě</a:t>
            </a:r>
          </a:p>
          <a:p>
            <a:pPr marL="0" indent="0">
              <a:defRPr/>
            </a:pPr>
            <a:r>
              <a:rPr lang="cs-CZ" altLang="cs-CZ" sz="1800" dirty="0" smtClean="0"/>
              <a:t> aktualizace dokumentu Strategická výzkumná agenda </a:t>
            </a:r>
          </a:p>
          <a:p>
            <a:pPr marL="0" indent="0">
              <a:defRPr/>
            </a:pPr>
            <a:r>
              <a:rPr lang="cs-CZ" altLang="cs-CZ" sz="1800" dirty="0" smtClean="0"/>
              <a:t> aktualizace Implementačního akčního plánu</a:t>
            </a:r>
          </a:p>
          <a:p>
            <a:pPr marL="0" indent="0">
              <a:defRPr/>
            </a:pPr>
            <a:r>
              <a:rPr lang="cs-CZ" altLang="cs-CZ" sz="1800" dirty="0" smtClean="0"/>
              <a:t> spolupráce v rámci ERTRAC</a:t>
            </a:r>
          </a:p>
          <a:p>
            <a:pPr marL="0" indent="0">
              <a:defRPr/>
            </a:pPr>
            <a:r>
              <a:rPr lang="cs-CZ" altLang="cs-CZ" sz="1800" dirty="0" smtClean="0"/>
              <a:t> zapojení do evropských a národních výzkumných programů</a:t>
            </a:r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Technologické trendy v silniční dopravě -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/>
          <p:nvPr/>
        </p:nvPicPr>
        <p:blipFill>
          <a:blip r:embed="rId6" cstate="print"/>
          <a:srcRect l="8775" t="41200" r="32449" b="24844"/>
          <a:stretch>
            <a:fillRect/>
          </a:stretch>
        </p:blipFill>
        <p:spPr bwMode="auto">
          <a:xfrm>
            <a:off x="971600" y="1700808"/>
            <a:ext cx="6840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971600" y="5805264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Zdroj: ERTRAC </a:t>
            </a:r>
            <a:endParaRPr lang="cs-CZ" sz="1000" i="1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4 OBLASTI  MOBILITY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r>
              <a:rPr lang="cs-CZ" sz="1800" b="1" dirty="0" smtClean="0"/>
              <a:t>Bezpečnost </a:t>
            </a:r>
            <a:r>
              <a:rPr lang="cs-CZ" sz="1800" dirty="0" smtClean="0"/>
              <a:t> – minimalizace osobních následků nehod</a:t>
            </a:r>
          </a:p>
          <a:p>
            <a:r>
              <a:rPr lang="cs-CZ" sz="1800" b="1" dirty="0" smtClean="0"/>
              <a:t>Udržitelnost </a:t>
            </a:r>
            <a:r>
              <a:rPr lang="cs-CZ" sz="1800" dirty="0" smtClean="0"/>
              <a:t> – změna dělby dopravní práce ve prospěch pěší, cyklistické a veřejné hromadné dopravy, na opatření snížení znečištění ovzduší a snížení hluku vlivem dopravy, snížení celkové spotřeby energie v dopravě a zvýšení podílu energie z obnovitelných zdrojů</a:t>
            </a:r>
          </a:p>
          <a:p>
            <a:r>
              <a:rPr lang="cs-CZ" sz="1800" b="1" dirty="0" smtClean="0"/>
              <a:t>Dostupnost</a:t>
            </a:r>
            <a:r>
              <a:rPr lang="cs-CZ" sz="1800" dirty="0" smtClean="0"/>
              <a:t>– redistribuce uličního prostoru ve prospěch udržitelných módů dopravy a zrovnoprávnění přístupu k mobilitě pro všechny skupiny uživatelů.</a:t>
            </a:r>
          </a:p>
          <a:p>
            <a:r>
              <a:rPr lang="cs-CZ" sz="1800" b="1" dirty="0" smtClean="0"/>
              <a:t>Efektivnost</a:t>
            </a:r>
            <a:r>
              <a:rPr lang="cs-CZ" sz="1800" dirty="0" smtClean="0"/>
              <a:t> – zvýšení efektivity dopravního systému a uplatnění nových technologií pro management mobility. 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Technologické trendy v silniční dopravě – MOBILITA</a:t>
            </a:r>
          </a:p>
          <a:p>
            <a:pPr marL="0" indent="0">
              <a:buFontTx/>
              <a:buNone/>
              <a:defRPr/>
            </a:pPr>
            <a:endParaRPr lang="cs-CZ" altLang="cs-CZ" sz="2400" b="1" dirty="0" smtClean="0">
              <a:solidFill>
                <a:srgbClr val="003399"/>
              </a:solidFill>
            </a:endParaRPr>
          </a:p>
          <a:p>
            <a:pPr marL="0" indent="0">
              <a:defRPr/>
            </a:pPr>
            <a:r>
              <a:rPr lang="cs-CZ" altLang="cs-CZ" sz="2400" dirty="0" smtClean="0"/>
              <a:t> sdílená ekonomika (</a:t>
            </a:r>
            <a:r>
              <a:rPr lang="cs-CZ" altLang="cs-CZ" sz="2400" dirty="0" err="1" smtClean="0"/>
              <a:t>carsharing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bikesharing</a:t>
            </a:r>
            <a:r>
              <a:rPr lang="cs-CZ" altLang="cs-CZ" sz="2400" dirty="0" smtClean="0"/>
              <a:t>)</a:t>
            </a:r>
          </a:p>
          <a:p>
            <a:pPr marL="0" indent="0">
              <a:defRPr/>
            </a:pPr>
            <a:r>
              <a:rPr lang="cs-CZ" altLang="cs-CZ" sz="2400" dirty="0" smtClean="0"/>
              <a:t> veřejná hromadná doprava</a:t>
            </a:r>
          </a:p>
          <a:p>
            <a:pPr marL="0" indent="0">
              <a:defRPr/>
            </a:pPr>
            <a:r>
              <a:rPr lang="cs-CZ" altLang="cs-CZ" sz="2400" dirty="0" smtClean="0"/>
              <a:t> parkování </a:t>
            </a:r>
          </a:p>
          <a:p>
            <a:pPr marL="0" indent="0">
              <a:defRPr/>
            </a:pPr>
            <a:r>
              <a:rPr lang="cs-CZ" altLang="cs-CZ" sz="2400" dirty="0" smtClean="0"/>
              <a:t> silniční nákladní doprava</a:t>
            </a:r>
          </a:p>
          <a:p>
            <a:pPr marL="0" indent="0">
              <a:defRPr/>
            </a:pPr>
            <a:r>
              <a:rPr lang="cs-CZ" altLang="cs-CZ" sz="2400" dirty="0" smtClean="0"/>
              <a:t> logistika</a:t>
            </a:r>
          </a:p>
          <a:p>
            <a:pPr marL="0" indent="0">
              <a:defRPr/>
            </a:pPr>
            <a:endParaRPr lang="cs-CZ" altLang="cs-CZ" sz="2400" dirty="0" smtClean="0"/>
          </a:p>
          <a:p>
            <a:pPr marL="0" indent="0">
              <a:defRPr/>
            </a:pPr>
            <a:endParaRPr lang="cs-CZ" altLang="cs-CZ" sz="1800" dirty="0" smtClean="0"/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Technologické trendy v silniční dopravě – MOBILITA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 marL="0" indent="0">
              <a:defRPr/>
            </a:pPr>
            <a:r>
              <a:rPr lang="cs-CZ" altLang="cs-CZ" sz="2800" dirty="0" smtClean="0"/>
              <a:t>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Charakteristika průmyslových a společenských změn </a:t>
            </a:r>
          </a:p>
          <a:p>
            <a:pPr marL="0" indent="0">
              <a:defRPr/>
            </a:pPr>
            <a:r>
              <a:rPr lang="cs-CZ" altLang="cs-CZ" sz="2400" dirty="0" smtClean="0"/>
              <a:t> Popis hlavních trendů technologického vývoje </a:t>
            </a: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dirty="0" smtClean="0"/>
              <a:t>Identifikace vhodných způsobů uplatnění nových technologií a přístupů</a:t>
            </a:r>
          </a:p>
          <a:p>
            <a:pPr marL="182563" indent="-182563">
              <a:defRPr/>
            </a:pPr>
            <a:r>
              <a:rPr lang="cs-CZ" altLang="cs-CZ" sz="2400" dirty="0" smtClean="0"/>
              <a:t>Identifikace bariér bránících uplatnění nových technologií a přístupů v praxi</a:t>
            </a:r>
          </a:p>
          <a:p>
            <a:pPr marL="0" indent="0"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cs-CZ" altLang="cs-CZ" sz="1800" dirty="0" smtClean="0"/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27.11.2018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8291512" cy="4829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1800" b="1" dirty="0" smtClean="0">
                <a:solidFill>
                  <a:srgbClr val="003399"/>
                </a:solidFill>
              </a:rPr>
              <a:t>MOBILITA – charakteristika průmyslových a společenských změn </a:t>
            </a:r>
          </a:p>
          <a:p>
            <a:pPr marL="0" indent="0">
              <a:buFontTx/>
              <a:buNone/>
              <a:defRPr/>
            </a:pPr>
            <a:endParaRPr lang="cs-CZ" altLang="cs-CZ" sz="1800" b="1" dirty="0" smtClean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r>
              <a:rPr lang="cs-CZ" altLang="cs-CZ" sz="1800" dirty="0" smtClean="0"/>
              <a:t>Průmyslové změny:</a:t>
            </a:r>
          </a:p>
          <a:p>
            <a:pPr lvl="0"/>
            <a:r>
              <a:rPr lang="cs-CZ" sz="1800" dirty="0" smtClean="0"/>
              <a:t>Přechod na alternativní pohonné hmoty  </a:t>
            </a:r>
          </a:p>
          <a:p>
            <a:pPr lvl="0"/>
            <a:r>
              <a:rPr lang="cs-CZ" sz="1800" dirty="0" smtClean="0"/>
              <a:t>Rozvoj informačních technologií </a:t>
            </a:r>
          </a:p>
          <a:p>
            <a:pPr lvl="0"/>
            <a:r>
              <a:rPr lang="cs-CZ" sz="1800" dirty="0" smtClean="0"/>
              <a:t>Změny v možnosti placení za služby, především prudký rozvoj bezkontaktního placení  </a:t>
            </a:r>
          </a:p>
          <a:p>
            <a:pPr lvl="0"/>
            <a:r>
              <a:rPr lang="cs-CZ" sz="1800" dirty="0" smtClean="0"/>
              <a:t>Nové možnosti sběru dat o dopravě (např. v sítích mobilních operátorů,  v navigačních sítích apod.) </a:t>
            </a:r>
          </a:p>
          <a:p>
            <a:pPr marL="0" indent="0">
              <a:buFontTx/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18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zentace_ertrac_1">
  <a:themeElements>
    <a:clrScheme name="Prezentace_ertrac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ertrac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ertrac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1258</Words>
  <Application>Microsoft Office PowerPoint</Application>
  <PresentationFormat>Předvádění na obrazovce (4:3)</PresentationFormat>
  <Paragraphs>260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Prezentace_ertrac_1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</vt:lpstr>
    </vt:vector>
  </TitlesOfParts>
  <Company>CDV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Zedkova</dc:creator>
  <cp:lastModifiedBy>Janka Leštinská</cp:lastModifiedBy>
  <cp:revision>148</cp:revision>
  <dcterms:created xsi:type="dcterms:W3CDTF">2010-04-28T12:39:36Z</dcterms:created>
  <dcterms:modified xsi:type="dcterms:W3CDTF">2018-11-26T08:00:36Z</dcterms:modified>
</cp:coreProperties>
</file>