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508" r:id="rId3"/>
    <p:sldId id="498" r:id="rId4"/>
    <p:sldId id="515" r:id="rId5"/>
    <p:sldId id="516" r:id="rId6"/>
    <p:sldId id="511" r:id="rId7"/>
    <p:sldId id="512" r:id="rId8"/>
    <p:sldId id="500" r:id="rId9"/>
    <p:sldId id="513" r:id="rId10"/>
    <p:sldId id="507" r:id="rId11"/>
    <p:sldId id="517" r:id="rId12"/>
  </p:sldIdLst>
  <p:sldSz cx="9144000" cy="6858000" type="screen4x3"/>
  <p:notesSz cx="6735763" cy="98663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15A"/>
    <a:srgbClr val="E10019"/>
    <a:srgbClr val="0069B4"/>
    <a:srgbClr val="F09600"/>
    <a:srgbClr val="EB5F0F"/>
    <a:srgbClr val="960F7D"/>
    <a:srgbClr val="0096D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1331" autoAdjust="0"/>
  </p:normalViewPr>
  <p:slideViewPr>
    <p:cSldViewPr>
      <p:cViewPr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94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565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626" y="0"/>
            <a:ext cx="2919565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413"/>
            <a:ext cx="2919565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626" y="9371413"/>
            <a:ext cx="2919565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009D358-40CA-4EF0-A40F-0BCEA61C66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9473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565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626" y="0"/>
            <a:ext cx="2919565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41363"/>
            <a:ext cx="4930775" cy="3697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263" y="4687292"/>
            <a:ext cx="5389239" cy="443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413"/>
            <a:ext cx="2919565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626" y="9371413"/>
            <a:ext cx="2919565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2825D78-D7B2-47A6-B393-4D0AB3230F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764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57"/>
          <a:stretch>
            <a:fillRect/>
          </a:stretch>
        </p:blipFill>
        <p:spPr bwMode="auto">
          <a:xfrm>
            <a:off x="0" y="0"/>
            <a:ext cx="23399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268538" y="333375"/>
            <a:ext cx="2873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cs-CZ" smtClean="0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611188" y="6092825"/>
            <a:ext cx="7921625" cy="0"/>
          </a:xfrm>
          <a:prstGeom prst="line">
            <a:avLst/>
          </a:prstGeom>
          <a:noFill/>
          <a:ln w="12700">
            <a:solidFill>
              <a:srgbClr val="00415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8888" y="1844675"/>
            <a:ext cx="7273925" cy="433388"/>
          </a:xfrm>
        </p:spPr>
        <p:txBody>
          <a:bodyPr lIns="0" tIns="0" rIns="0" bIns="0" anchor="t"/>
          <a:lstStyle>
            <a:lvl1pPr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2420938"/>
            <a:ext cx="7273925" cy="100806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258888" y="3357563"/>
            <a:ext cx="7273925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00415A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072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F6594-C647-45AD-BA9C-1CF3B0ADBA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7422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77038" y="363538"/>
            <a:ext cx="1838325" cy="5513387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58888" y="363538"/>
            <a:ext cx="5365750" cy="551338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EB7DE-5E2D-42E5-A3DB-1D00C5B19B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988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C5F27-39A0-4C8F-9576-7F2E2BA81F4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920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1BB91-96AC-410F-869D-77FD63B898A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0143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58888" y="1916113"/>
            <a:ext cx="3560762" cy="3960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72050" y="1916113"/>
            <a:ext cx="3560763" cy="3960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518ED-1965-4260-A4BA-319D03DE8C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3853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6D7CA-0009-407C-93E1-A82CC10393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0017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05EF6-4859-45EF-AABD-8D38050A10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586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70768-C89A-4D9D-B592-E3E11195881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0068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37EE8-99FE-48C8-B636-5CE1A745F9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350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AD335-83B8-4C58-8264-22D56822C5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7266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38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5875" y="363538"/>
            <a:ext cx="6059488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1916113"/>
            <a:ext cx="7273925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23728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69B4"/>
                </a:solidFill>
                <a:latin typeface="+mn-lt"/>
              </a:defRPr>
            </a:lvl1pPr>
          </a:lstStyle>
          <a:p>
            <a:pPr>
              <a:defRPr/>
            </a:pPr>
            <a:fld id="{BB3C77EC-B63B-4F21-8F56-CAD1CC3834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611188" y="6092825"/>
            <a:ext cx="7921625" cy="0"/>
          </a:xfrm>
          <a:prstGeom prst="line">
            <a:avLst/>
          </a:prstGeom>
          <a:noFill/>
          <a:ln w="12700">
            <a:solidFill>
              <a:srgbClr val="00415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69B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69B4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69B4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69B4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69B4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69B4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69B4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69B4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69B4"/>
          </a:solidFill>
          <a:latin typeface="Verdana" pitchFamily="34" charset="0"/>
        </a:defRPr>
      </a:lvl9pPr>
    </p:titleStyle>
    <p:bodyStyle>
      <a:lvl1pPr marL="174625" indent="-174625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415A"/>
          </a:solidFill>
          <a:latin typeface="+mn-lt"/>
          <a:ea typeface="+mn-ea"/>
          <a:cs typeface="+mn-cs"/>
        </a:defRPr>
      </a:lvl1pPr>
      <a:lvl2pPr marL="719138" indent="-18097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415A"/>
          </a:solidFill>
          <a:latin typeface="+mn-lt"/>
        </a:defRPr>
      </a:lvl2pPr>
      <a:lvl3pPr marL="1165225" indent="-161925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415A"/>
          </a:solidFill>
          <a:latin typeface="+mn-lt"/>
        </a:defRPr>
      </a:lvl3pPr>
      <a:lvl4pPr marL="1611313" indent="-179388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415A"/>
          </a:solidFill>
          <a:latin typeface="+mn-lt"/>
        </a:defRPr>
      </a:lvl4pPr>
      <a:lvl5pPr marL="2057400" indent="-21748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415A"/>
          </a:solidFill>
          <a:latin typeface="+mn-lt"/>
        </a:defRPr>
      </a:lvl5pPr>
      <a:lvl6pPr marL="2514600" indent="-217488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415A"/>
          </a:solidFill>
          <a:latin typeface="+mn-lt"/>
        </a:defRPr>
      </a:lvl6pPr>
      <a:lvl7pPr marL="2971800" indent="-217488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415A"/>
          </a:solidFill>
          <a:latin typeface="+mn-lt"/>
        </a:defRPr>
      </a:lvl7pPr>
      <a:lvl8pPr marL="3429000" indent="-217488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415A"/>
          </a:solidFill>
          <a:latin typeface="+mn-lt"/>
        </a:defRPr>
      </a:lvl8pPr>
      <a:lvl9pPr marL="3886200" indent="-217488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415A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c.cz/" TargetMode="External"/><Relationship Id="rId2" Type="http://schemas.openxmlformats.org/officeDocument/2006/relationships/hyperlink" Target="mailto:skarka@tc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ra-learn.eu/documents/results_structured_consultation_m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1258888" y="1844674"/>
            <a:ext cx="7273925" cy="576213"/>
          </a:xfrm>
        </p:spPr>
        <p:txBody>
          <a:bodyPr/>
          <a:lstStyle/>
          <a:p>
            <a:pPr eaLnBrk="1" hangingPunct="1"/>
            <a:r>
              <a:rPr lang="cs-CZ" b="0" dirty="0" smtClean="0"/>
              <a:t>Horizont </a:t>
            </a:r>
            <a:r>
              <a:rPr lang="cs-CZ" b="0" dirty="0" err="1" smtClean="0"/>
              <a:t>Europe</a:t>
            </a:r>
            <a:r>
              <a:rPr lang="cs-CZ" b="0" dirty="0" smtClean="0"/>
              <a:t> 2021 - 2027</a:t>
            </a:r>
            <a:r>
              <a:rPr lang="cs-CZ" b="0" dirty="0" smtClean="0"/>
              <a:t> </a:t>
            </a:r>
            <a:r>
              <a:rPr lang="cs-CZ" b="0" dirty="0" smtClean="0"/>
              <a:t/>
            </a:r>
            <a:br>
              <a:rPr lang="cs-CZ" b="0" dirty="0" smtClean="0"/>
            </a:br>
            <a:r>
              <a:rPr lang="cs-CZ" b="0" dirty="0" smtClean="0"/>
              <a:t> </a:t>
            </a:r>
          </a:p>
        </p:txBody>
      </p:sp>
      <p:sp>
        <p:nvSpPr>
          <p:cNvPr id="3075" name="Rectangle 68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2420938"/>
            <a:ext cx="7416800" cy="3529012"/>
          </a:xfrm>
        </p:spPr>
        <p:txBody>
          <a:bodyPr/>
          <a:lstStyle/>
          <a:p>
            <a:pPr eaLnBrk="1" hangingPunct="1"/>
            <a:endParaRPr lang="cs-CZ" sz="1600" dirty="0" smtClean="0"/>
          </a:p>
          <a:p>
            <a:pPr eaLnBrk="1" hangingPunct="1"/>
            <a:r>
              <a:rPr lang="cs-CZ" sz="1600" dirty="0" smtClean="0"/>
              <a:t>Ing. Martin Škarka                    </a:t>
            </a:r>
          </a:p>
          <a:p>
            <a:pPr eaLnBrk="1" hangingPunct="1"/>
            <a:r>
              <a:rPr lang="cs-CZ" sz="1600" dirty="0" smtClean="0"/>
              <a:t>e-mail: </a:t>
            </a:r>
            <a:r>
              <a:rPr lang="cs-CZ" sz="1600" dirty="0" smtClean="0">
                <a:hlinkClick r:id="rId2"/>
              </a:rPr>
              <a:t>skarka@tc.cz</a:t>
            </a:r>
            <a:r>
              <a:rPr lang="cs-CZ" sz="1600" dirty="0" smtClean="0"/>
              <a:t>                  </a:t>
            </a:r>
          </a:p>
          <a:p>
            <a:pPr eaLnBrk="1" hangingPunct="1"/>
            <a:r>
              <a:rPr lang="cs-CZ" sz="1600" dirty="0" smtClean="0"/>
              <a:t>Tel.: 234 006 113                      </a:t>
            </a:r>
          </a:p>
          <a:p>
            <a:pPr eaLnBrk="1" hangingPunct="1"/>
            <a:endParaRPr lang="cs-CZ" sz="1600" dirty="0" smtClean="0"/>
          </a:p>
          <a:p>
            <a:pPr eaLnBrk="1" hangingPunct="1"/>
            <a:r>
              <a:rPr lang="cs-CZ" sz="1600" dirty="0" smtClean="0"/>
              <a:t>Technologické centrum AV ČR</a:t>
            </a:r>
          </a:p>
          <a:p>
            <a:pPr eaLnBrk="1" hangingPunct="1"/>
            <a:r>
              <a:rPr lang="cs-CZ" sz="1600" dirty="0" smtClean="0"/>
              <a:t>Ve Struhách 27 </a:t>
            </a:r>
          </a:p>
          <a:p>
            <a:pPr eaLnBrk="1" hangingPunct="1"/>
            <a:r>
              <a:rPr lang="cs-CZ" sz="1600" dirty="0" smtClean="0"/>
              <a:t>160 00 Praha 6</a:t>
            </a:r>
          </a:p>
          <a:p>
            <a:pPr eaLnBrk="1" hangingPunct="1"/>
            <a:r>
              <a:rPr lang="cs-CZ" sz="1600" dirty="0" smtClean="0">
                <a:hlinkClick r:id="rId3"/>
              </a:rPr>
              <a:t>www.tc.cz</a:t>
            </a:r>
            <a:endParaRPr lang="cs-CZ" sz="1600" dirty="0" smtClean="0"/>
          </a:p>
          <a:p>
            <a:pPr eaLnBrk="1" hangingPunct="1"/>
            <a:endParaRPr lang="cs-CZ" sz="1600" dirty="0" smtClean="0"/>
          </a:p>
          <a:p>
            <a:pPr eaLnBrk="1" hangingPunct="1"/>
            <a:r>
              <a:rPr lang="cs-CZ" sz="1600" dirty="0" smtClean="0"/>
              <a:t>Brno 5.11.2019</a:t>
            </a:r>
            <a:endParaRPr lang="cs-CZ" sz="1600" dirty="0" smtClean="0"/>
          </a:p>
          <a:p>
            <a:pPr eaLnBrk="1" hangingPunct="1"/>
            <a:endParaRPr lang="cs-CZ" sz="1600" dirty="0" smtClean="0"/>
          </a:p>
          <a:p>
            <a:pPr eaLnBrk="1" hangingPunct="1"/>
            <a:endParaRPr lang="cs-CZ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800" b="0" dirty="0" smtClean="0"/>
              <a:t/>
            </a:r>
            <a:br>
              <a:rPr lang="cs-CZ" sz="1800" b="0" dirty="0" smtClean="0"/>
            </a:br>
            <a:endParaRPr lang="cs-CZ" sz="18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7993261" cy="5256584"/>
          </a:xfrm>
        </p:spPr>
        <p:txBody>
          <a:bodyPr/>
          <a:lstStyle/>
          <a:p>
            <a:pPr marL="0" indent="0">
              <a:buNone/>
            </a:pPr>
            <a:r>
              <a:rPr lang="cs-CZ" sz="1600" i="1" dirty="0" smtClean="0"/>
              <a:t>.</a:t>
            </a:r>
            <a:endParaRPr lang="cs-CZ" sz="1600" i="1" dirty="0" smtClean="0"/>
          </a:p>
          <a:p>
            <a:pPr marL="0" indent="0">
              <a:buFontTx/>
              <a:buNone/>
              <a:defRPr/>
            </a:pPr>
            <a:r>
              <a:rPr lang="cs-CZ" altLang="cs-CZ" sz="2000" b="1" dirty="0">
                <a:latin typeface="Cambria" panose="02040503050406030204" pitchFamily="18" charset="0"/>
              </a:rPr>
              <a:t>Partnerství v oblasti dopravy </a:t>
            </a:r>
            <a:endParaRPr lang="cs-CZ" altLang="cs-CZ" sz="2000" b="1" dirty="0" smtClean="0">
              <a:latin typeface="Cambria" panose="02040503050406030204" pitchFamily="18" charset="0"/>
            </a:endParaRPr>
          </a:p>
          <a:p>
            <a:pPr marL="0" indent="0">
              <a:buFontTx/>
              <a:buNone/>
              <a:defRPr/>
            </a:pPr>
            <a:endParaRPr lang="cs-CZ" altLang="cs-CZ" sz="2000" b="1" dirty="0">
              <a:latin typeface="Cambria" panose="02040503050406030204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cs-CZ" altLang="cs-CZ" sz="1600" dirty="0">
                <a:latin typeface="Cambria" panose="02040503050406030204" pitchFamily="18" charset="0"/>
              </a:rPr>
              <a:t>v rámci II. pilíře, clusteru Klima, energetika a mobilita:</a:t>
            </a:r>
          </a:p>
          <a:p>
            <a:pPr marL="0" indent="0">
              <a:buFontTx/>
              <a:buNone/>
              <a:defRPr/>
            </a:pPr>
            <a:r>
              <a:rPr lang="cs-CZ" altLang="cs-CZ" sz="1600" dirty="0">
                <a:latin typeface="Cambria" panose="02040503050406030204" pitchFamily="18" charset="0"/>
              </a:rPr>
              <a:t>Návrhy:</a:t>
            </a:r>
          </a:p>
          <a:p>
            <a:pPr marL="0" indent="0">
              <a:buFontTx/>
              <a:buNone/>
              <a:defRPr/>
            </a:pPr>
            <a:r>
              <a:rPr lang="cs-CZ" altLang="cs-CZ" sz="1600" b="1" dirty="0">
                <a:latin typeface="Cambria" panose="02040503050406030204" pitchFamily="18" charset="0"/>
              </a:rPr>
              <a:t>18. </a:t>
            </a:r>
            <a:r>
              <a:rPr lang="cs-CZ" altLang="cs-CZ" sz="1600" b="1" dirty="0" err="1">
                <a:latin typeface="Cambria" panose="02040503050406030204" pitchFamily="18" charset="0"/>
              </a:rPr>
              <a:t>Transforming</a:t>
            </a:r>
            <a:r>
              <a:rPr lang="cs-CZ" altLang="cs-CZ" sz="1600" b="1" dirty="0">
                <a:latin typeface="Cambria" panose="02040503050406030204" pitchFamily="18" charset="0"/>
              </a:rPr>
              <a:t> </a:t>
            </a:r>
            <a:r>
              <a:rPr lang="cs-CZ" altLang="cs-CZ" sz="1600" b="1" dirty="0" err="1">
                <a:latin typeface="Cambria" panose="02040503050406030204" pitchFamily="18" charset="0"/>
              </a:rPr>
              <a:t>Europe's</a:t>
            </a:r>
            <a:r>
              <a:rPr lang="cs-CZ" altLang="cs-CZ" sz="1600" b="1" dirty="0">
                <a:latin typeface="Cambria" panose="02040503050406030204" pitchFamily="18" charset="0"/>
              </a:rPr>
              <a:t> </a:t>
            </a:r>
            <a:r>
              <a:rPr lang="cs-CZ" altLang="cs-CZ" sz="1600" b="1" dirty="0" err="1">
                <a:latin typeface="Cambria" panose="02040503050406030204" pitchFamily="18" charset="0"/>
              </a:rPr>
              <a:t>rail</a:t>
            </a:r>
            <a:r>
              <a:rPr lang="cs-CZ" altLang="cs-CZ" sz="1600" b="1" dirty="0">
                <a:latin typeface="Cambria" panose="02040503050406030204" pitchFamily="18" charset="0"/>
              </a:rPr>
              <a:t> </a:t>
            </a:r>
            <a:r>
              <a:rPr lang="cs-CZ" altLang="cs-CZ" sz="1600" b="1" dirty="0" err="1">
                <a:latin typeface="Cambria" panose="02040503050406030204" pitchFamily="18" charset="0"/>
              </a:rPr>
              <a:t>system</a:t>
            </a:r>
            <a:endParaRPr lang="cs-CZ" altLang="cs-CZ" sz="1600" b="1" dirty="0">
              <a:latin typeface="Cambria" panose="02040503050406030204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en-US" altLang="cs-CZ" sz="1600" b="1" dirty="0">
                <a:latin typeface="Cambria" panose="02040503050406030204" pitchFamily="18" charset="0"/>
              </a:rPr>
              <a:t>19. Integrated Air Traffic Management</a:t>
            </a:r>
            <a:endParaRPr lang="cs-CZ" altLang="cs-CZ" sz="1600" b="1" dirty="0">
              <a:latin typeface="Cambria" panose="02040503050406030204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cs-CZ" altLang="cs-CZ" sz="1600" b="1" dirty="0">
                <a:latin typeface="Cambria" panose="02040503050406030204" pitchFamily="18" charset="0"/>
              </a:rPr>
              <a:t>20. </a:t>
            </a:r>
            <a:r>
              <a:rPr lang="cs-CZ" altLang="cs-CZ" sz="1600" b="1" dirty="0" err="1">
                <a:latin typeface="Cambria" panose="02040503050406030204" pitchFamily="18" charset="0"/>
              </a:rPr>
              <a:t>Clean</a:t>
            </a:r>
            <a:r>
              <a:rPr lang="cs-CZ" altLang="cs-CZ" sz="1600" b="1" dirty="0">
                <a:latin typeface="Cambria" panose="02040503050406030204" pitchFamily="18" charset="0"/>
              </a:rPr>
              <a:t> </a:t>
            </a:r>
            <a:r>
              <a:rPr lang="cs-CZ" altLang="cs-CZ" sz="1600" b="1" dirty="0" err="1">
                <a:latin typeface="Cambria" panose="02040503050406030204" pitchFamily="18" charset="0"/>
              </a:rPr>
              <a:t>Aviation</a:t>
            </a:r>
            <a:endParaRPr lang="cs-CZ" altLang="cs-CZ" sz="1600" b="1" dirty="0">
              <a:latin typeface="Cambria" panose="02040503050406030204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en-US" altLang="cs-CZ" sz="1600" b="1" dirty="0">
                <a:latin typeface="Cambria" panose="02040503050406030204" pitchFamily="18" charset="0"/>
              </a:rPr>
              <a:t>23. Towards zero-emission road transport</a:t>
            </a:r>
            <a:endParaRPr lang="cs-CZ" altLang="cs-CZ" sz="1600" b="1" dirty="0">
              <a:latin typeface="Cambria" panose="02040503050406030204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en-US" altLang="cs-CZ" sz="1600" b="1" dirty="0">
                <a:latin typeface="Cambria" panose="02040503050406030204" pitchFamily="18" charset="0"/>
              </a:rPr>
              <a:t>24. Mobility and Safety for Automated Road Transport</a:t>
            </a:r>
            <a:endParaRPr lang="cs-CZ" altLang="cs-CZ" sz="1600" b="1" dirty="0">
              <a:latin typeface="Cambria" panose="02040503050406030204" pitchFamily="18" charset="0"/>
            </a:endParaRPr>
          </a:p>
          <a:p>
            <a:pPr marL="0" indent="0">
              <a:buFontTx/>
              <a:buNone/>
              <a:defRPr/>
            </a:pPr>
            <a:endParaRPr lang="cs-CZ" altLang="cs-CZ" sz="1600" b="1" dirty="0">
              <a:latin typeface="Cambria" panose="02040503050406030204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cs-CZ" altLang="cs-CZ" sz="1600" dirty="0">
                <a:latin typeface="Cambria" panose="02040503050406030204" pitchFamily="18" charset="0"/>
              </a:rPr>
              <a:t>Návrh na další partnerství </a:t>
            </a:r>
            <a:r>
              <a:rPr lang="cs-CZ" altLang="cs-CZ" sz="1600" b="1" dirty="0">
                <a:latin typeface="Cambria" panose="02040503050406030204" pitchFamily="18" charset="0"/>
              </a:rPr>
              <a:t>„</a:t>
            </a:r>
            <a:r>
              <a:rPr lang="cs-CZ" sz="1600" b="1" dirty="0">
                <a:latin typeface="Cambria" panose="02040503050406030204" pitchFamily="18" charset="0"/>
              </a:rPr>
              <a:t>Smart and </a:t>
            </a:r>
            <a:r>
              <a:rPr lang="cs-CZ" sz="1600" b="1" dirty="0" err="1">
                <a:latin typeface="Cambria" panose="02040503050406030204" pitchFamily="18" charset="0"/>
              </a:rPr>
              <a:t>zero-emission</a:t>
            </a:r>
            <a:r>
              <a:rPr lang="cs-CZ" sz="1600" b="1" dirty="0">
                <a:latin typeface="Cambria" panose="02040503050406030204" pitchFamily="18" charset="0"/>
              </a:rPr>
              <a:t> </a:t>
            </a:r>
            <a:r>
              <a:rPr lang="cs-CZ" sz="1600" b="1" dirty="0" err="1">
                <a:latin typeface="Cambria" panose="02040503050406030204" pitchFamily="18" charset="0"/>
              </a:rPr>
              <a:t>waterborne</a:t>
            </a:r>
            <a:r>
              <a:rPr lang="cs-CZ" sz="1600" b="1" dirty="0">
                <a:latin typeface="Cambria" panose="02040503050406030204" pitchFamily="18" charset="0"/>
              </a:rPr>
              <a:t> transport“</a:t>
            </a:r>
          </a:p>
          <a:p>
            <a:pPr marL="0" indent="0">
              <a:buFontTx/>
              <a:buNone/>
              <a:defRPr/>
            </a:pPr>
            <a:endParaRPr lang="cs-CZ" sz="1600" b="1" dirty="0">
              <a:latin typeface="Cambria" panose="02040503050406030204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cs-CZ" sz="1600" b="1" dirty="0">
                <a:latin typeface="Cambria" panose="02040503050406030204" pitchFamily="18" charset="0"/>
              </a:rPr>
              <a:t>		finalizace: nová Evropská komise (od 1. 11.)</a:t>
            </a:r>
          </a:p>
          <a:p>
            <a:pPr marL="0" indent="0">
              <a:buFontTx/>
              <a:buNone/>
              <a:defRPr/>
            </a:pPr>
            <a:endParaRPr lang="cs-CZ" sz="1600" b="1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sz="1600" i="1" dirty="0" smtClean="0"/>
          </a:p>
          <a:p>
            <a:pPr marL="0" indent="0">
              <a:buNone/>
            </a:pPr>
            <a:endParaRPr lang="cs-CZ" sz="1600" i="1" dirty="0"/>
          </a:p>
          <a:p>
            <a:pPr marL="0" indent="0">
              <a:buNone/>
            </a:pPr>
            <a:endParaRPr lang="cs-CZ" sz="1600" i="1" dirty="0" smtClean="0"/>
          </a:p>
          <a:p>
            <a:pPr marL="0" indent="0">
              <a:buNone/>
            </a:pPr>
            <a:endParaRPr lang="cs-CZ" sz="1600" i="1" dirty="0"/>
          </a:p>
          <a:p>
            <a:pPr marL="0" indent="0">
              <a:buNone/>
            </a:pPr>
            <a:r>
              <a:rPr lang="cs-CZ" sz="1600" i="1" dirty="0" smtClean="0"/>
              <a:t> </a:t>
            </a:r>
          </a:p>
          <a:p>
            <a:pPr marL="0" indent="0">
              <a:buNone/>
            </a:pPr>
            <a:endParaRPr lang="cs-CZ" sz="1600" i="1" dirty="0"/>
          </a:p>
          <a:p>
            <a:pPr marL="0" indent="0">
              <a:buNone/>
            </a:pPr>
            <a:endParaRPr lang="cs-CZ" sz="1600" i="1" dirty="0"/>
          </a:p>
          <a:p>
            <a:pPr marL="0" indent="0">
              <a:buNone/>
            </a:pPr>
            <a:r>
              <a:rPr lang="cs-CZ" sz="1600" i="1" dirty="0" smtClean="0"/>
              <a:t>  </a:t>
            </a:r>
          </a:p>
          <a:p>
            <a:pPr marL="0" indent="0">
              <a:buNone/>
            </a:pPr>
            <a:endParaRPr lang="cs-CZ" sz="1600" i="1" dirty="0"/>
          </a:p>
          <a:p>
            <a:pPr marL="0" indent="0">
              <a:buNone/>
            </a:pPr>
            <a:endParaRPr lang="cs-CZ" sz="1600" i="1" dirty="0" smtClean="0"/>
          </a:p>
          <a:p>
            <a:pPr marL="0" indent="0">
              <a:buNone/>
            </a:pPr>
            <a:endParaRPr lang="cs-CZ" sz="1600" i="1" dirty="0"/>
          </a:p>
          <a:p>
            <a:pPr marL="0" indent="0">
              <a:buNone/>
            </a:pPr>
            <a:endParaRPr lang="cs-CZ" sz="1600" i="1" dirty="0" smtClean="0"/>
          </a:p>
          <a:p>
            <a:pPr marL="0" indent="0">
              <a:buNone/>
            </a:pPr>
            <a:endParaRPr lang="cs-CZ" sz="1600" i="1" dirty="0"/>
          </a:p>
          <a:p>
            <a:pPr marL="0" indent="0">
              <a:buNone/>
            </a:pPr>
            <a:endParaRPr lang="cs-CZ" sz="1600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0C5F27-39A0-4C8F-9576-7F2E2BA81F4C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55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smtClean="0"/>
              <a:t>Evropská partnerství</a:t>
            </a:r>
            <a:endParaRPr lang="cs-CZ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European Partnerships under Horizon </a:t>
            </a:r>
            <a:r>
              <a:rPr lang="en-US" dirty="0" err="1" smtClean="0"/>
              <a:t>Europe:results</a:t>
            </a:r>
            <a:r>
              <a:rPr lang="en-US" dirty="0" smtClean="0"/>
              <a:t> </a:t>
            </a:r>
            <a:r>
              <a:rPr lang="en-US" dirty="0"/>
              <a:t>of the structured consultation of Member </a:t>
            </a:r>
            <a:r>
              <a:rPr lang="en-US" dirty="0" smtClean="0"/>
              <a:t>States</a:t>
            </a: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en-US" dirty="0" smtClean="0"/>
              <a:t>Draft </a:t>
            </a:r>
            <a:r>
              <a:rPr lang="en-US" dirty="0"/>
              <a:t>Report for the meeting of the Shadow Configuration of the Strategic </a:t>
            </a:r>
            <a:r>
              <a:rPr lang="en-US" dirty="0" err="1"/>
              <a:t>Programme</a:t>
            </a:r>
            <a:r>
              <a:rPr lang="en-US" dirty="0"/>
              <a:t> Committee on 27 June </a:t>
            </a:r>
            <a:r>
              <a:rPr lang="en-US" dirty="0" smtClean="0"/>
              <a:t>2019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>
                <a:hlinkClick r:id="rId2"/>
              </a:rPr>
              <a:t>https://www.era-learn.eu/documents/results_structured_consultation_ms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0C5F27-39A0-4C8F-9576-7F2E2BA81F4C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1958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2555875" y="404813"/>
            <a:ext cx="6059488" cy="1008062"/>
          </a:xfrm>
        </p:spPr>
        <p:txBody>
          <a:bodyPr anchor="t"/>
          <a:lstStyle/>
          <a:p>
            <a:r>
              <a:rPr lang="cs-CZ" sz="1800" b="0" dirty="0" smtClean="0"/>
              <a:t>Cílové skupiny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5112568"/>
          </a:xfrm>
        </p:spPr>
        <p:txBody>
          <a:bodyPr/>
          <a:lstStyle/>
          <a:p>
            <a:pPr marL="0" indent="0">
              <a:buNone/>
            </a:pPr>
            <a:endParaRPr lang="cs-CZ" sz="1600" i="1" dirty="0"/>
          </a:p>
          <a:p>
            <a:pPr>
              <a:buFontTx/>
              <a:buChar char="-"/>
            </a:pPr>
            <a:endParaRPr lang="cs-CZ" sz="1600" i="1" dirty="0"/>
          </a:p>
          <a:p>
            <a:pPr marL="0" indent="0">
              <a:buNone/>
            </a:pPr>
            <a:endParaRPr lang="cs-CZ" sz="1600" b="1" i="1" dirty="0" smtClean="0"/>
          </a:p>
          <a:p>
            <a:pPr marL="0" indent="0">
              <a:buNone/>
            </a:pPr>
            <a:endParaRPr lang="cs-CZ" sz="1600" i="1" dirty="0" smtClean="0"/>
          </a:p>
          <a:p>
            <a:pPr marL="0" indent="0">
              <a:buNone/>
            </a:pPr>
            <a:endParaRPr lang="cs-CZ" sz="1600" i="1" dirty="0"/>
          </a:p>
          <a:p>
            <a:pPr marL="0" indent="0">
              <a:buNone/>
            </a:pPr>
            <a:endParaRPr lang="cs-CZ" sz="1600" i="1" dirty="0"/>
          </a:p>
          <a:p>
            <a:pPr marL="0" indent="0">
              <a:buNone/>
            </a:pPr>
            <a:r>
              <a:rPr lang="cs-CZ" sz="1600" i="1" dirty="0" smtClean="0"/>
              <a:t> </a:t>
            </a:r>
          </a:p>
          <a:p>
            <a:pPr marL="0" indent="0">
              <a:buNone/>
            </a:pPr>
            <a:r>
              <a:rPr lang="cs-CZ" sz="1600" i="1" dirty="0" smtClean="0"/>
              <a:t> </a:t>
            </a:r>
            <a:endParaRPr lang="cs-CZ" sz="1600" i="1" dirty="0"/>
          </a:p>
          <a:p>
            <a:pPr>
              <a:buFontTx/>
              <a:buChar char="-"/>
            </a:pPr>
            <a:endParaRPr lang="cs-CZ" sz="1600" u="sng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>
              <a:buFontTx/>
              <a:buChar char="-"/>
            </a:pPr>
            <a:endParaRPr lang="cs-CZ" sz="1600" dirty="0" smtClean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 smtClean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-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D9C92F-6CD2-4830-AB44-3346DDDB03DD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9144000" cy="682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74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800" b="0" dirty="0" smtClean="0"/>
              <a:t>Lidský faktor – hodnocení návrhů</a:t>
            </a:r>
            <a:endParaRPr lang="cs-CZ" sz="18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7993261" cy="5256584"/>
          </a:xfrm>
        </p:spPr>
        <p:txBody>
          <a:bodyPr/>
          <a:lstStyle/>
          <a:p>
            <a:pPr marL="0" indent="0">
              <a:buNone/>
            </a:pPr>
            <a:endParaRPr lang="cs-CZ" sz="1600" i="1" dirty="0" smtClean="0"/>
          </a:p>
          <a:p>
            <a:pPr marL="0" indent="0">
              <a:buNone/>
            </a:pPr>
            <a:endParaRPr lang="cs-CZ" sz="1600" i="1" dirty="0"/>
          </a:p>
          <a:p>
            <a:pPr marL="0" indent="0">
              <a:buNone/>
            </a:pPr>
            <a:endParaRPr lang="cs-CZ" sz="1600" i="1" dirty="0" smtClean="0"/>
          </a:p>
          <a:p>
            <a:pPr marL="0" indent="0">
              <a:buNone/>
            </a:pPr>
            <a:endParaRPr lang="cs-CZ" sz="1600" i="1" dirty="0" smtClean="0"/>
          </a:p>
          <a:p>
            <a:pPr marL="0" indent="0">
              <a:buNone/>
            </a:pPr>
            <a:endParaRPr lang="cs-CZ" sz="1600" i="1" dirty="0"/>
          </a:p>
          <a:p>
            <a:pPr marL="0" indent="0">
              <a:buNone/>
            </a:pPr>
            <a:endParaRPr lang="cs-CZ" sz="1600" i="1" dirty="0" smtClean="0"/>
          </a:p>
          <a:p>
            <a:pPr marL="0" indent="0">
              <a:buNone/>
            </a:pPr>
            <a:endParaRPr lang="cs-CZ" sz="1600" i="1" dirty="0"/>
          </a:p>
          <a:p>
            <a:pPr marL="0" indent="0">
              <a:buNone/>
            </a:pPr>
            <a:endParaRPr lang="cs-CZ" sz="1600" i="1" dirty="0" smtClean="0"/>
          </a:p>
          <a:p>
            <a:pPr marL="0" indent="0">
              <a:buNone/>
            </a:pPr>
            <a:endParaRPr lang="cs-CZ" sz="1600" i="1" dirty="0"/>
          </a:p>
          <a:p>
            <a:pPr marL="0" indent="0">
              <a:buNone/>
            </a:pPr>
            <a:endParaRPr lang="cs-CZ" sz="1600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0C5F27-39A0-4C8F-9576-7F2E2BA81F4C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182"/>
            <a:ext cx="9144000" cy="666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46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2555875" y="404813"/>
            <a:ext cx="6059488" cy="1008062"/>
          </a:xfrm>
        </p:spPr>
        <p:txBody>
          <a:bodyPr anchor="t"/>
          <a:lstStyle/>
          <a:p>
            <a:r>
              <a:rPr lang="cs-CZ" sz="1800" b="0" dirty="0" smtClean="0"/>
              <a:t>Zaměření a cíle  projektu SME Instrument (2)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5112568"/>
          </a:xfrm>
        </p:spPr>
        <p:txBody>
          <a:bodyPr/>
          <a:lstStyle/>
          <a:p>
            <a:pPr marL="0" indent="0">
              <a:buNone/>
            </a:pPr>
            <a:endParaRPr lang="cs-CZ" sz="1600" u="sng" dirty="0"/>
          </a:p>
          <a:p>
            <a:pPr marL="0" indent="0">
              <a:buNone/>
            </a:pPr>
            <a:endParaRPr lang="cs-CZ" sz="1600" i="1" dirty="0"/>
          </a:p>
          <a:p>
            <a:pPr marL="0" indent="0">
              <a:buNone/>
            </a:pPr>
            <a:endParaRPr lang="cs-CZ" sz="1400" i="1" dirty="0" smtClean="0"/>
          </a:p>
          <a:p>
            <a:pPr marL="0" indent="0">
              <a:buNone/>
            </a:pPr>
            <a:endParaRPr lang="cs-CZ" sz="1600" i="1" dirty="0"/>
          </a:p>
          <a:p>
            <a:pPr marL="0" indent="0">
              <a:buNone/>
            </a:pPr>
            <a:r>
              <a:rPr lang="cs-CZ" sz="1600" i="1" dirty="0" smtClean="0"/>
              <a:t> </a:t>
            </a:r>
          </a:p>
          <a:p>
            <a:pPr marL="0" indent="0">
              <a:buNone/>
            </a:pPr>
            <a:r>
              <a:rPr lang="cs-CZ" sz="1600" i="1" dirty="0" smtClean="0"/>
              <a:t> </a:t>
            </a:r>
            <a:endParaRPr lang="cs-CZ" sz="1600" i="1" dirty="0"/>
          </a:p>
          <a:p>
            <a:pPr>
              <a:buFontTx/>
              <a:buChar char="-"/>
            </a:pPr>
            <a:endParaRPr lang="cs-CZ" sz="1600" u="sng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>
              <a:buFontTx/>
              <a:buChar char="-"/>
            </a:pPr>
            <a:endParaRPr lang="cs-CZ" sz="1600" dirty="0" smtClean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 smtClean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-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D9C92F-6CD2-4830-AB44-3346DDDB03DD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  <p:sp>
        <p:nvSpPr>
          <p:cNvPr id="2" name="AutoShape 4" descr="Výsledek obrázku pro horizon europe budg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97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cs-CZ" altLang="cs-CZ" sz="2000" b="1" dirty="0">
                <a:latin typeface="Cambria" panose="02040503050406030204" pitchFamily="18" charset="0"/>
              </a:rPr>
              <a:t>Mise</a:t>
            </a:r>
          </a:p>
          <a:p>
            <a:pPr>
              <a:buFontTx/>
              <a:buChar char="-"/>
              <a:defRPr/>
            </a:pPr>
            <a:r>
              <a:rPr lang="cs-CZ" altLang="cs-CZ" dirty="0">
                <a:latin typeface="Cambria" panose="02040503050406030204" pitchFamily="18" charset="0"/>
              </a:rPr>
              <a:t>tematicky zaměřené, průřezové napříč oblastmi, se zapojením obyvatel EU</a:t>
            </a:r>
          </a:p>
          <a:p>
            <a:pPr marL="0" indent="0">
              <a:buFontTx/>
              <a:buNone/>
              <a:defRPr/>
            </a:pPr>
            <a:r>
              <a:rPr lang="cs-CZ" altLang="cs-CZ" dirty="0">
                <a:latin typeface="Cambria" panose="02040503050406030204" pitchFamily="18" charset="0"/>
              </a:rPr>
              <a:t>Návrh 5 misí:</a:t>
            </a:r>
          </a:p>
          <a:p>
            <a:pPr marL="0" indent="0">
              <a:buFontTx/>
              <a:buNone/>
              <a:defRPr/>
            </a:pPr>
            <a:endParaRPr lang="cs-CZ" altLang="cs-CZ" sz="1400" dirty="0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dirty="0">
                <a:latin typeface="Cambria" panose="02040503050406030204" pitchFamily="18" charset="0"/>
              </a:rPr>
              <a:t>Adaptation to Climate Change, including Societal Transformation</a:t>
            </a:r>
            <a:endParaRPr lang="cs-CZ" dirty="0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dirty="0">
                <a:latin typeface="Cambria" panose="02040503050406030204" pitchFamily="18" charset="0"/>
              </a:rPr>
              <a:t>Cancer</a:t>
            </a:r>
            <a:endParaRPr lang="cs-CZ" dirty="0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dirty="0">
                <a:latin typeface="Cambria" panose="02040503050406030204" pitchFamily="18" charset="0"/>
              </a:rPr>
              <a:t>Healthy Oceans, Seas, Coastal and Inland Waters</a:t>
            </a:r>
            <a:endParaRPr lang="cs-CZ" dirty="0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b="1" u="sng" dirty="0">
                <a:latin typeface="Cambria" panose="02040503050406030204" pitchFamily="18" charset="0"/>
              </a:rPr>
              <a:t>Climate-neutral and Smart Cities</a:t>
            </a:r>
            <a:endParaRPr lang="cs-CZ" b="1" u="sng" dirty="0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dirty="0">
                <a:latin typeface="Cambria" panose="02040503050406030204" pitchFamily="18" charset="0"/>
              </a:rPr>
              <a:t>Soil Health and Food</a:t>
            </a:r>
            <a:endParaRPr lang="cs-CZ" dirty="0">
              <a:latin typeface="Cambria" panose="02040503050406030204" pitchFamily="18" charset="0"/>
            </a:endParaRPr>
          </a:p>
          <a:p>
            <a:pPr marL="0" indent="0">
              <a:buFontTx/>
              <a:buNone/>
              <a:defRPr/>
            </a:pPr>
            <a:endParaRPr lang="cs-CZ" dirty="0">
              <a:latin typeface="Cambria" panose="02040503050406030204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cs-CZ" dirty="0">
                <a:latin typeface="Cambria" panose="02040503050406030204" pitchFamily="18" charset="0"/>
              </a:rPr>
              <a:t>- červenec 2019 – </a:t>
            </a:r>
            <a:r>
              <a:rPr lang="cs-CZ" dirty="0" err="1">
                <a:latin typeface="Cambria" panose="02040503050406030204" pitchFamily="18" charset="0"/>
              </a:rPr>
              <a:t>EK</a:t>
            </a:r>
            <a:r>
              <a:rPr lang="cs-CZ" dirty="0">
                <a:latin typeface="Cambria" panose="02040503050406030204" pitchFamily="18" charset="0"/>
              </a:rPr>
              <a:t> nominovala tzv. </a:t>
            </a:r>
            <a:r>
              <a:rPr lang="cs-CZ" dirty="0" err="1">
                <a:latin typeface="Cambria" panose="02040503050406030204" pitchFamily="18" charset="0"/>
              </a:rPr>
              <a:t>mission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boards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en-GB" dirty="0">
                <a:latin typeface="Cambria" panose="02040503050406030204" pitchFamily="18" charset="0"/>
              </a:rPr>
              <a:t>  </a:t>
            </a:r>
            <a:endParaRPr lang="cs-CZ" dirty="0">
              <a:latin typeface="Cambria" panose="020405030504060302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0C5F27-39A0-4C8F-9576-7F2E2BA81F4C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2940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cs-CZ" sz="2000" b="1" u="sng" dirty="0"/>
              <a:t>Cluster „</a:t>
            </a:r>
            <a:r>
              <a:rPr lang="cs-CZ" altLang="cs-CZ" sz="2000" b="1" u="sng" dirty="0">
                <a:latin typeface="Cambria" panose="02040503050406030204" pitchFamily="18" charset="0"/>
              </a:rPr>
              <a:t>Klima, energetika a mobilita</a:t>
            </a:r>
            <a:r>
              <a:rPr lang="cs-CZ" altLang="cs-CZ" sz="2000" b="1" u="sng" dirty="0" smtClean="0">
                <a:latin typeface="Cambria" panose="02040503050406030204" pitchFamily="18" charset="0"/>
              </a:rPr>
              <a:t>“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cs-CZ" sz="2000" b="1" u="sng" dirty="0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cs-CZ" dirty="0" err="1" smtClean="0">
                <a:latin typeface="Cambria" panose="02040503050406030204" pitchFamily="18" charset="0"/>
              </a:rPr>
              <a:t>Climate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>
                <a:latin typeface="Cambria" panose="02040503050406030204" pitchFamily="18" charset="0"/>
              </a:rPr>
              <a:t>science and </a:t>
            </a:r>
            <a:r>
              <a:rPr lang="cs-CZ" dirty="0" err="1">
                <a:latin typeface="Cambria" panose="02040503050406030204" pitchFamily="18" charset="0"/>
              </a:rPr>
              <a:t>solutions</a:t>
            </a:r>
            <a:endParaRPr lang="cs-CZ" dirty="0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cs-CZ" dirty="0" err="1">
                <a:latin typeface="Cambria" panose="02040503050406030204" pitchFamily="18" charset="0"/>
              </a:rPr>
              <a:t>Energy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supply</a:t>
            </a:r>
            <a:endParaRPr lang="cs-CZ" dirty="0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cs-CZ" dirty="0" err="1">
                <a:latin typeface="Cambria" panose="02040503050406030204" pitchFamily="18" charset="0"/>
              </a:rPr>
              <a:t>Energy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systems</a:t>
            </a:r>
            <a:r>
              <a:rPr lang="cs-CZ" dirty="0">
                <a:latin typeface="Cambria" panose="02040503050406030204" pitchFamily="18" charset="0"/>
              </a:rPr>
              <a:t> and </a:t>
            </a:r>
            <a:r>
              <a:rPr lang="cs-CZ" dirty="0" err="1">
                <a:latin typeface="Cambria" panose="02040503050406030204" pitchFamily="18" charset="0"/>
              </a:rPr>
              <a:t>grids</a:t>
            </a:r>
            <a:endParaRPr lang="cs-CZ" dirty="0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dirty="0">
                <a:latin typeface="Cambria" panose="02040503050406030204" pitchFamily="18" charset="0"/>
              </a:rPr>
              <a:t>Buildings and industrial facilities in energy transition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cs-CZ" b="1" u="sng" dirty="0" err="1">
                <a:latin typeface="Cambria" panose="02040503050406030204" pitchFamily="18" charset="0"/>
              </a:rPr>
              <a:t>Communities</a:t>
            </a:r>
            <a:r>
              <a:rPr lang="cs-CZ" b="1" u="sng" dirty="0">
                <a:latin typeface="Cambria" panose="02040503050406030204" pitchFamily="18" charset="0"/>
              </a:rPr>
              <a:t> and </a:t>
            </a:r>
            <a:r>
              <a:rPr lang="cs-CZ" b="1" u="sng" dirty="0" err="1">
                <a:latin typeface="Cambria" panose="02040503050406030204" pitchFamily="18" charset="0"/>
              </a:rPr>
              <a:t>cities</a:t>
            </a:r>
            <a:endParaRPr lang="cs-CZ" b="1" u="sng" dirty="0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cs-CZ" b="1" u="sng" dirty="0" err="1">
                <a:latin typeface="Cambria" panose="02040503050406030204" pitchFamily="18" charset="0"/>
              </a:rPr>
              <a:t>Industrial</a:t>
            </a:r>
            <a:r>
              <a:rPr lang="cs-CZ" b="1" u="sng" dirty="0">
                <a:latin typeface="Cambria" panose="02040503050406030204" pitchFamily="18" charset="0"/>
              </a:rPr>
              <a:t> </a:t>
            </a:r>
            <a:r>
              <a:rPr lang="cs-CZ" b="1" u="sng" dirty="0" err="1">
                <a:latin typeface="Cambria" panose="02040503050406030204" pitchFamily="18" charset="0"/>
              </a:rPr>
              <a:t>competitiveness</a:t>
            </a:r>
            <a:r>
              <a:rPr lang="cs-CZ" b="1" u="sng" dirty="0">
                <a:latin typeface="Cambria" panose="02040503050406030204" pitchFamily="18" charset="0"/>
              </a:rPr>
              <a:t> in transport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cs-CZ" b="1" u="sng" dirty="0">
                <a:latin typeface="Cambria" panose="02040503050406030204" pitchFamily="18" charset="0"/>
              </a:rPr>
              <a:t>C</a:t>
            </a:r>
            <a:r>
              <a:rPr lang="en-US" b="1" u="sng" dirty="0">
                <a:latin typeface="Cambria" panose="02040503050406030204" pitchFamily="18" charset="0"/>
              </a:rPr>
              <a:t>lean, safe and accessible transport and mobility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cs-CZ" b="1" u="sng" dirty="0">
                <a:latin typeface="Cambria" panose="02040503050406030204" pitchFamily="18" charset="0"/>
              </a:rPr>
              <a:t>Smart mobility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cs-CZ" dirty="0" err="1">
                <a:latin typeface="Cambria" panose="02040503050406030204" pitchFamily="18" charset="0"/>
              </a:rPr>
              <a:t>Energy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storage</a:t>
            </a:r>
            <a:endParaRPr lang="cs-CZ" dirty="0">
              <a:latin typeface="Cambria" panose="020405030504060302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0C5F27-39A0-4C8F-9576-7F2E2BA81F4C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8079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smtClean="0"/>
              <a:t>Evropská partnerství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464149"/>
          </a:xfrm>
        </p:spPr>
        <p:txBody>
          <a:bodyPr/>
          <a:lstStyle/>
          <a:p>
            <a:pPr>
              <a:buFontTx/>
              <a:buChar char="-"/>
              <a:defRPr/>
            </a:pPr>
            <a:r>
              <a:rPr lang="cs-CZ" dirty="0">
                <a:latin typeface="+mj-lt"/>
              </a:rPr>
              <a:t>jeden z hlavních nástrojů </a:t>
            </a:r>
            <a:r>
              <a:rPr lang="cs-CZ" dirty="0" err="1">
                <a:latin typeface="+mj-lt"/>
              </a:rPr>
              <a:t>Horizon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Europe</a:t>
            </a:r>
            <a:endParaRPr lang="cs-CZ" dirty="0">
              <a:latin typeface="+mj-lt"/>
            </a:endParaRPr>
          </a:p>
          <a:p>
            <a:pPr>
              <a:buFontTx/>
              <a:buChar char="-"/>
              <a:defRPr/>
            </a:pPr>
            <a:r>
              <a:rPr lang="cs-CZ" dirty="0" err="1">
                <a:latin typeface="+mj-lt"/>
              </a:rPr>
              <a:t>EK</a:t>
            </a:r>
            <a:r>
              <a:rPr lang="cs-CZ" dirty="0">
                <a:latin typeface="+mj-lt"/>
              </a:rPr>
              <a:t> – lepší koordinace priorit, efektivnější vyhlašování výzev</a:t>
            </a:r>
          </a:p>
          <a:p>
            <a:pPr>
              <a:buFontTx/>
              <a:buChar char="-"/>
              <a:defRPr/>
            </a:pPr>
            <a:r>
              <a:rPr lang="cs-CZ" dirty="0">
                <a:latin typeface="+mj-lt"/>
              </a:rPr>
              <a:t>spolupráce členských států, soukromého sektoru a dalších organizací (public-</a:t>
            </a:r>
            <a:r>
              <a:rPr lang="cs-CZ" dirty="0" err="1">
                <a:latin typeface="+mj-lt"/>
              </a:rPr>
              <a:t>private</a:t>
            </a:r>
            <a:r>
              <a:rPr lang="cs-CZ" dirty="0">
                <a:latin typeface="+mj-lt"/>
              </a:rPr>
              <a:t>-</a:t>
            </a:r>
            <a:r>
              <a:rPr lang="cs-CZ" dirty="0" err="1">
                <a:latin typeface="+mj-lt"/>
              </a:rPr>
              <a:t>partnership</a:t>
            </a:r>
            <a:r>
              <a:rPr lang="cs-CZ" dirty="0">
                <a:latin typeface="+mj-lt"/>
              </a:rPr>
              <a:t>)</a:t>
            </a:r>
          </a:p>
          <a:p>
            <a:pPr>
              <a:buFontTx/>
              <a:buChar char="-"/>
              <a:defRPr/>
            </a:pPr>
            <a:r>
              <a:rPr lang="cs-CZ" dirty="0">
                <a:latin typeface="+mj-lt"/>
              </a:rPr>
              <a:t>3 typy partnerství: 	</a:t>
            </a:r>
          </a:p>
          <a:p>
            <a:pPr marL="457200" lvl="1" indent="0">
              <a:buFontTx/>
              <a:buNone/>
              <a:defRPr/>
            </a:pPr>
            <a:r>
              <a:rPr lang="cs-CZ" sz="1800" dirty="0">
                <a:latin typeface="+mj-lt"/>
              </a:rPr>
              <a:t> 	a) společně programovaná (co-</a:t>
            </a:r>
            <a:r>
              <a:rPr lang="cs-CZ" sz="1800" dirty="0" err="1">
                <a:latin typeface="+mj-lt"/>
              </a:rPr>
              <a:t>programmed</a:t>
            </a:r>
            <a:r>
              <a:rPr lang="cs-CZ" sz="1800" dirty="0">
                <a:latin typeface="+mj-lt"/>
              </a:rPr>
              <a:t>)</a:t>
            </a:r>
          </a:p>
          <a:p>
            <a:pPr marL="457200" lvl="1" indent="0">
              <a:buFontTx/>
              <a:buNone/>
              <a:defRPr/>
            </a:pPr>
            <a:r>
              <a:rPr lang="cs-CZ" sz="1800" dirty="0">
                <a:latin typeface="+mj-lt"/>
              </a:rPr>
              <a:t>		- </a:t>
            </a:r>
            <a:r>
              <a:rPr lang="cs-CZ" sz="1800" dirty="0" err="1">
                <a:latin typeface="+mj-lt"/>
              </a:rPr>
              <a:t>EK</a:t>
            </a:r>
            <a:r>
              <a:rPr lang="cs-CZ" sz="1800" dirty="0">
                <a:latin typeface="+mj-lt"/>
              </a:rPr>
              <a:t> + partneři (veřejní nebo soukromí)</a:t>
            </a:r>
          </a:p>
          <a:p>
            <a:pPr marL="457200" lvl="1" indent="0">
              <a:buFontTx/>
              <a:buNone/>
              <a:defRPr/>
            </a:pPr>
            <a:r>
              <a:rPr lang="cs-CZ" sz="1800" dirty="0">
                <a:latin typeface="+mj-lt"/>
              </a:rPr>
              <a:t>		- spolupráce na základě memoranda o porozumění</a:t>
            </a:r>
          </a:p>
          <a:p>
            <a:pPr marL="457200" lvl="1" indent="0">
              <a:buFontTx/>
              <a:buNone/>
              <a:defRPr/>
            </a:pPr>
            <a:r>
              <a:rPr lang="cs-CZ" sz="1800" dirty="0">
                <a:latin typeface="+mj-lt"/>
              </a:rPr>
              <a:t>	b) společně financovaná (co-</a:t>
            </a:r>
            <a:r>
              <a:rPr lang="cs-CZ" sz="1800" dirty="0" err="1">
                <a:latin typeface="+mj-lt"/>
              </a:rPr>
              <a:t>funded</a:t>
            </a:r>
            <a:r>
              <a:rPr lang="cs-CZ" sz="1800" dirty="0">
                <a:latin typeface="+mj-lt"/>
              </a:rPr>
              <a:t>)</a:t>
            </a:r>
          </a:p>
          <a:p>
            <a:pPr marL="457200" lvl="1" indent="0">
              <a:buFontTx/>
              <a:buNone/>
              <a:defRPr/>
            </a:pPr>
            <a:r>
              <a:rPr lang="cs-CZ" sz="1800" dirty="0">
                <a:latin typeface="+mj-lt"/>
              </a:rPr>
              <a:t>		- 50% financování </a:t>
            </a:r>
            <a:r>
              <a:rPr lang="cs-CZ" sz="1800" dirty="0" err="1">
                <a:latin typeface="+mj-lt"/>
              </a:rPr>
              <a:t>EK</a:t>
            </a:r>
            <a:r>
              <a:rPr lang="cs-CZ" sz="1800" dirty="0">
                <a:latin typeface="+mj-lt"/>
              </a:rPr>
              <a:t>, 50% členské státy</a:t>
            </a:r>
          </a:p>
          <a:p>
            <a:pPr marL="457200" lvl="1" indent="0">
              <a:buFontTx/>
              <a:buNone/>
              <a:defRPr/>
            </a:pPr>
            <a:r>
              <a:rPr lang="cs-CZ" sz="1800" dirty="0">
                <a:latin typeface="+mj-lt"/>
              </a:rPr>
              <a:t>		- většího finančního rozsahu – od cca 200 </a:t>
            </a:r>
            <a:r>
              <a:rPr lang="cs-CZ" sz="1800" dirty="0" err="1">
                <a:latin typeface="+mj-lt"/>
              </a:rPr>
              <a:t>MEUR</a:t>
            </a:r>
            <a:endParaRPr lang="cs-CZ" sz="1800" dirty="0">
              <a:latin typeface="+mj-lt"/>
            </a:endParaRPr>
          </a:p>
          <a:p>
            <a:pPr marL="457200" lvl="1" indent="0">
              <a:buFontTx/>
              <a:buNone/>
              <a:defRPr/>
            </a:pPr>
            <a:r>
              <a:rPr lang="cs-CZ" sz="1800" dirty="0">
                <a:latin typeface="+mj-lt"/>
              </a:rPr>
              <a:t>		- spolupráce na základě Grantové dohody</a:t>
            </a:r>
          </a:p>
          <a:p>
            <a:pPr marL="0" indent="0">
              <a:buFontTx/>
              <a:buNone/>
              <a:defRPr/>
            </a:pPr>
            <a:r>
              <a:rPr lang="cs-CZ" dirty="0">
                <a:latin typeface="+mj-lt"/>
              </a:rPr>
              <a:t>	c) institucionalizovaná (programy podle čl. 185 </a:t>
            </a:r>
            <a:r>
              <a:rPr lang="cs-CZ" dirty="0" err="1">
                <a:latin typeface="+mj-lt"/>
              </a:rPr>
              <a:t>TFEU</a:t>
            </a:r>
            <a:r>
              <a:rPr lang="cs-CZ" dirty="0">
                <a:latin typeface="+mj-lt"/>
              </a:rPr>
              <a:t> a čl. 187 </a:t>
            </a:r>
            <a:r>
              <a:rPr lang="cs-CZ" dirty="0" err="1">
                <a:latin typeface="+mj-lt"/>
              </a:rPr>
              <a:t>TFEU</a:t>
            </a:r>
            <a:r>
              <a:rPr lang="cs-CZ" dirty="0">
                <a:latin typeface="+mj-lt"/>
              </a:rPr>
              <a:t>) </a:t>
            </a:r>
          </a:p>
          <a:p>
            <a:pPr marL="0" indent="0">
              <a:buNone/>
            </a:pPr>
            <a:r>
              <a:rPr lang="cs-CZ" dirty="0" smtClean="0">
                <a:latin typeface="+mj-lt"/>
              </a:rPr>
              <a:t>Celkem 44 partnerství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0C5F27-39A0-4C8F-9576-7F2E2BA81F4C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671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800" b="0" dirty="0" smtClean="0"/>
              <a:t>Lidský faktor – jak se rozhoduje hodnotitel</a:t>
            </a:r>
            <a:br>
              <a:rPr lang="cs-CZ" sz="1800" b="0" dirty="0" smtClean="0"/>
            </a:br>
            <a:endParaRPr lang="cs-CZ" sz="18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7993261" cy="5256584"/>
          </a:xfrm>
        </p:spPr>
        <p:txBody>
          <a:bodyPr/>
          <a:lstStyle/>
          <a:p>
            <a:pPr marL="0" indent="0">
              <a:buNone/>
            </a:pPr>
            <a:endParaRPr lang="cs-CZ" sz="1600" i="1" dirty="0" smtClean="0"/>
          </a:p>
          <a:p>
            <a:pPr marL="0" indent="0">
              <a:buNone/>
            </a:pPr>
            <a:endParaRPr lang="cs-CZ" sz="1600" i="1" dirty="0"/>
          </a:p>
          <a:p>
            <a:pPr marL="0" indent="0">
              <a:buNone/>
            </a:pPr>
            <a:endParaRPr lang="cs-CZ" sz="1600" i="1" dirty="0"/>
          </a:p>
          <a:p>
            <a:pPr marL="0" indent="0">
              <a:buNone/>
            </a:pPr>
            <a:endParaRPr lang="cs-CZ" sz="1600" i="1" dirty="0"/>
          </a:p>
          <a:p>
            <a:pPr marL="0" indent="0">
              <a:buNone/>
            </a:pPr>
            <a:endParaRPr lang="cs-CZ" sz="1600" i="1" dirty="0" smtClean="0"/>
          </a:p>
          <a:p>
            <a:pPr marL="0" indent="0">
              <a:buNone/>
            </a:pPr>
            <a:endParaRPr lang="cs-CZ" sz="1600" i="1" dirty="0"/>
          </a:p>
          <a:p>
            <a:pPr marL="0" indent="0">
              <a:buNone/>
            </a:pPr>
            <a:endParaRPr lang="cs-CZ" sz="1600" i="1" dirty="0" smtClean="0"/>
          </a:p>
          <a:p>
            <a:pPr marL="0" indent="0">
              <a:buNone/>
            </a:pPr>
            <a:endParaRPr lang="cs-CZ" sz="1600" i="1" dirty="0"/>
          </a:p>
          <a:p>
            <a:pPr marL="0" indent="0">
              <a:buNone/>
            </a:pPr>
            <a:r>
              <a:rPr lang="cs-CZ" sz="1600" i="1" dirty="0" smtClean="0"/>
              <a:t> </a:t>
            </a:r>
          </a:p>
          <a:p>
            <a:pPr marL="0" indent="0">
              <a:buNone/>
            </a:pPr>
            <a:endParaRPr lang="cs-CZ" sz="1600" i="1" dirty="0"/>
          </a:p>
          <a:p>
            <a:pPr marL="0" indent="0">
              <a:buNone/>
            </a:pPr>
            <a:endParaRPr lang="cs-CZ" sz="1600" i="1" dirty="0"/>
          </a:p>
          <a:p>
            <a:pPr marL="0" indent="0">
              <a:buNone/>
            </a:pPr>
            <a:r>
              <a:rPr lang="cs-CZ" sz="1600" i="1" dirty="0" smtClean="0"/>
              <a:t>  </a:t>
            </a:r>
          </a:p>
          <a:p>
            <a:pPr marL="0" indent="0">
              <a:buNone/>
            </a:pPr>
            <a:endParaRPr lang="cs-CZ" sz="1600" i="1" dirty="0"/>
          </a:p>
          <a:p>
            <a:pPr marL="0" indent="0">
              <a:buNone/>
            </a:pPr>
            <a:endParaRPr lang="cs-CZ" sz="1600" i="1" dirty="0" smtClean="0"/>
          </a:p>
          <a:p>
            <a:pPr marL="0" indent="0">
              <a:buNone/>
            </a:pPr>
            <a:endParaRPr lang="cs-CZ" sz="1600" i="1" dirty="0"/>
          </a:p>
          <a:p>
            <a:pPr marL="0" indent="0">
              <a:buNone/>
            </a:pPr>
            <a:endParaRPr lang="cs-CZ" sz="1600" i="1" dirty="0" smtClean="0"/>
          </a:p>
          <a:p>
            <a:pPr marL="0" indent="0">
              <a:buNone/>
            </a:pPr>
            <a:endParaRPr lang="cs-CZ" sz="1600" i="1" dirty="0"/>
          </a:p>
          <a:p>
            <a:pPr marL="0" indent="0">
              <a:buNone/>
            </a:pPr>
            <a:endParaRPr lang="cs-CZ" sz="1600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0C5F27-39A0-4C8F-9576-7F2E2BA81F4C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61" y="332656"/>
            <a:ext cx="8784975" cy="640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09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0C5F27-39A0-4C8F-9576-7F2E2BA81F4C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963488"/>
            <a:ext cx="9577063" cy="849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160621"/>
      </p:ext>
    </p:extLst>
  </p:cSld>
  <p:clrMapOvr>
    <a:masterClrMapping/>
  </p:clrMapOvr>
</p:sld>
</file>

<file path=ppt/theme/theme1.xml><?xml version="1.0" encoding="utf-8"?>
<a:theme xmlns:a="http://schemas.openxmlformats.org/drawingml/2006/main" name="TC-prezentace CZ (2)">
  <a:themeElements>
    <a:clrScheme name="TC-prezentace CZ (2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C-prezentace CZ (2)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38100">
          <a:solidFill>
            <a:schemeClr val="tx1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TC-prezentace CZ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-prezentace CZ (2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-prezentace CZ (2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-prezentace CZ (2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-prezentace CZ (2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-prezentace CZ (2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-prezentace CZ (2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-prezentace CZ (2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-prezentace CZ (2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-prezentace CZ (2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-prezentace CZ (2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-prezentace CZ (2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TC-prezentace CZ (2)</Template>
  <TotalTime>11140</TotalTime>
  <Words>299</Words>
  <Application>Microsoft Office PowerPoint</Application>
  <PresentationFormat>Předvádění na obrazovce (4:3)</PresentationFormat>
  <Paragraphs>166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TC-prezentace CZ (2)</vt:lpstr>
      <vt:lpstr>Horizont Europe 2021 - 2027   </vt:lpstr>
      <vt:lpstr>Cílové skupiny</vt:lpstr>
      <vt:lpstr>Lidský faktor – hodnocení návrhů</vt:lpstr>
      <vt:lpstr>Zaměření a cíle  projektu SME Instrument (2)</vt:lpstr>
      <vt:lpstr>Prezentace aplikace PowerPoint</vt:lpstr>
      <vt:lpstr>Prezentace aplikace PowerPoint</vt:lpstr>
      <vt:lpstr>Evropská partnerství </vt:lpstr>
      <vt:lpstr>Lidský faktor – jak se rozhoduje hodnotitel </vt:lpstr>
      <vt:lpstr>Prezentace aplikace PowerPoint</vt:lpstr>
      <vt:lpstr> </vt:lpstr>
      <vt:lpstr>Evropská partnerství</vt:lpstr>
    </vt:vector>
  </TitlesOfParts>
  <Company>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tc</dc:creator>
  <cp:lastModifiedBy>Skarka Martin TC</cp:lastModifiedBy>
  <cp:revision>444</cp:revision>
  <cp:lastPrinted>2019-10-30T10:07:31Z</cp:lastPrinted>
  <dcterms:created xsi:type="dcterms:W3CDTF">2010-06-22T13:44:44Z</dcterms:created>
  <dcterms:modified xsi:type="dcterms:W3CDTF">2019-10-30T10:13:55Z</dcterms:modified>
</cp:coreProperties>
</file>