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7" r:id="rId3"/>
    <p:sldId id="303" r:id="rId4"/>
    <p:sldId id="327" r:id="rId5"/>
    <p:sldId id="310" r:id="rId6"/>
    <p:sldId id="314" r:id="rId7"/>
    <p:sldId id="315" r:id="rId8"/>
    <p:sldId id="316" r:id="rId9"/>
    <p:sldId id="341" r:id="rId10"/>
    <p:sldId id="339" r:id="rId11"/>
    <p:sldId id="318" r:id="rId12"/>
    <p:sldId id="320" r:id="rId13"/>
    <p:sldId id="323" r:id="rId14"/>
    <p:sldId id="325" r:id="rId15"/>
    <p:sldId id="324" r:id="rId16"/>
    <p:sldId id="336" r:id="rId17"/>
    <p:sldId id="283" r:id="rId1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89CC40"/>
    <a:srgbClr val="A0D565"/>
    <a:srgbClr val="B8E08C"/>
    <a:srgbClr val="70AC2E"/>
    <a:srgbClr val="C7E6A4"/>
    <a:srgbClr val="003399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088" autoAdjust="0"/>
  </p:normalViewPr>
  <p:slideViewPr>
    <p:cSldViewPr>
      <p:cViewPr>
        <p:scale>
          <a:sx n="95" d="100"/>
          <a:sy n="95" d="100"/>
        </p:scale>
        <p:origin x="-124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A19718A-D775-4157-AB2A-18CEFFE75D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2F7BC4-102B-4F83-B458-C306A008ABA4}" type="datetimeFigureOut">
              <a:rPr lang="cs-CZ"/>
              <a:pPr>
                <a:defRPr/>
              </a:pPr>
              <a:t>22.11.2018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11C08EE-96A4-4975-AE41-FD1595B4C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4127E5-A46A-457E-BCD5-B552013EE2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36F8004-E7E4-448B-AB75-5082AD10B4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xmlns="" id="{F27073F3-1EB5-4A2C-9336-447DF0401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41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15B2C8F9-279F-4861-8827-3DF41F9048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0949DB3-D697-4559-BE06-F6DD1DCC7E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C01B9A0-8F40-4A32-BE2E-62F6EB5807A1}" type="datetimeFigureOut">
              <a:rPr lang="cs-CZ"/>
              <a:pPr>
                <a:defRPr/>
              </a:pPr>
              <a:t>22.11.2018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xmlns="" id="{71178FD9-5857-40ED-BD1A-9723E5BDE0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xmlns="" id="{A7B90182-B7CD-4BC9-B03D-784FECC45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57CB58B-A5C8-473F-85CF-DBAC768750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D63220-A671-4179-9309-6214DFD0E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259D90-4472-49C2-AEEE-068705C29A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82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995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69323-B22E-4644-8A91-EA70D3BDE92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968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zadi_prezentace3">
            <a:extLst>
              <a:ext uri="{FF2B5EF4-FFF2-40B4-BE49-F238E27FC236}">
                <a16:creationId xmlns:a16="http://schemas.microsoft.com/office/drawing/2014/main" xmlns="" id="{AB959850-C0C2-41F4-9F8A-F547632F6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B1EA2D6D-3EB9-40A5-AAD7-1459DDF7FAFB}"/>
              </a:ext>
            </a:extLst>
          </p:cNvPr>
          <p:cNvSpPr/>
          <p:nvPr userDrawn="1"/>
        </p:nvSpPr>
        <p:spPr>
          <a:xfrm>
            <a:off x="2966195" y="379413"/>
            <a:ext cx="4824413" cy="5746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C21A4CB-DF41-4D4C-BBC4-07D1BD0725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E6AC7F9F-BE41-43C7-AC2B-9667C45A4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AE9E05A3-DACC-4DA2-89EB-2B774EE64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694450E-132E-42C6-B5A1-73F0F54BE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2273-8CD6-494B-BD45-7A63820AB2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432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B67B13-8BCF-4FB3-A1FE-668A06DEE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4BA9334-5D22-4A7D-80D9-ACA920EB6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1D1142-CAEB-4CF7-8222-76C34D0A3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BA69-EF4E-4EAB-92A9-761D5C0ADE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915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8DB277-44A8-49F7-AD68-A186595E6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6131853-0924-4F08-B5EE-2445DDABC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5F25DB-8ED2-427A-ACDA-1893F4C40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9661-F08F-4F72-900C-C27355383F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513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77EC5B-E088-4E4F-8822-05C20B6DF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95FB158-C703-42F1-A8C2-14CAC81B7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9A8006-A866-4D99-B502-EC3B55589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34E-B5D5-45A7-99B4-6F97E354C1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258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F83C10-2B05-4802-A9A0-23722607C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7CEFEE-E655-425B-A460-B19F07CC9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EB27966-EC4B-48EF-8095-F9E2A8207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E136-FCFD-477E-A664-CD5A5F7B3C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11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B4A76B-4590-4358-87DE-3C9643594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29A14B-98E4-4E65-B627-BB94FB0EA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B64732-CD25-475A-A3FB-078CBEE82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D0DA-60AF-40A2-BB12-2E714FA07A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1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9A7410B-3BCB-469E-A6A0-3CD6EBEB6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990C15F-86D2-48AD-A382-A9EE61DDB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6582057-DBCC-45D1-9E28-201B69B29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C4B4-E07F-4BD6-B31C-91592E779D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05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2843561-A3F7-4885-A61B-AB9AF6E2E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339E9F8-6921-4706-8C35-31E6EC3B0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3C5AA1F-04D0-4256-B894-836BC875A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E2856-1768-437F-9E37-32F7C1C9B6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83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9FEDDAD-4DF8-47A9-B044-91A48ADB5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B58959D-7381-4339-A060-513060B38A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8782619-9C14-4A2F-AE57-CDB3FA61B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C583-586D-468F-A676-962D352484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77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2D924B-8559-46CE-89D8-1E9F96751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C814FA-46B1-497D-8F2C-1F776AA72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CA888D-9EB8-4AAC-BB30-28B378C60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EDEA-EAEF-4270-B474-BE42BC0D69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96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52C4EA-15E0-49E9-BAE4-9A47B7333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D522AC-740D-48F4-A3FD-07D4A263B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FC0E79-686A-44C8-9AA8-AD452BEBC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41C3-7BF1-4E9F-BD6B-E30F0188B9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75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BFD1EDC-1C6D-4E05-87FC-E1BD7ADF9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EF93CE2-26C1-43DF-8A7E-6C5A7CBA2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FBF6C28-EDA7-4AAA-BA2C-1B3E2DE2F0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6EB57F1-65F4-44CC-92AD-CC2D954482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F4B6366-04EE-42B2-B228-A79602858B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ADC34E-726D-4C20-86E2-F9A08E60EF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Kalkula&#269;ka%20CO2%20kom&#237;n.xls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kets.businessinsider.com/commodities/co2-emissionsrechte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hyperlink" Target="http://www.greencarcongress.com/2017/08/20170824-basf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hyperlink" Target="https://www.slideshare.net/emexlondon/energy-storage-innovation-liion-and-beyond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siemens.com/innovation/en/home/pictures-of-the-future/energy-and-efficiency/the-future-of-energy-wonder-fuel-hydrogen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rc.albany.edu/people/faculty/perez/index.html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hyperlink" Target="https://www.skepticalscience.com/sea-level-rise-predictions.ht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ozadi_prezentace">
            <a:extLst>
              <a:ext uri="{FF2B5EF4-FFF2-40B4-BE49-F238E27FC236}">
                <a16:creationId xmlns:a16="http://schemas.microsoft.com/office/drawing/2014/main" xmlns="" id="{20F6DE5E-10DD-46FF-BA33-AAA8132F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78"/>
            <a:ext cx="91440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>
            <a:extLst>
              <a:ext uri="{FF2B5EF4-FFF2-40B4-BE49-F238E27FC236}">
                <a16:creationId xmlns:a16="http://schemas.microsoft.com/office/drawing/2014/main" xmlns="" id="{C2EF8F6C-5EB1-4C8D-9BD4-389339BC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351"/>
            <a:ext cx="9144000" cy="30643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xmlns="" id="{35BB0C44-65F2-42F6-A579-560A7F92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xmlns="" id="{6838568E-2C36-4B5B-9D09-2B14F933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700809"/>
            <a:ext cx="6786624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cs-CZ" sz="1400" dirty="0"/>
              <a:t>Česká technologická platforma pro užití biosložek v dopravě a chemickém </a:t>
            </a:r>
            <a:r>
              <a:rPr lang="cs-CZ" sz="1400" dirty="0" smtClean="0"/>
              <a:t>průmyslu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SVĚTOVÁ (R)EVOLUCE BIOPALIV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126" name="Text Box 8">
            <a:extLst>
              <a:ext uri="{FF2B5EF4-FFF2-40B4-BE49-F238E27FC236}">
                <a16:creationId xmlns:a16="http://schemas.microsoft.com/office/drawing/2014/main" xmlns="" id="{3E1A0F2D-16E8-425A-9B50-89FEE8A8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387" y="3102094"/>
            <a:ext cx="3455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rgbClr val="CC0000"/>
                </a:solidFill>
              </a:rPr>
              <a:t>Ing. Leoš Gál</a:t>
            </a:r>
            <a:endParaRPr lang="cs-CZ" altLang="cs-CZ" sz="2000" b="1" dirty="0">
              <a:solidFill>
                <a:srgbClr val="CC0000"/>
              </a:solidFill>
            </a:endParaRPr>
          </a:p>
        </p:txBody>
      </p:sp>
      <p:grpSp>
        <p:nvGrpSpPr>
          <p:cNvPr id="5127" name="Skupina 1">
            <a:extLst>
              <a:ext uri="{FF2B5EF4-FFF2-40B4-BE49-F238E27FC236}">
                <a16:creationId xmlns:a16="http://schemas.microsoft.com/office/drawing/2014/main" xmlns="" id="{43CDDFD8-9B21-4981-8125-B6C901D361FB}"/>
              </a:ext>
            </a:extLst>
          </p:cNvPr>
          <p:cNvGrpSpPr>
            <a:grpSpLocks/>
          </p:cNvGrpSpPr>
          <p:nvPr/>
        </p:nvGrpSpPr>
        <p:grpSpPr bwMode="auto">
          <a:xfrm>
            <a:off x="2699792" y="204788"/>
            <a:ext cx="5905500" cy="789960"/>
            <a:chOff x="2483751" y="190538"/>
            <a:chExt cx="6048308" cy="803749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xmlns="" id="{AE5EE852-0FA5-4160-AD08-A76CB2681DDC}"/>
                </a:ext>
              </a:extLst>
            </p:cNvPr>
            <p:cNvSpPr/>
            <p:nvPr/>
          </p:nvSpPr>
          <p:spPr>
            <a:xfrm>
              <a:off x="3708045" y="190538"/>
              <a:ext cx="4824014" cy="57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pic>
          <p:nvPicPr>
            <p:cNvPr id="5129" name="Picture 2" descr="D:\Users\Janosikova\Desktop\logo-eu-op-pik.png">
              <a:extLst>
                <a:ext uri="{FF2B5EF4-FFF2-40B4-BE49-F238E27FC236}">
                  <a16:creationId xmlns:a16="http://schemas.microsoft.com/office/drawing/2014/main" xmlns="" id="{E9705B82-4143-415A-90B6-999BDC350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51" y="190676"/>
              <a:ext cx="2876223" cy="80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3" descr="D:\Users\Janosikova\Desktop\logo-mpo.png">
              <a:extLst>
                <a:ext uri="{FF2B5EF4-FFF2-40B4-BE49-F238E27FC236}">
                  <a16:creationId xmlns:a16="http://schemas.microsoft.com/office/drawing/2014/main" xmlns="" id="{5E5AF9F2-B629-41FF-950F-64B01B3E9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865" y="307313"/>
              <a:ext cx="1152445" cy="5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6674" y="188304"/>
            <a:ext cx="1583638" cy="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6" y="146759"/>
            <a:ext cx="92011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822185" y="4553280"/>
            <a:ext cx="2910055" cy="42146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833621" y="3703315"/>
            <a:ext cx="2898619" cy="432048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-42273" y="4974746"/>
            <a:ext cx="9228547" cy="16809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1200" i="1" dirty="0" smtClean="0">
                <a:solidFill>
                  <a:prstClr val="black"/>
                </a:solidFill>
              </a:rPr>
              <a:t>EU ETS  9.11.2018 = 19,56</a:t>
            </a:r>
            <a:r>
              <a:rPr lang="en-US" sz="1200" i="1" dirty="0" smtClean="0">
                <a:solidFill>
                  <a:prstClr val="black"/>
                </a:solidFill>
              </a:rPr>
              <a:t> €</a:t>
            </a:r>
            <a:r>
              <a:rPr lang="cs-CZ" sz="1200" i="1" dirty="0" smtClean="0">
                <a:solidFill>
                  <a:prstClr val="black"/>
                </a:solidFill>
              </a:rPr>
              <a:t>/t </a:t>
            </a:r>
          </a:p>
          <a:p>
            <a:pPr lvl="0"/>
            <a:r>
              <a:rPr lang="cs-CZ" sz="1200" i="1" dirty="0" smtClean="0">
                <a:solidFill>
                  <a:prstClr val="black"/>
                </a:solidFill>
              </a:rPr>
              <a:t>CZK/€ = 25,92</a:t>
            </a:r>
          </a:p>
          <a:p>
            <a:r>
              <a:rPr lang="cs-CZ" sz="1500" dirty="0" smtClean="0">
                <a:solidFill>
                  <a:schemeClr val="tx1"/>
                </a:solidFill>
              </a:rPr>
              <a:t>                                 Benefit EU ETS /hod    :  190  t/h     *  19,56 €  = cca 3 700 €/h   (96 000 Kč/hod)</a:t>
            </a:r>
          </a:p>
          <a:p>
            <a:r>
              <a:rPr lang="cs-CZ" sz="1500" dirty="0" smtClean="0">
                <a:solidFill>
                  <a:schemeClr val="tx1"/>
                </a:solidFill>
              </a:rPr>
              <a:t>                                 Ztráta  výkonu  /hod    :    27 </a:t>
            </a:r>
            <a:r>
              <a:rPr lang="cs-CZ" sz="1500" noProof="1" smtClean="0">
                <a:solidFill>
                  <a:schemeClr val="tx1"/>
                </a:solidFill>
              </a:rPr>
              <a:t>MWh</a:t>
            </a:r>
            <a:r>
              <a:rPr lang="cs-CZ" sz="1500" dirty="0" smtClean="0">
                <a:solidFill>
                  <a:schemeClr val="tx1"/>
                </a:solidFill>
              </a:rPr>
              <a:t>  *  53,00 €  = cca 1 400 €/h   (35 000 Kč/hod)</a:t>
            </a:r>
          </a:p>
          <a:p>
            <a:r>
              <a:rPr lang="cs-CZ" sz="1500" dirty="0" smtClean="0">
                <a:solidFill>
                  <a:schemeClr val="tx1"/>
                </a:solidFill>
              </a:rPr>
              <a:t>                                 BALANCE TOTAL /hod  :                                            2 300 €/h   (59 000 Kč/hod)</a:t>
            </a:r>
          </a:p>
          <a:p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                                </a:t>
            </a:r>
            <a:r>
              <a:rPr lang="cs-CZ" sz="1500" b="1" dirty="0" smtClean="0">
                <a:solidFill>
                  <a:schemeClr val="tx1"/>
                </a:solidFill>
              </a:rPr>
              <a:t>BALANCE TOTAL 24      :                                        55 000 €/d  (1 430 000 Kč/d)    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-14876" y="572074"/>
            <a:ext cx="9246888" cy="532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40" y="544623"/>
            <a:ext cx="2554872" cy="55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0" y="4563861"/>
            <a:ext cx="3779912" cy="410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499" y="3718959"/>
            <a:ext cx="3779912" cy="410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-14876" y="-41041"/>
            <a:ext cx="9246888" cy="6131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CARBON CAPTURE STORAGE – CCS                       </a:t>
            </a:r>
            <a:r>
              <a:rPr lang="cs-CZ" sz="2000" dirty="0" smtClean="0"/>
              <a:t>        </a:t>
            </a:r>
            <a:endParaRPr lang="en-US" sz="2000" b="1" baseline="-250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74" y="146759"/>
            <a:ext cx="1866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36504" y="66557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hlinkClick r:id="rId6"/>
              </a:rPr>
              <a:t>https://</a:t>
            </a:r>
            <a:r>
              <a:rPr lang="cs-CZ" sz="800" dirty="0" smtClean="0">
                <a:hlinkClick r:id="rId6"/>
              </a:rPr>
              <a:t>markets.businessinsider.com/commodities/co2-emissionsrechte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6" name="Obdélník 5"/>
          <p:cNvSpPr/>
          <p:nvPr/>
        </p:nvSpPr>
        <p:spPr>
          <a:xfrm>
            <a:off x="827584" y="6709484"/>
            <a:ext cx="1728192" cy="148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hlinkClick r:id="rId7" action="ppaction://hlinkfile"/>
              </a:rPr>
              <a:t>Kalkulačka komín</a:t>
            </a:r>
            <a:endParaRPr lang="cs-CZ" sz="1100" dirty="0"/>
          </a:p>
        </p:txBody>
      </p:sp>
      <p:sp>
        <p:nvSpPr>
          <p:cNvPr id="5" name="Obdélník 4"/>
          <p:cNvSpPr/>
          <p:nvPr/>
        </p:nvSpPr>
        <p:spPr>
          <a:xfrm>
            <a:off x="6822504" y="4563861"/>
            <a:ext cx="2286000" cy="41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Ztráta výkonu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822504" y="3703315"/>
            <a:ext cx="2286000" cy="41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Záchyt CO2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14" grpId="0" animBg="1"/>
      <p:bldP spid="16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10615" y="749943"/>
            <a:ext cx="912277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 Potenciál vstupní suroviny H</a:t>
            </a:r>
            <a:r>
              <a:rPr lang="cs-CZ" sz="2000" b="1" baseline="-25000" dirty="0" smtClean="0"/>
              <a:t>2</a:t>
            </a:r>
            <a:endParaRPr lang="cs-CZ" sz="2000" baseline="-250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1512826" y="1292870"/>
            <a:ext cx="5904656" cy="307777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r>
              <a:rPr lang="cs-CZ" sz="1400" dirty="0"/>
              <a:t>Klíčový faktor pro alternativní </a:t>
            </a:r>
            <a:r>
              <a:rPr lang="cs-CZ" sz="1400" dirty="0" smtClean="0"/>
              <a:t>paliva  </a:t>
            </a:r>
            <a:r>
              <a:rPr lang="cs-CZ" sz="1400" b="1" dirty="0"/>
              <a:t>č.1. Levný </a:t>
            </a:r>
            <a:r>
              <a:rPr lang="cs-CZ" sz="1400" b="1" dirty="0" smtClean="0"/>
              <a:t>vodík - elektrolýza</a:t>
            </a:r>
            <a:endParaRPr lang="cs-CZ" sz="14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7504" y="2039942"/>
            <a:ext cx="8928991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Počet hodin s negativními cenami elektřiny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 </a:t>
            </a:r>
            <a:r>
              <a:rPr kumimoji="0" lang="cs-CZ" altLang="cs-CZ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Německu v roce 2017: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 zvýšil o přibližně 50 % na </a:t>
            </a:r>
            <a:r>
              <a:rPr kumimoji="0" lang="cs-CZ" altLang="cs-CZ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146 hodin</a:t>
            </a:r>
            <a:r>
              <a:rPr lang="cs-CZ" altLang="cs-CZ" sz="1600" dirty="0">
                <a:cs typeface="Arial" pitchFamily="34" charset="0"/>
              </a:rPr>
              <a:t> </a:t>
            </a:r>
            <a:r>
              <a:rPr lang="cs-CZ" altLang="cs-CZ" sz="1600" dirty="0" smtClean="0">
                <a:cs typeface="Arial" pitchFamily="34" charset="0"/>
              </a:rPr>
              <a:t>(cca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1,6 % celkového času)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průměrná cena záporné energie byla minus </a:t>
            </a:r>
            <a:r>
              <a:rPr kumimoji="0" lang="cs-CZ" altLang="cs-CZ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27 eur za </a:t>
            </a:r>
            <a:r>
              <a:rPr kumimoji="0" lang="cs-CZ" altLang="cs-CZ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MWh</a:t>
            </a:r>
            <a:endParaRPr kumimoji="0" lang="cs-CZ" altLang="cs-CZ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cs-CZ" altLang="cs-CZ" sz="1600" dirty="0" smtClean="0">
                <a:cs typeface="Arial" pitchFamily="34" charset="0"/>
              </a:rPr>
              <a:t>n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ejnižší cena byla </a:t>
            </a:r>
            <a:r>
              <a:rPr kumimoji="0" lang="cs-CZ" altLang="cs-CZ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minus 83 eur</a:t>
            </a:r>
            <a:r>
              <a:rPr kumimoji="0" lang="cs-CZ" altLang="cs-CZ" sz="16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méně extrémní , v roce 2016 byla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minus 130 eur)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6" y="3356992"/>
            <a:ext cx="3044378" cy="28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4085816" y="3377766"/>
            <a:ext cx="446449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 smtClean="0"/>
              <a:t>Hodnota vyvezeného </a:t>
            </a:r>
            <a:r>
              <a:rPr lang="cs-CZ" sz="1600" dirty="0"/>
              <a:t>výkonu za záporné ceny činila v roce 2017 přibližně </a:t>
            </a:r>
            <a:r>
              <a:rPr lang="cs-CZ" sz="1600" b="1" dirty="0"/>
              <a:t>40 </a:t>
            </a:r>
            <a:r>
              <a:rPr lang="cs-CZ" sz="1600" b="1" dirty="0" err="1" smtClean="0"/>
              <a:t>Mio</a:t>
            </a:r>
            <a:r>
              <a:rPr lang="cs-CZ" sz="1600" b="1" dirty="0" smtClean="0"/>
              <a:t>  </a:t>
            </a:r>
            <a:r>
              <a:rPr lang="cs-CZ" sz="1600" b="1" dirty="0"/>
              <a:t>€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11658"/>
            <a:ext cx="3681344" cy="194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36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10615" y="749943"/>
            <a:ext cx="912277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 Potenciál vstupní suroviny H</a:t>
            </a:r>
            <a:r>
              <a:rPr lang="cs-CZ" sz="2000" b="1" baseline="-25000" dirty="0" smtClean="0"/>
              <a:t>2</a:t>
            </a:r>
            <a:endParaRPr lang="cs-CZ" sz="2000" baseline="-250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1187624" y="1292870"/>
            <a:ext cx="6624736" cy="307777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r>
              <a:rPr lang="cs-CZ" sz="1400" dirty="0"/>
              <a:t>Klíčový faktor pro alternativní </a:t>
            </a:r>
            <a:r>
              <a:rPr lang="cs-CZ" sz="1400" dirty="0" smtClean="0"/>
              <a:t>paliva  </a:t>
            </a:r>
            <a:r>
              <a:rPr lang="cs-CZ" sz="1400" b="1" dirty="0"/>
              <a:t>č.1. Levný </a:t>
            </a:r>
            <a:r>
              <a:rPr lang="cs-CZ" sz="1400" b="1" dirty="0" smtClean="0"/>
              <a:t>vodík – separace z bioplynu</a:t>
            </a:r>
            <a:endParaRPr lang="cs-CZ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12" y="2060848"/>
            <a:ext cx="5509484" cy="41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331640" y="1742260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        Čistý vodík v jednom kroku -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kapacita  cca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100 </a:t>
            </a:r>
            <a:r>
              <a:rPr lang="en-US" sz="1600" b="1" dirty="0" smtClean="0">
                <a:solidFill>
                  <a:srgbClr val="FF0000"/>
                </a:solidFill>
              </a:rPr>
              <a:t>kg/d</a:t>
            </a:r>
            <a:r>
              <a:rPr lang="cs-CZ" sz="1600" b="1" dirty="0" smtClean="0">
                <a:solidFill>
                  <a:srgbClr val="FF0000"/>
                </a:solidFill>
              </a:rPr>
              <a:t>en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8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10615" y="749943"/>
            <a:ext cx="912277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 Role chemie v propojení energetických sítí</a:t>
            </a:r>
            <a:endParaRPr lang="cs-CZ" sz="2000" baseline="-25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28658"/>
            <a:ext cx="6552728" cy="484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3127970" y="2430761"/>
            <a:ext cx="315893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 dirty="0"/>
              <a:t>CO</a:t>
            </a:r>
            <a:r>
              <a:rPr lang="pt-BR" sz="1400" b="1" baseline="-25000" dirty="0"/>
              <a:t>2</a:t>
            </a:r>
            <a:r>
              <a:rPr lang="pt-BR" sz="1400" b="1" dirty="0"/>
              <a:t> + 4 H</a:t>
            </a:r>
            <a:r>
              <a:rPr lang="pt-BR" sz="1400" b="1" baseline="-25000" dirty="0"/>
              <a:t>2</a:t>
            </a:r>
            <a:r>
              <a:rPr lang="pt-BR" sz="1400" b="1" dirty="0"/>
              <a:t> → CH</a:t>
            </a:r>
            <a:r>
              <a:rPr lang="pt-BR" sz="1400" b="1" baseline="-25000" dirty="0"/>
              <a:t>4</a:t>
            </a:r>
            <a:r>
              <a:rPr lang="pt-BR" sz="1400" b="1" dirty="0"/>
              <a:t> + 2 H</a:t>
            </a:r>
            <a:r>
              <a:rPr lang="pt-BR" sz="1400" b="1" baseline="-25000" dirty="0"/>
              <a:t>2</a:t>
            </a:r>
            <a:r>
              <a:rPr lang="pt-BR" sz="1400" b="1" dirty="0"/>
              <a:t>O + </a:t>
            </a:r>
            <a:r>
              <a:rPr lang="pt-BR" sz="1400" b="1" dirty="0" smtClean="0"/>
              <a:t>energ</a:t>
            </a:r>
            <a:r>
              <a:rPr lang="cs-CZ" sz="1400" b="1" dirty="0" smtClean="0"/>
              <a:t>y</a:t>
            </a:r>
            <a:endParaRPr lang="cs-CZ" sz="1400" b="1" dirty="0"/>
          </a:p>
        </p:txBody>
      </p:sp>
      <p:sp>
        <p:nvSpPr>
          <p:cNvPr id="13" name="Obdélník 12"/>
          <p:cNvSpPr/>
          <p:nvPr/>
        </p:nvSpPr>
        <p:spPr>
          <a:xfrm>
            <a:off x="3719315" y="1303941"/>
            <a:ext cx="206540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/>
              <a:t>SABATIER REACTION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316572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10615" y="749943"/>
            <a:ext cx="91227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 Ukládání elektrické energie dle  </a:t>
            </a:r>
            <a:r>
              <a:rPr lang="cs-CZ" sz="2400" b="1" dirty="0" smtClean="0"/>
              <a:t>BASF a </a:t>
            </a:r>
            <a:r>
              <a:rPr lang="cs-CZ" sz="2400" b="1" dirty="0" err="1" smtClean="0"/>
              <a:t>bse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8840"/>
            <a:ext cx="8458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2139"/>
            <a:ext cx="2622363" cy="10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5722219" y="6091168"/>
            <a:ext cx="32101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9"/>
              </a:rPr>
              <a:t>http://</a:t>
            </a:r>
            <a:r>
              <a:rPr lang="cs-CZ" sz="800" dirty="0" smtClean="0">
                <a:hlinkClick r:id="rId9"/>
              </a:rPr>
              <a:t>www.greencarcongress.com/2017/08/20170824-basf.html</a:t>
            </a:r>
            <a:endParaRPr lang="cs-CZ" sz="800" dirty="0" smtClean="0"/>
          </a:p>
        </p:txBody>
      </p:sp>
    </p:spTree>
    <p:extLst>
      <p:ext uri="{BB962C8B-B14F-4D97-AF65-F5344CB8AC3E}">
        <p14:creationId xmlns:p14="http://schemas.microsoft.com/office/powerpoint/2010/main" val="2316572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10615" y="749943"/>
            <a:ext cx="91227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 Ukládání elektrické energie dle  </a:t>
            </a:r>
            <a:r>
              <a:rPr lang="cs-CZ" sz="2400" b="1" dirty="0" smtClean="0"/>
              <a:t>SIEMENS</a:t>
            </a:r>
            <a:endParaRPr 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7" y="1248417"/>
            <a:ext cx="3273720" cy="154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410715" y="2204863"/>
            <a:ext cx="1800200" cy="571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33" y="2793750"/>
            <a:ext cx="6342442" cy="33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1043608" y="2793750"/>
            <a:ext cx="1800200" cy="21474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707904" y="3867459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27005" y="5661248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527005" y="5445224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4446602" y="1484784"/>
            <a:ext cx="3960440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 noProof="1" smtClean="0"/>
              <a:t>      UMSICHT a IWES Fraunhofer </a:t>
            </a:r>
          </a:p>
          <a:p>
            <a:r>
              <a:rPr lang="cs-CZ" sz="1600" i="1" noProof="1" smtClean="0"/>
              <a:t>                  Germany  2030</a:t>
            </a:r>
          </a:p>
          <a:p>
            <a:r>
              <a:rPr lang="cs-CZ" sz="1600" i="1" noProof="1" smtClean="0"/>
              <a:t>  potřeba  50 GW  storage kapacity </a:t>
            </a:r>
            <a:endParaRPr lang="cs-CZ" sz="1600" i="1" noProof="1"/>
          </a:p>
        </p:txBody>
      </p:sp>
      <p:sp>
        <p:nvSpPr>
          <p:cNvPr id="21" name="Obdélník 20"/>
          <p:cNvSpPr/>
          <p:nvPr/>
        </p:nvSpPr>
        <p:spPr>
          <a:xfrm>
            <a:off x="10615" y="6214898"/>
            <a:ext cx="60147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>
                <a:hlinkClick r:id="rId9"/>
              </a:rPr>
              <a:t>https://</a:t>
            </a:r>
            <a:r>
              <a:rPr lang="cs-CZ" sz="700" dirty="0" smtClean="0">
                <a:hlinkClick r:id="rId9"/>
              </a:rPr>
              <a:t>www.siemens.com/innovation/en/home/pictures-of-the-future/energy-and-efficiency/the-future-of-energy-wonder-fuel-hydrogen.html</a:t>
            </a:r>
            <a:r>
              <a:rPr lang="cs-CZ" sz="700" dirty="0" smtClean="0"/>
              <a:t>  </a:t>
            </a:r>
            <a:endParaRPr lang="cs-CZ" sz="700" dirty="0"/>
          </a:p>
        </p:txBody>
      </p:sp>
      <p:sp>
        <p:nvSpPr>
          <p:cNvPr id="22" name="Obdélník 21"/>
          <p:cNvSpPr/>
          <p:nvPr/>
        </p:nvSpPr>
        <p:spPr>
          <a:xfrm>
            <a:off x="5613503" y="6216060"/>
            <a:ext cx="359637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 smtClean="0">
                <a:hlinkClick r:id="rId10"/>
              </a:rPr>
              <a:t>https://www.slideshare.net/emexlondon/energy-storage-innovation-liion-and-beyond</a:t>
            </a:r>
            <a:r>
              <a:rPr lang="cs-CZ" sz="700" dirty="0" smtClean="0"/>
              <a:t>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428458" y="1484784"/>
            <a:ext cx="397858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72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" y="773792"/>
            <a:ext cx="92106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9144000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  </a:t>
            </a:r>
            <a:r>
              <a:rPr lang="en-US" sz="2400" dirty="0" smtClean="0"/>
              <a:t> </a:t>
            </a:r>
            <a:r>
              <a:rPr lang="en-US" sz="2100" dirty="0" smtClean="0"/>
              <a:t>–  FUNDAMENT</a:t>
            </a:r>
            <a:r>
              <a:rPr lang="cs-CZ" sz="2100" dirty="0" smtClean="0"/>
              <a:t>S</a:t>
            </a:r>
            <a:r>
              <a:rPr lang="en-US" sz="2100" dirty="0" smtClean="0"/>
              <a:t> for GREEN </a:t>
            </a:r>
            <a:r>
              <a:rPr lang="cs-CZ" sz="2100" dirty="0" smtClean="0"/>
              <a:t>CARBON INDUSTRY</a:t>
            </a:r>
            <a:endParaRPr lang="en-US" sz="2100" dirty="0"/>
          </a:p>
        </p:txBody>
      </p:sp>
      <p:sp>
        <p:nvSpPr>
          <p:cNvPr id="4" name="Obdélník 3"/>
          <p:cNvSpPr/>
          <p:nvPr/>
        </p:nvSpPr>
        <p:spPr>
          <a:xfrm>
            <a:off x="-40288" y="1541469"/>
            <a:ext cx="2124634" cy="65500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/>
              <a:t> </a:t>
            </a:r>
            <a:r>
              <a:rPr lang="en-US" sz="1400" dirty="0" smtClean="0"/>
              <a:t>CO</a:t>
            </a:r>
            <a:r>
              <a:rPr lang="en-US" sz="1400" baseline="-25000" dirty="0" smtClean="0"/>
              <a:t>2</a:t>
            </a:r>
            <a:r>
              <a:rPr lang="cs-CZ" sz="1400" baseline="-25000" dirty="0" smtClean="0"/>
              <a:t> </a:t>
            </a:r>
            <a:r>
              <a:rPr lang="cs-CZ" sz="1400" dirty="0"/>
              <a:t>-</a:t>
            </a:r>
            <a:r>
              <a:rPr lang="cs-CZ" sz="1400" baseline="-25000" dirty="0" smtClean="0"/>
              <a:t> </a:t>
            </a:r>
            <a:r>
              <a:rPr lang="en-US" sz="1400" dirty="0" smtClean="0"/>
              <a:t>Electricity</a:t>
            </a:r>
            <a:r>
              <a:rPr lang="cs-CZ" sz="1400" dirty="0" smtClean="0"/>
              <a:t> - 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</a:t>
            </a:r>
            <a:r>
              <a:rPr lang="cs-CZ" sz="1400" dirty="0" smtClean="0"/>
              <a:t> (H</a:t>
            </a:r>
            <a:r>
              <a:rPr lang="en-US" sz="1400" baseline="-25000" dirty="0"/>
              <a:t>2</a:t>
            </a:r>
            <a:r>
              <a:rPr lang="cs-CZ" sz="1200" dirty="0" smtClean="0"/>
              <a:t>)</a:t>
            </a:r>
            <a:endParaRPr lang="en-US" sz="1400" b="1" baseline="-250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-31053" y="2155743"/>
            <a:ext cx="2138107" cy="17384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b="1" dirty="0" smtClean="0"/>
              <a:t> </a:t>
            </a:r>
            <a:endParaRPr lang="en-US" sz="1400" b="1" baseline="-25000" dirty="0" smtClean="0"/>
          </a:p>
          <a:p>
            <a:pPr algn="ctr"/>
            <a:r>
              <a:rPr lang="cs-CZ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 MANAGMENT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64215" y="620688"/>
            <a:ext cx="6279785" cy="5714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/>
              <a:t>CO</a:t>
            </a:r>
            <a:r>
              <a:rPr lang="cs-CZ" sz="1800" baseline="-25000" dirty="0"/>
              <a:t>2 </a:t>
            </a:r>
            <a:r>
              <a:rPr lang="cs-CZ" sz="1800" baseline="-25000" dirty="0" smtClean="0"/>
              <a:t> </a:t>
            </a:r>
            <a:r>
              <a:rPr lang="en-US" sz="1800" dirty="0" smtClean="0"/>
              <a:t>Mineralization</a:t>
            </a:r>
            <a:r>
              <a:rPr lang="cs-CZ" sz="1800" dirty="0" smtClean="0"/>
              <a:t> </a:t>
            </a:r>
            <a:endParaRPr lang="cs-CZ" sz="1800" dirty="0"/>
          </a:p>
        </p:txBody>
      </p:sp>
      <p:sp>
        <p:nvSpPr>
          <p:cNvPr id="7" name="Obdélník 6"/>
          <p:cNvSpPr/>
          <p:nvPr/>
        </p:nvSpPr>
        <p:spPr>
          <a:xfrm>
            <a:off x="2848239" y="1192145"/>
            <a:ext cx="6295761" cy="2236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dirty="0" smtClean="0"/>
              <a:t>DIRECT </a:t>
            </a:r>
          </a:p>
          <a:p>
            <a:pPr algn="ctr"/>
            <a:r>
              <a:rPr lang="cs-CZ" sz="2400" dirty="0" smtClean="0"/>
              <a:t>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66" y="4115722"/>
            <a:ext cx="1975612" cy="200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13" y="4835802"/>
            <a:ext cx="3343554" cy="128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864215" y="3428779"/>
            <a:ext cx="6304623" cy="271942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dirty="0" smtClean="0"/>
              <a:t>INDIRECT </a:t>
            </a:r>
          </a:p>
          <a:p>
            <a:pPr algn="ctr"/>
            <a:r>
              <a:rPr lang="cs-CZ" sz="2400" dirty="0" smtClean="0"/>
              <a:t>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</a:t>
            </a:r>
            <a:endParaRPr lang="cs-CZ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2" y="4973001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8" y="6148203"/>
            <a:ext cx="8937542" cy="67594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ENERGY OUTPUTS</a:t>
            </a:r>
            <a:endParaRPr lang="cs-CZ" sz="1800" dirty="0"/>
          </a:p>
        </p:txBody>
      </p:sp>
      <p:sp>
        <p:nvSpPr>
          <p:cNvPr id="14" name="Obdélník 13"/>
          <p:cNvSpPr/>
          <p:nvPr/>
        </p:nvSpPr>
        <p:spPr>
          <a:xfrm>
            <a:off x="194472" y="4581128"/>
            <a:ext cx="2649335" cy="1567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dirty="0" smtClean="0"/>
              <a:t>HYDROGEN STORAGE</a:t>
            </a:r>
          </a:p>
        </p:txBody>
      </p:sp>
    </p:spTree>
    <p:extLst>
      <p:ext uri="{BB962C8B-B14F-4D97-AF65-F5344CB8AC3E}">
        <p14:creationId xmlns:p14="http://schemas.microsoft.com/office/powerpoint/2010/main" val="32257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xmlns="" id="{EA4BC04C-D8C6-4AAE-A6F5-E8AF54033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xmlns="" id="{A1ACD362-FBF0-4D58-B16E-237E2ED3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446836"/>
            <a:ext cx="87129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7172" name="Nadpis 1">
            <a:extLst>
              <a:ext uri="{FF2B5EF4-FFF2-40B4-BE49-F238E27FC236}">
                <a16:creationId xmlns:a16="http://schemas.microsoft.com/office/drawing/2014/main" xmlns="" id="{89377211-C82D-4229-8D4D-7B651E1332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672" y="1988724"/>
            <a:ext cx="6908825" cy="1584325"/>
          </a:xfrm>
        </p:spPr>
        <p:txBody>
          <a:bodyPr/>
          <a:lstStyle/>
          <a:p>
            <a:r>
              <a:rPr lang="cs-CZ" altLang="cs-CZ" sz="2000" b="1" dirty="0"/>
              <a:t>Děkuji vám za pozornost.</a:t>
            </a:r>
          </a:p>
        </p:txBody>
      </p:sp>
      <p:sp>
        <p:nvSpPr>
          <p:cNvPr id="7173" name="Podnadpis 2">
            <a:extLst>
              <a:ext uri="{FF2B5EF4-FFF2-40B4-BE49-F238E27FC236}">
                <a16:creationId xmlns:a16="http://schemas.microsoft.com/office/drawing/2014/main" xmlns="" id="{0DE35E6F-AFE1-45A6-A3B2-04AF64E15E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63688" y="3604878"/>
            <a:ext cx="6400800" cy="1990725"/>
          </a:xfrm>
        </p:spPr>
        <p:txBody>
          <a:bodyPr/>
          <a:lstStyle/>
          <a:p>
            <a:r>
              <a:rPr lang="cs-CZ" altLang="cs-CZ" sz="2000" b="1" dirty="0" smtClean="0"/>
              <a:t>LEOŠ GÁL</a:t>
            </a:r>
            <a:endParaRPr lang="cs-CZ" altLang="cs-CZ" sz="2000" b="1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cs-CZ" sz="2000" dirty="0"/>
              <a:t>Česká technologická platforma pro užití biosložek v dopravě a chemickém </a:t>
            </a:r>
            <a:r>
              <a:rPr lang="cs-CZ" sz="2000" dirty="0" smtClean="0"/>
              <a:t>průmyslu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cs-CZ" altLang="cs-CZ" sz="2000" b="1" dirty="0" smtClean="0"/>
              <a:t>leos.gal@seznam.cz</a:t>
            </a:r>
            <a:endParaRPr lang="cs-CZ" altLang="cs-CZ" sz="2000" b="1" dirty="0"/>
          </a:p>
          <a:p>
            <a:r>
              <a:rPr lang="cs-CZ" altLang="cs-CZ" sz="2000" b="1" dirty="0" smtClean="0"/>
              <a:t>00420-736505012</a:t>
            </a:r>
            <a:endParaRPr lang="cs-CZ" altLang="cs-CZ" sz="2000" b="1" dirty="0"/>
          </a:p>
          <a:p>
            <a:endParaRPr lang="cs-CZ" altLang="cs-CZ" sz="2000" dirty="0"/>
          </a:p>
        </p:txBody>
      </p:sp>
      <p:grpSp>
        <p:nvGrpSpPr>
          <p:cNvPr id="7" name="Skupina 1">
            <a:extLst/>
          </p:cNvPr>
          <p:cNvGrpSpPr>
            <a:grpSpLocks/>
          </p:cNvGrpSpPr>
          <p:nvPr/>
        </p:nvGrpSpPr>
        <p:grpSpPr bwMode="auto">
          <a:xfrm>
            <a:off x="2699792" y="260648"/>
            <a:ext cx="5905500" cy="789960"/>
            <a:chOff x="2483751" y="190538"/>
            <a:chExt cx="6048308" cy="803749"/>
          </a:xfrm>
        </p:grpSpPr>
        <p:sp>
          <p:nvSpPr>
            <p:cNvPr id="8" name="Obdélník 7">
              <a:extLst/>
            </p:cNvPr>
            <p:cNvSpPr/>
            <p:nvPr/>
          </p:nvSpPr>
          <p:spPr>
            <a:xfrm>
              <a:off x="3708045" y="190538"/>
              <a:ext cx="4824014" cy="57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pic>
          <p:nvPicPr>
            <p:cNvPr id="9" name="Picture 2" descr="D:\Users\Janosikova\Desktop\logo-eu-op-pik.png">
              <a:extLst/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51" y="190676"/>
              <a:ext cx="2876223" cy="80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D:\Users\Janosikova\Desktop\logo-mpo.png">
              <a:extLst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865" y="307313"/>
              <a:ext cx="1152445" cy="5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08876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10615" y="749943"/>
            <a:ext cx="912277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 Příběh ropy 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84784"/>
            <a:ext cx="77152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60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5" y="1436098"/>
            <a:ext cx="2000364" cy="21358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493264" y="3661041"/>
            <a:ext cx="2000365" cy="9200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Zemědělství a lesnictví</a:t>
            </a:r>
          </a:p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Chemická technologie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5" y="4670434"/>
            <a:ext cx="2000364" cy="42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44" y="1346150"/>
            <a:ext cx="2597220" cy="222577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3166544" y="3661042"/>
            <a:ext cx="2597220" cy="9200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Zemědělství a lesnictví</a:t>
            </a:r>
          </a:p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Chemická technologie</a:t>
            </a:r>
          </a:p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Odpadové hospodářství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44" y="4609088"/>
            <a:ext cx="2597220" cy="4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47" y="1259427"/>
            <a:ext cx="2283884" cy="231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6531846" y="3661041"/>
            <a:ext cx="2283885" cy="178418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Biologie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Biochemie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Biofyzika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Fyzikální chemie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Elektrotechnika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Chemická technologie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Energetika (komplex)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46" y="5474860"/>
            <a:ext cx="2283885" cy="4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10615" y="749943"/>
            <a:ext cx="912277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Geneze generací biopaliv</a:t>
            </a:r>
            <a:endParaRPr lang="cs-CZ" sz="2000" dirty="0" smtClean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84" y="5150677"/>
            <a:ext cx="2588780" cy="113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10615" y="749943"/>
            <a:ext cx="912277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 Princip přístupu k alternativním palivům (společná substrátová základna)</a:t>
            </a:r>
            <a:endParaRPr lang="en-US" sz="2000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2" y="3860574"/>
            <a:ext cx="2847564" cy="24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88332" y="3337354"/>
            <a:ext cx="280236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Biopaliva  </a:t>
            </a:r>
          </a:p>
          <a:p>
            <a:pPr algn="ctr"/>
            <a:r>
              <a:rPr lang="cs-CZ" sz="1400" dirty="0" smtClean="0"/>
              <a:t> FOTOSYNTÉZA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45" y="3867367"/>
            <a:ext cx="2932837" cy="242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4995845" y="3337354"/>
            <a:ext cx="289745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Alternativní paliva</a:t>
            </a:r>
          </a:p>
          <a:p>
            <a:pPr algn="ctr"/>
            <a:r>
              <a:rPr lang="cs-CZ" sz="1400" dirty="0" smtClean="0"/>
              <a:t> AP - UMĚLÁ FOTOSYNTÉZA 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64" y="1268760"/>
            <a:ext cx="4023400" cy="1951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96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délník 22"/>
          <p:cNvSpPr/>
          <p:nvPr/>
        </p:nvSpPr>
        <p:spPr>
          <a:xfrm>
            <a:off x="10615" y="749943"/>
            <a:ext cx="912277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Alternativní paliva – paliva 4.generace – vstupní suroviny</a:t>
            </a:r>
            <a:endParaRPr lang="cs-CZ" sz="2000" dirty="0" smtClean="0"/>
          </a:p>
        </p:txBody>
      </p:sp>
      <p:sp>
        <p:nvSpPr>
          <p:cNvPr id="24" name="Obdélník 23"/>
          <p:cNvSpPr/>
          <p:nvPr/>
        </p:nvSpPr>
        <p:spPr>
          <a:xfrm>
            <a:off x="1174656" y="1403261"/>
            <a:ext cx="1225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SLUNCE</a:t>
            </a:r>
            <a:endParaRPr lang="cs-CZ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23" y="1772593"/>
            <a:ext cx="720974" cy="78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" y="2564904"/>
            <a:ext cx="2908857" cy="225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98" y="2569907"/>
            <a:ext cx="2808312" cy="2232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3923350" y="1436956"/>
            <a:ext cx="1225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VODA</a:t>
            </a:r>
            <a:endParaRPr lang="cs-CZ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15" y="1806288"/>
            <a:ext cx="723277" cy="6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ázek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35" y="2576624"/>
            <a:ext cx="3171855" cy="2232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58" y="1799730"/>
            <a:ext cx="694008" cy="6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6668174" y="1403261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CO</a:t>
            </a:r>
            <a:r>
              <a:rPr lang="cs-CZ" b="1" u="sng" baseline="-25000" dirty="0" smtClean="0"/>
              <a:t>2</a:t>
            </a:r>
            <a:r>
              <a:rPr lang="cs-CZ" b="1" u="sng" dirty="0" smtClean="0"/>
              <a:t> POTENCIÁL</a:t>
            </a:r>
            <a:endParaRPr lang="cs-CZ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5" y="5085184"/>
            <a:ext cx="1536098" cy="110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2195736" y="5159090"/>
            <a:ext cx="6905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cs-CZ" sz="2800" dirty="0" smtClean="0"/>
              <a:t>Důrazné varování </a:t>
            </a:r>
            <a:r>
              <a:rPr lang="en-US" sz="2800" dirty="0" smtClean="0"/>
              <a:t>– </a:t>
            </a:r>
            <a:r>
              <a:rPr lang="cs-CZ" sz="2800" dirty="0" smtClean="0"/>
              <a:t>KLIMA – GHG – CO</a:t>
            </a:r>
            <a:r>
              <a:rPr lang="cs-CZ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35" name="Obdélník 34"/>
          <p:cNvSpPr/>
          <p:nvPr/>
        </p:nvSpPr>
        <p:spPr>
          <a:xfrm>
            <a:off x="2195736" y="5766146"/>
            <a:ext cx="6905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 smtClean="0"/>
              <a:t>         </a:t>
            </a:r>
            <a:r>
              <a:rPr lang="en-US" sz="2800" b="1" dirty="0" smtClean="0"/>
              <a:t>LOW CARBON ECONOMY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6450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délník 22"/>
          <p:cNvSpPr/>
          <p:nvPr/>
        </p:nvSpPr>
        <p:spPr>
          <a:xfrm>
            <a:off x="10615" y="749943"/>
            <a:ext cx="912277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Geneze biopaliv a faktor CO</a:t>
            </a:r>
            <a:r>
              <a:rPr lang="cs-CZ" sz="2000" b="1" baseline="-25000" dirty="0" smtClean="0"/>
              <a:t>2</a:t>
            </a:r>
            <a:endParaRPr lang="cs-CZ" sz="2000" baseline="-25000" dirty="0" smtClean="0"/>
          </a:p>
        </p:txBody>
      </p:sp>
      <p:sp>
        <p:nvSpPr>
          <p:cNvPr id="21" name="Obdélník 20"/>
          <p:cNvSpPr/>
          <p:nvPr/>
        </p:nvSpPr>
        <p:spPr>
          <a:xfrm>
            <a:off x="300310" y="1243951"/>
            <a:ext cx="2536808" cy="422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>
                <a:solidFill>
                  <a:schemeClr val="tx1"/>
                </a:solidFill>
              </a:rPr>
              <a:t>     CO</a:t>
            </a:r>
            <a:r>
              <a:rPr lang="cs-CZ" sz="1400" b="1" baseline="-25000" dirty="0" smtClean="0">
                <a:solidFill>
                  <a:schemeClr val="tx1"/>
                </a:solidFill>
              </a:rPr>
              <a:t>2</a:t>
            </a:r>
            <a:r>
              <a:rPr lang="cs-CZ" sz="1400" b="1" dirty="0" smtClean="0">
                <a:solidFill>
                  <a:schemeClr val="tx1"/>
                </a:solidFill>
              </a:rPr>
              <a:t> IMPACT FACTOR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22" name="Šipka dolů 21"/>
          <p:cNvSpPr/>
          <p:nvPr/>
        </p:nvSpPr>
        <p:spPr>
          <a:xfrm>
            <a:off x="1135260" y="1655754"/>
            <a:ext cx="468052" cy="2059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179388" y="3861048"/>
            <a:ext cx="2951498" cy="275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    ZERO CO</a:t>
            </a:r>
            <a:r>
              <a:rPr lang="cs-CZ" b="1" baseline="-25000" dirty="0" smtClean="0">
                <a:solidFill>
                  <a:schemeClr val="tx1"/>
                </a:solidFill>
              </a:rPr>
              <a:t>2</a:t>
            </a:r>
            <a:r>
              <a:rPr lang="cs-CZ" b="1" dirty="0" smtClean="0">
                <a:solidFill>
                  <a:schemeClr val="tx1"/>
                </a:solidFill>
              </a:rPr>
              <a:t> EMISSION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530654" y="1666536"/>
            <a:ext cx="4333915" cy="453734"/>
          </a:xfrm>
          <a:prstGeom prst="rect">
            <a:avLst/>
          </a:prstGeom>
          <a:solidFill>
            <a:srgbClr val="B8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BIOFUELS GENERATION 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cs-CZ" sz="1200" dirty="0" smtClean="0">
                <a:solidFill>
                  <a:schemeClr val="tx1"/>
                </a:solidFill>
              </a:rPr>
              <a:t>cukry, řepka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2909586" y="2247555"/>
            <a:ext cx="4038678" cy="440742"/>
          </a:xfrm>
          <a:prstGeom prst="rect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BIOFUELS GENERATION 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cs-CZ" sz="1200" dirty="0" smtClean="0">
                <a:solidFill>
                  <a:schemeClr val="tx1"/>
                </a:solidFill>
              </a:rPr>
              <a:t>odpady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347634" y="2905741"/>
            <a:ext cx="3916951" cy="440742"/>
          </a:xfrm>
          <a:prstGeom prst="rect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BIOFUELS GENERATION  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cs-CZ" sz="1200" dirty="0" smtClean="0">
                <a:solidFill>
                  <a:schemeClr val="tx1"/>
                </a:solidFill>
              </a:rPr>
              <a:t>řasy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3809648" y="3494615"/>
            <a:ext cx="4218735" cy="440742"/>
          </a:xfrm>
          <a:prstGeom prst="rect">
            <a:avLst/>
          </a:prstGeom>
          <a:solidFill>
            <a:srgbClr val="70A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BIOFUELS GENERATION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chemeClr val="tx1"/>
                </a:solidFill>
              </a:rPr>
              <a:t>sun fuels</a:t>
            </a:r>
            <a:r>
              <a:rPr lang="cs-CZ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273083" y="4365104"/>
            <a:ext cx="8717903" cy="1757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7" y="4686678"/>
            <a:ext cx="2717565" cy="111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bdélník 43"/>
          <p:cNvSpPr/>
          <p:nvPr/>
        </p:nvSpPr>
        <p:spPr>
          <a:xfrm>
            <a:off x="3369338" y="4410885"/>
            <a:ext cx="1397975" cy="275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LCA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86" y="4796143"/>
            <a:ext cx="1419679" cy="12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25" y="4450089"/>
            <a:ext cx="1779424" cy="163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78" y="4484818"/>
            <a:ext cx="1626170" cy="15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26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délník 22"/>
          <p:cNvSpPr/>
          <p:nvPr/>
        </p:nvSpPr>
        <p:spPr>
          <a:xfrm>
            <a:off x="10615" y="749943"/>
            <a:ext cx="912277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Biopaliva v širším energetickém kontextu </a:t>
            </a:r>
            <a:r>
              <a:rPr lang="cs-CZ" sz="1400" b="1" dirty="0" smtClean="0"/>
              <a:t>(poučení z  B1G a B2G) </a:t>
            </a:r>
            <a:endParaRPr lang="cs-CZ" sz="1400" b="1" baseline="-25000" dirty="0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9" y="1412776"/>
            <a:ext cx="82346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64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délník 22"/>
          <p:cNvSpPr/>
          <p:nvPr/>
        </p:nvSpPr>
        <p:spPr>
          <a:xfrm>
            <a:off x="10615" y="749943"/>
            <a:ext cx="912277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b="1" dirty="0" smtClean="0"/>
              <a:t>  Alternativní paliva  kontext : </a:t>
            </a:r>
          </a:p>
          <a:p>
            <a:r>
              <a:rPr lang="cs-CZ" sz="2000" b="1" dirty="0" smtClean="0"/>
              <a:t>  MOBILITA – ENERGETIKA – ŽIVOTNÍ PROSTŘEDÍ (ZDROJE OZE)</a:t>
            </a:r>
            <a:endParaRPr lang="cs-CZ" sz="2000" baseline="-25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" y="1916832"/>
            <a:ext cx="9123028" cy="374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36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5" y="72370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4" y="98564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882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461"/>
            <a:ext cx="1314016" cy="6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7" y="805442"/>
            <a:ext cx="8276733" cy="527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73" y="1880122"/>
            <a:ext cx="5695527" cy="18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63" y="2060848"/>
            <a:ext cx="5467346" cy="17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549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ertrac_1">
  <a:themeElements>
    <a:clrScheme name="Prezentace_ertrac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_ertrac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_ertrac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668</Words>
  <Application>Microsoft Office PowerPoint</Application>
  <PresentationFormat>Předvádění na obrazovce (4:3)</PresentationFormat>
  <Paragraphs>118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Prezentace_ertrac_1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Company>CDV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Zedkova</dc:creator>
  <cp:lastModifiedBy>Janka Leštinská</cp:lastModifiedBy>
  <cp:revision>102</cp:revision>
  <dcterms:created xsi:type="dcterms:W3CDTF">2010-04-28T12:39:36Z</dcterms:created>
  <dcterms:modified xsi:type="dcterms:W3CDTF">2018-11-22T12:33:26Z</dcterms:modified>
</cp:coreProperties>
</file>