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 id="2147483685" r:id="rId5"/>
    <p:sldMasterId id="2147483677" r:id="rId6"/>
    <p:sldMasterId id="2147483701" r:id="rId7"/>
    <p:sldMasterId id="2147483728" r:id="rId8"/>
    <p:sldMasterId id="2147483749" r:id="rId9"/>
    <p:sldMasterId id="2147483770" r:id="rId10"/>
    <p:sldMasterId id="2147483794" r:id="rId11"/>
  </p:sldMasterIdLst>
  <p:notesMasterIdLst>
    <p:notesMasterId r:id="rId23"/>
  </p:notesMasterIdLst>
  <p:sldIdLst>
    <p:sldId id="290" r:id="rId12"/>
    <p:sldId id="334" r:id="rId13"/>
    <p:sldId id="435" r:id="rId14"/>
    <p:sldId id="511" r:id="rId15"/>
    <p:sldId id="338" r:id="rId16"/>
    <p:sldId id="340" r:id="rId17"/>
    <p:sldId id="514" r:id="rId18"/>
    <p:sldId id="257" r:id="rId19"/>
    <p:sldId id="351" r:id="rId20"/>
    <p:sldId id="358" r:id="rId21"/>
    <p:sldId id="285" r:id="rId2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21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79146" autoAdjust="0"/>
  </p:normalViewPr>
  <p:slideViewPr>
    <p:cSldViewPr snapToGrid="0" snapToObjects="1">
      <p:cViewPr varScale="1">
        <p:scale>
          <a:sx n="90" d="100"/>
          <a:sy n="90" d="100"/>
        </p:scale>
        <p:origin x="117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C01B75-0054-2D45-BAE3-5EFC9BF9FBA7}" type="datetimeFigureOut">
              <a:rPr lang="en-US" smtClean="0"/>
              <a:t>6/19/2019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B6EE5-A699-8E40-B9DE-152024631041}" type="slidenum">
              <a:rPr lang="en-US" smtClean="0"/>
              <a:t>‹#›</a:t>
            </a:fld>
            <a:endParaRPr lang="en-US" dirty="0"/>
          </a:p>
        </p:txBody>
      </p:sp>
    </p:spTree>
    <p:extLst>
      <p:ext uri="{BB962C8B-B14F-4D97-AF65-F5344CB8AC3E}">
        <p14:creationId xmlns:p14="http://schemas.microsoft.com/office/powerpoint/2010/main" val="206442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A2B6EE5-A699-8E40-B9DE-152024631041}" type="slidenum">
              <a:rPr lang="en-US" smtClean="0"/>
              <a:t>1</a:t>
            </a:fld>
            <a:endParaRPr lang="en-US"/>
          </a:p>
        </p:txBody>
      </p:sp>
    </p:spTree>
    <p:extLst>
      <p:ext uri="{BB962C8B-B14F-4D97-AF65-F5344CB8AC3E}">
        <p14:creationId xmlns:p14="http://schemas.microsoft.com/office/powerpoint/2010/main" val="178253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Our Low/Zero Emission Innovation platform has, since 2007 supported over 320 projects, involving 468 organisations at a project value of £600million. A complete cross section of vehicle types are included from conventional passenger vehicles, heavy goods vehicles, motorbikes, off-road vehicles to niche and high end sport cars.  The on-vehicle technologies routinely supported include electric machines, power electronics, energy storage, energy management, light weighting, powertrain structures and other highly disruptive zero emission technologies.</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Another area and in support of zero emission vehicles is our investment in research and development for vehicle charging infrastructure. This is exemplified by our recent £30m Vehicle to Grid competition and the announcement of £40m of funding in 2018 to further develop the UK’s capability in charging technology.</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Another major area for Innovate UK is Connected and Autonomous Vehicles (CAV) which has seen significant growth over the last few years thanks to the £250 million in funding by the Government’s Centre for Connected and Autonomous Vehicles (CCAV).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are also linked to world leading progress on the development of batteries through the Faraday Battery Challenge. This is an initial £246million pound investment to fund research, innovation and scale-up facilities for batteries. As a part of this Innovate UK routinely run R&amp;D competitions to overcome the technical and/or commercial challenges in battery innovation, development and manufacture. The projects supported via Innovate UK are leading to battery technologies that can be exploited at scale by the automotive sector in the UK and globally. </a:t>
            </a: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Innovate UK will continue to evolve to guarantee that our funding is supporting, the right technologies for the greatest return, the UK as a centre of automotive excellence and a strong, globally attractive destination for innovation. </a:t>
            </a:r>
          </a:p>
          <a:p>
            <a:endParaRPr lang="en-GB" dirty="0"/>
          </a:p>
        </p:txBody>
      </p:sp>
      <p:sp>
        <p:nvSpPr>
          <p:cNvPr id="4" name="Slide Number Placeholder 3"/>
          <p:cNvSpPr>
            <a:spLocks noGrp="1"/>
          </p:cNvSpPr>
          <p:nvPr>
            <p:ph type="sldNum" sz="quarter" idx="10"/>
          </p:nvPr>
        </p:nvSpPr>
        <p:spPr/>
        <p:txBody>
          <a:bodyPr/>
          <a:lstStyle/>
          <a:p>
            <a:fld id="{19F3CA06-5ABD-40DF-A3C0-9B44E79266A8}" type="slidenum">
              <a:rPr lang="en-GB" smtClean="0"/>
              <a:t>2</a:t>
            </a:fld>
            <a:endParaRPr lang="en-GB" dirty="0"/>
          </a:p>
        </p:txBody>
      </p:sp>
    </p:spTree>
    <p:extLst>
      <p:ext uri="{BB962C8B-B14F-4D97-AF65-F5344CB8AC3E}">
        <p14:creationId xmlns:p14="http://schemas.microsoft.com/office/powerpoint/2010/main" val="1040480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sz="1600" dirty="0">
              <a:latin typeface="Calibri" pitchFamily="34" charset="0"/>
            </a:endParaRPr>
          </a:p>
          <a:p>
            <a:pPr marL="0" indent="0">
              <a:buFont typeface="+mj-lt"/>
              <a:buNone/>
            </a:pPr>
            <a:r>
              <a:rPr lang="en-US" sz="1600" dirty="0">
                <a:latin typeface="Calibri" pitchFamily="34" charset="0"/>
              </a:rPr>
              <a:t>In particular, the road to zero industrial strategy sets some ambitious targets for new car and vans sales by 2030 (50% ultra low emission). It also sets an ambition for the supply chain for ultra low emission vehicles.</a:t>
            </a:r>
          </a:p>
          <a:p>
            <a:pPr marL="0" indent="0">
              <a:buFont typeface="+mj-lt"/>
              <a:buNone/>
            </a:pPr>
            <a:endParaRPr lang="en-US" sz="1600" dirty="0">
              <a:latin typeface="Calibri" pitchFamily="34" charset="0"/>
            </a:endParaRPr>
          </a:p>
          <a:p>
            <a:pPr marL="0" indent="0">
              <a:buFont typeface="+mj-lt"/>
              <a:buNone/>
            </a:pPr>
            <a:r>
              <a:rPr lang="en-US" sz="1600" dirty="0">
                <a:latin typeface="Calibri" pitchFamily="34" charset="0"/>
              </a:rPr>
              <a:t>IDP15 is aligned with latest “the road to zero” industrial strategy for low emission by building up on previous competitions.</a:t>
            </a:r>
          </a:p>
          <a:p>
            <a:pPr marL="0" indent="0">
              <a:buFont typeface="+mj-lt"/>
              <a:buNone/>
            </a:pPr>
            <a:endParaRPr lang="en-US" sz="1600" dirty="0">
              <a:latin typeface="Calibri"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600" dirty="0"/>
              <a:t>The programme competition is aiming at funding TRL3 to TRL6 projects in Low emission vehicle platform and is funded by OLEV.</a:t>
            </a:r>
          </a:p>
          <a:p>
            <a:pPr marL="0" indent="0">
              <a:buFont typeface="+mj-lt"/>
              <a:buNone/>
            </a:pPr>
            <a:endParaRPr lang="en-US" sz="1600" dirty="0">
              <a:latin typeface="Calibri" pitchFamily="34" charset="0"/>
            </a:endParaRPr>
          </a:p>
          <a:p>
            <a:pPr marL="0" indent="0">
              <a:buFont typeface="+mj-lt"/>
              <a:buNone/>
            </a:pPr>
            <a:r>
              <a:rPr lang="en-US" sz="1600" dirty="0">
                <a:latin typeface="Calibri" pitchFamily="34" charset="0"/>
              </a:rPr>
              <a:t>Tactically guided by three (four) of the five sticky technologies (plus disruptive technologies</a:t>
            </a:r>
            <a:endParaRPr lang="en-US" i="1" dirty="0"/>
          </a:p>
        </p:txBody>
      </p:sp>
      <p:sp>
        <p:nvSpPr>
          <p:cNvPr id="4" name="Slide Number Placeholder 3"/>
          <p:cNvSpPr>
            <a:spLocks noGrp="1"/>
          </p:cNvSpPr>
          <p:nvPr>
            <p:ph type="sldNum" sz="quarter" idx="10"/>
          </p:nvPr>
        </p:nvSpPr>
        <p:spPr/>
        <p:txBody>
          <a:bodyPr/>
          <a:lstStyle/>
          <a:p>
            <a:fld id="{DB3CFDE1-39BA-4498-88FD-F3190A7D688B}" type="slidenum">
              <a:rPr lang="en-GB" smtClean="0"/>
              <a:pPr/>
              <a:t>3</a:t>
            </a:fld>
            <a:endParaRPr lang="en-GB"/>
          </a:p>
        </p:txBody>
      </p:sp>
    </p:spTree>
    <p:extLst>
      <p:ext uri="{BB962C8B-B14F-4D97-AF65-F5344CB8AC3E}">
        <p14:creationId xmlns:p14="http://schemas.microsoft.com/office/powerpoint/2010/main" val="7382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Charging could become the rate limiting</a:t>
            </a:r>
            <a:r>
              <a:rPr lang="en-GB" baseline="0" dirty="0"/>
              <a:t> step – needed to be addressed.</a:t>
            </a:r>
          </a:p>
          <a:p>
            <a:endParaRPr lang="en-GB" baseline="0" dirty="0"/>
          </a:p>
          <a:p>
            <a:r>
              <a:rPr lang="en-GB" baseline="0" dirty="0"/>
              <a:t>The transition from the 100,000s EV currently up to the millions would put an incredible strain on the grid. We need to be working to make sure the charging of Vehicles is done in a flexible, safe and responsible way in terms of its impact on the grid. </a:t>
            </a:r>
          </a:p>
          <a:p>
            <a:endParaRPr lang="en-GB" baseline="0" dirty="0"/>
          </a:p>
          <a:p>
            <a:r>
              <a:rPr lang="en-GB" baseline="0" dirty="0"/>
              <a:t>With this came the first of its kind v2g comp. It looked to integrate EVs as a Grid resource while bringing two distinct industries together in the Energy and Auto sectors to solve a common issue.</a:t>
            </a:r>
            <a:endParaRPr lang="en-GB"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F3CA06-5ABD-40DF-A3C0-9B44E79266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86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Continuing the theme of</a:t>
            </a:r>
            <a:r>
              <a:rPr lang="en-GB" baseline="0" dirty="0"/>
              <a:t> </a:t>
            </a:r>
            <a:r>
              <a:rPr lang="en-GB" dirty="0"/>
              <a:t>addressing charging capability.</a:t>
            </a:r>
          </a:p>
          <a:p>
            <a:endParaRPr lang="en-GB" dirty="0"/>
          </a:p>
          <a:p>
            <a:r>
              <a:rPr lang="en-GB" dirty="0"/>
              <a:t>£40m spread across</a:t>
            </a:r>
            <a:r>
              <a:rPr lang="en-GB" baseline="0" dirty="0"/>
              <a:t> two competitions</a:t>
            </a:r>
          </a:p>
          <a:p>
            <a:endParaRPr lang="en-GB" baseline="0" dirty="0"/>
          </a:p>
          <a:p>
            <a:r>
              <a:rPr lang="en-GB" baseline="0" dirty="0"/>
              <a:t>Wireless charging (taxis and commercial) and Electrification of on street parking.</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19F3CA06-5ABD-40DF-A3C0-9B44E79266A8}" type="slidenum">
              <a:rPr lang="en-GB" smtClean="0"/>
              <a:t>5</a:t>
            </a:fld>
            <a:endParaRPr lang="en-GB" dirty="0"/>
          </a:p>
        </p:txBody>
      </p:sp>
    </p:spTree>
    <p:extLst>
      <p:ext uri="{BB962C8B-B14F-4D97-AF65-F5344CB8AC3E}">
        <p14:creationId xmlns:p14="http://schemas.microsoft.com/office/powerpoint/2010/main" val="607501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033D8-104D-F640-AE48-4B7DD304FC6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140875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2B6EE5-A699-8E40-B9DE-152024631041}" type="slidenum">
              <a:rPr lang="en-US" smtClean="0"/>
              <a:t>9</a:t>
            </a:fld>
            <a:endParaRPr lang="en-US"/>
          </a:p>
        </p:txBody>
      </p:sp>
    </p:spTree>
    <p:extLst>
      <p:ext uri="{BB962C8B-B14F-4D97-AF65-F5344CB8AC3E}">
        <p14:creationId xmlns:p14="http://schemas.microsoft.com/office/powerpoint/2010/main" val="2566241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ckwell Nova Light" charset="0"/>
                <a:ea typeface="Rockwell Nova Light" charset="0"/>
                <a:cs typeface="Rockwell Nova Light" charset="0"/>
              </a:rPr>
              <a:t>Connected Places  Catapult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Calibri" panose="020F0502020204030204" pitchFamily="34" charset="0"/>
                <a:ea typeface="Rockwell Nova Light" charset="0"/>
                <a:cs typeface="Calibri" panose="020F0502020204030204" pitchFamily="34" charset="0"/>
              </a:rPr>
              <a:t>Promoting economic growth and wellbeing through integrated, efficient and sustainable transport systems in the UK.</a:t>
            </a:r>
          </a:p>
          <a:p>
            <a:pPr>
              <a:lnSpc>
                <a:spcPct val="100000"/>
              </a:lnSpc>
              <a:spcBef>
                <a:spcPts val="0"/>
              </a:spcBef>
              <a:spcAft>
                <a:spcPts val="600"/>
              </a:spcAft>
              <a:buFont typeface="System Font Regular"/>
              <a:buChar char="-"/>
            </a:pPr>
            <a:r>
              <a:rPr lang="en-US" sz="1200" kern="1200" dirty="0">
                <a:solidFill>
                  <a:schemeClr val="bg1"/>
                </a:solidFill>
                <a:latin typeface="+mn-lt"/>
                <a:ea typeface="+mn-ea"/>
                <a:cs typeface="Calibri" panose="020F0502020204030204" pitchFamily="34" charset="0"/>
              </a:rPr>
              <a:t>focus on mobility as a service, connected &amp; autonomous vehicles and data</a:t>
            </a:r>
          </a:p>
          <a:p>
            <a:pPr>
              <a:lnSpc>
                <a:spcPct val="100000"/>
              </a:lnSpc>
              <a:spcBef>
                <a:spcPts val="0"/>
              </a:spcBef>
              <a:spcAft>
                <a:spcPts val="600"/>
              </a:spcAft>
              <a:buFont typeface="System Font Regular"/>
              <a:buChar char="-"/>
            </a:pPr>
            <a:r>
              <a:rPr lang="en-US" sz="1200" kern="1200" dirty="0">
                <a:solidFill>
                  <a:schemeClr val="bg1"/>
                </a:solidFill>
                <a:latin typeface="+mn-lt"/>
                <a:ea typeface="+mn-ea"/>
                <a:cs typeface="Calibri" panose="020F0502020204030204" pitchFamily="34" charset="0"/>
              </a:rPr>
              <a:t>modal integration and more effective use of available capacity</a:t>
            </a:r>
          </a:p>
          <a:p>
            <a:pPr>
              <a:lnSpc>
                <a:spcPct val="100000"/>
              </a:lnSpc>
              <a:spcBef>
                <a:spcPts val="0"/>
              </a:spcBef>
              <a:spcAft>
                <a:spcPts val="600"/>
              </a:spcAft>
              <a:buFont typeface="System Font Regular"/>
              <a:buChar char="-"/>
            </a:pPr>
            <a:r>
              <a:rPr lang="en-US" sz="1200" kern="1200" dirty="0">
                <a:solidFill>
                  <a:schemeClr val="bg1"/>
                </a:solidFill>
                <a:latin typeface="+mn-lt"/>
                <a:ea typeface="+mn-ea"/>
                <a:cs typeface="Calibri" panose="020F0502020204030204" pitchFamily="34" charset="0"/>
              </a:rPr>
              <a:t>innovation </a:t>
            </a:r>
            <a:r>
              <a:rPr lang="en-US" sz="1200" kern="1200" dirty="0" err="1">
                <a:solidFill>
                  <a:schemeClr val="bg1"/>
                </a:solidFill>
                <a:latin typeface="+mn-lt"/>
                <a:ea typeface="+mn-ea"/>
                <a:cs typeface="Calibri" panose="020F0502020204030204" pitchFamily="34" charset="0"/>
              </a:rPr>
              <a:t>centre</a:t>
            </a:r>
            <a:r>
              <a:rPr lang="en-US" sz="1200" kern="1200" dirty="0">
                <a:solidFill>
                  <a:schemeClr val="bg1"/>
                </a:solidFill>
                <a:latin typeface="+mn-lt"/>
                <a:ea typeface="+mn-ea"/>
                <a:cs typeface="Calibri" panose="020F0502020204030204" pitchFamily="34" charset="0"/>
              </a:rPr>
              <a:t> in Milton Keynes</a:t>
            </a:r>
          </a:p>
          <a:p>
            <a:pPr>
              <a:lnSpc>
                <a:spcPct val="100000"/>
              </a:lnSpc>
              <a:spcBef>
                <a:spcPts val="0"/>
              </a:spcBef>
              <a:spcAft>
                <a:spcPts val="600"/>
              </a:spcAft>
              <a:buFont typeface="System Font Regular"/>
              <a:buChar char="-"/>
            </a:pPr>
            <a:r>
              <a:rPr lang="en-US" sz="1200" kern="1200" dirty="0">
                <a:solidFill>
                  <a:schemeClr val="bg1"/>
                </a:solidFill>
                <a:latin typeface="+mn-lt"/>
                <a:ea typeface="+mn-ea"/>
                <a:cs typeface="Calibri" panose="020F0502020204030204" pitchFamily="34" charset="0"/>
              </a:rPr>
              <a:t>close working relationship with the Department for Transport</a:t>
            </a:r>
          </a:p>
          <a:p>
            <a:pPr>
              <a:lnSpc>
                <a:spcPct val="100000"/>
              </a:lnSpc>
              <a:spcBef>
                <a:spcPts val="0"/>
              </a:spcBef>
              <a:spcAft>
                <a:spcPts val="600"/>
              </a:spcAft>
              <a:buFont typeface="System Font Regular"/>
              <a:buChar char="-"/>
            </a:pPr>
            <a:endParaRPr lang="en-US" sz="1200" kern="1200" dirty="0">
              <a:solidFill>
                <a:schemeClr val="bg1"/>
              </a:solidFill>
              <a:latin typeface="+mn-l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 typeface="System Font Regular"/>
              <a:buNone/>
              <a:tabLst/>
              <a:defRPr/>
            </a:pPr>
            <a:r>
              <a:rPr lang="en-US" sz="1200" dirty="0">
                <a:latin typeface="Rockwell Nova Light" charset="0"/>
                <a:ea typeface="Rockwell Nova Light" charset="0"/>
                <a:cs typeface="Rockwell Nova Light" charset="0"/>
              </a:rPr>
              <a:t>Compound Semiconductor Applications Catapult</a:t>
            </a:r>
          </a:p>
          <a:p>
            <a:pPr marL="0" marR="0" lvl="0" indent="0" algn="l" defTabSz="914400" rtl="0" eaLnBrk="1" fontAlgn="auto" latinLnBrk="0" hangingPunct="1">
              <a:lnSpc>
                <a:spcPct val="100000"/>
              </a:lnSpc>
              <a:spcBef>
                <a:spcPts val="0"/>
              </a:spcBef>
              <a:spcAft>
                <a:spcPts val="600"/>
              </a:spcAft>
              <a:buClrTx/>
              <a:buSzTx/>
              <a:buFont typeface="System Font Regular"/>
              <a:buNone/>
              <a:tabLst/>
              <a:defRPr/>
            </a:pPr>
            <a:r>
              <a:rPr lang="en-US" sz="1200" dirty="0">
                <a:latin typeface="Calibri" panose="020F0502020204030204" pitchFamily="34" charset="0"/>
                <a:ea typeface="Rockwell Nova Light" charset="0"/>
                <a:cs typeface="Calibri" panose="020F0502020204030204" pitchFamily="34" charset="0"/>
              </a:rPr>
              <a:t>Helping the UK become a global leader in developing and </a:t>
            </a:r>
            <a:r>
              <a:rPr lang="en-US" sz="1200" dirty="0" err="1">
                <a:latin typeface="Calibri" panose="020F0502020204030204" pitchFamily="34" charset="0"/>
                <a:ea typeface="Rockwell Nova Light" charset="0"/>
                <a:cs typeface="Calibri" panose="020F0502020204030204" pitchFamily="34" charset="0"/>
              </a:rPr>
              <a:t>commercialising</a:t>
            </a:r>
            <a:r>
              <a:rPr lang="en-US" sz="1200" dirty="0">
                <a:latin typeface="Calibri" panose="020F0502020204030204" pitchFamily="34" charset="0"/>
                <a:ea typeface="Rockwell Nova Light" charset="0"/>
                <a:cs typeface="Calibri" panose="020F0502020204030204" pitchFamily="34" charset="0"/>
              </a:rPr>
              <a:t> new applications for compound semiconductors</a:t>
            </a:r>
          </a:p>
          <a:p>
            <a:pPr>
              <a:lnSpc>
                <a:spcPct val="100000"/>
              </a:lnSpc>
              <a:spcBef>
                <a:spcPts val="0"/>
              </a:spcBef>
              <a:spcAft>
                <a:spcPts val="400"/>
              </a:spcAft>
              <a:buFont typeface="System Font Regular"/>
              <a:buChar char="-"/>
            </a:pPr>
            <a:r>
              <a:rPr lang="en-US" sz="1200" kern="1200" dirty="0">
                <a:solidFill>
                  <a:schemeClr val="tx1"/>
                </a:solidFill>
                <a:latin typeface="+mn-lt"/>
                <a:ea typeface="+mn-ea"/>
                <a:cs typeface="Calibri" panose="020F0502020204030204" pitchFamily="34" charset="0"/>
              </a:rPr>
              <a:t>helping UK companies exploit advances in compound semiconductor technologies</a:t>
            </a:r>
          </a:p>
          <a:p>
            <a:pPr>
              <a:lnSpc>
                <a:spcPct val="100000"/>
              </a:lnSpc>
              <a:spcBef>
                <a:spcPts val="0"/>
              </a:spcBef>
              <a:spcAft>
                <a:spcPts val="400"/>
              </a:spcAft>
              <a:buFont typeface="System Font Regular"/>
              <a:buChar char="-"/>
            </a:pPr>
            <a:r>
              <a:rPr lang="en-US" sz="1200" kern="1200" dirty="0">
                <a:solidFill>
                  <a:schemeClr val="tx1"/>
                </a:solidFill>
                <a:latin typeface="+mn-lt"/>
                <a:ea typeface="+mn-ea"/>
                <a:cs typeface="Calibri" panose="020F0502020204030204" pitchFamily="34" charset="0"/>
              </a:rPr>
              <a:t>part of the world’s first compound semiconductor cluster in south Wales</a:t>
            </a:r>
          </a:p>
          <a:p>
            <a:pPr>
              <a:lnSpc>
                <a:spcPct val="100000"/>
              </a:lnSpc>
              <a:spcBef>
                <a:spcPts val="0"/>
              </a:spcBef>
              <a:spcAft>
                <a:spcPts val="400"/>
              </a:spcAft>
              <a:buFont typeface="System Font Regular"/>
              <a:buChar char="-"/>
            </a:pPr>
            <a:r>
              <a:rPr lang="en-US" sz="1200" kern="1200" dirty="0">
                <a:solidFill>
                  <a:schemeClr val="tx1"/>
                </a:solidFill>
                <a:latin typeface="+mn-lt"/>
                <a:ea typeface="+mn-ea"/>
                <a:cs typeface="Calibri" panose="020F0502020204030204" pitchFamily="34" charset="0"/>
              </a:rPr>
              <a:t>providing business opportunities for power electronics, RF/microwave and photonics</a:t>
            </a:r>
          </a:p>
          <a:p>
            <a:pPr>
              <a:lnSpc>
                <a:spcPct val="100000"/>
              </a:lnSpc>
              <a:spcBef>
                <a:spcPts val="0"/>
              </a:spcBef>
              <a:spcAft>
                <a:spcPts val="400"/>
              </a:spcAft>
              <a:buFont typeface="System Font Regular"/>
              <a:buChar char="-"/>
            </a:pPr>
            <a:r>
              <a:rPr lang="en-US" sz="1200" kern="1200" dirty="0">
                <a:solidFill>
                  <a:schemeClr val="tx1"/>
                </a:solidFill>
                <a:latin typeface="+mn-lt"/>
                <a:ea typeface="+mn-ea"/>
                <a:cs typeface="Calibri" panose="020F0502020204030204" pitchFamily="34" charset="0"/>
              </a:rPr>
              <a:t>part of CS-Connected, alongside the Institute for Compound Semiconductors and the Compound Semiconductor Centre</a:t>
            </a:r>
          </a:p>
          <a:p>
            <a:pPr>
              <a:lnSpc>
                <a:spcPct val="100000"/>
              </a:lnSpc>
              <a:spcBef>
                <a:spcPts val="0"/>
              </a:spcBef>
              <a:spcAft>
                <a:spcPts val="400"/>
              </a:spcAft>
              <a:buFont typeface="System Font Regular"/>
              <a:buChar char="-"/>
            </a:pPr>
            <a:endParaRPr lang="en-US" sz="1200" kern="1200" dirty="0">
              <a:solidFill>
                <a:schemeClr val="tx1"/>
              </a:solidFill>
              <a:latin typeface="+mn-l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400"/>
              </a:spcAft>
              <a:buClrTx/>
              <a:buSzTx/>
              <a:buFont typeface="System Font Regular"/>
              <a:buChar char="-"/>
              <a:tabLst/>
              <a:defRPr/>
            </a:pPr>
            <a:r>
              <a:rPr lang="en-US" sz="1200" dirty="0">
                <a:solidFill>
                  <a:schemeClr val="bg1"/>
                </a:solidFill>
                <a:latin typeface="Rockwell Nova Light" charset="0"/>
                <a:ea typeface="Rockwell Nova Light" charset="0"/>
                <a:cs typeface="Rockwell Nova Light" charset="0"/>
              </a:rPr>
              <a:t>High Value Manufacturing Catapult</a:t>
            </a:r>
          </a:p>
          <a:p>
            <a:pPr marL="0" marR="0" lvl="0" indent="0" algn="l" defTabSz="914400" rtl="0" eaLnBrk="1" fontAlgn="auto" latinLnBrk="0" hangingPunct="1">
              <a:lnSpc>
                <a:spcPct val="100000"/>
              </a:lnSpc>
              <a:spcBef>
                <a:spcPts val="0"/>
              </a:spcBef>
              <a:spcAft>
                <a:spcPts val="400"/>
              </a:spcAft>
              <a:buClrTx/>
              <a:buSzTx/>
              <a:buFont typeface="System Font Regular"/>
              <a:buChar char="-"/>
              <a:tabLst/>
              <a:defRPr/>
            </a:pPr>
            <a:r>
              <a:rPr lang="en-US" sz="1200" dirty="0">
                <a:solidFill>
                  <a:schemeClr val="bg1"/>
                </a:solidFill>
                <a:latin typeface="Calibri" panose="020F0502020204030204" pitchFamily="34" charset="0"/>
                <a:ea typeface="Rockwell Nova Light" charset="0"/>
                <a:cs typeface="Calibri" panose="020F0502020204030204" pitchFamily="34" charset="0"/>
              </a:rPr>
              <a:t>The go-to place for manufacturing technology innovation in the UK. </a:t>
            </a:r>
          </a:p>
          <a:p>
            <a:pPr>
              <a:lnSpc>
                <a:spcPct val="100000"/>
              </a:lnSpc>
              <a:spcBef>
                <a:spcPts val="0"/>
              </a:spcBef>
              <a:spcAft>
                <a:spcPts val="600"/>
              </a:spcAft>
              <a:buFont typeface="System Font Regular"/>
              <a:buChar char="-"/>
            </a:pPr>
            <a:r>
              <a:rPr lang="en-US" sz="1200" kern="1200" dirty="0">
                <a:solidFill>
                  <a:schemeClr val="bg1"/>
                </a:solidFill>
                <a:latin typeface="+mn-lt"/>
                <a:ea typeface="+mn-ea"/>
                <a:cs typeface="Calibri" panose="020F0502020204030204" pitchFamily="34" charset="0"/>
              </a:rPr>
              <a:t>7 </a:t>
            </a:r>
            <a:r>
              <a:rPr lang="en-US" sz="1200" kern="1200" dirty="0" err="1">
                <a:solidFill>
                  <a:schemeClr val="bg1"/>
                </a:solidFill>
                <a:latin typeface="+mn-lt"/>
                <a:ea typeface="+mn-ea"/>
                <a:cs typeface="Calibri" panose="020F0502020204030204" pitchFamily="34" charset="0"/>
              </a:rPr>
              <a:t>centres</a:t>
            </a:r>
            <a:r>
              <a:rPr lang="en-US" sz="1200" kern="1200" dirty="0">
                <a:solidFill>
                  <a:schemeClr val="bg1"/>
                </a:solidFill>
                <a:latin typeface="+mn-lt"/>
                <a:ea typeface="+mn-ea"/>
                <a:cs typeface="Calibri" panose="020F0502020204030204" pitchFamily="34" charset="0"/>
              </a:rPr>
              <a:t> working with industry, academia and government</a:t>
            </a:r>
          </a:p>
          <a:p>
            <a:pPr>
              <a:lnSpc>
                <a:spcPct val="100000"/>
              </a:lnSpc>
              <a:spcBef>
                <a:spcPts val="0"/>
              </a:spcBef>
              <a:spcAft>
                <a:spcPts val="600"/>
              </a:spcAft>
              <a:buFont typeface="System Font Regular"/>
              <a:buChar char="-"/>
            </a:pPr>
            <a:r>
              <a:rPr lang="en-US" sz="1200" kern="1200" dirty="0">
                <a:solidFill>
                  <a:schemeClr val="bg1"/>
                </a:solidFill>
                <a:latin typeface="+mn-lt"/>
                <a:ea typeface="+mn-ea"/>
                <a:cs typeface="Calibri" panose="020F0502020204030204" pitchFamily="34" charset="0"/>
              </a:rPr>
              <a:t>bringing the best research to market</a:t>
            </a:r>
          </a:p>
          <a:p>
            <a:pPr>
              <a:lnSpc>
                <a:spcPct val="100000"/>
              </a:lnSpc>
              <a:spcBef>
                <a:spcPts val="0"/>
              </a:spcBef>
              <a:spcAft>
                <a:spcPts val="600"/>
              </a:spcAft>
              <a:buFont typeface="System Font Regular"/>
              <a:buChar char="-"/>
            </a:pPr>
            <a:r>
              <a:rPr lang="en-US" sz="1200" kern="1200" dirty="0">
                <a:solidFill>
                  <a:schemeClr val="bg1"/>
                </a:solidFill>
                <a:latin typeface="+mn-lt"/>
                <a:ea typeface="+mn-ea"/>
                <a:cs typeface="Calibri" panose="020F0502020204030204" pitchFamily="34" charset="0"/>
              </a:rPr>
              <a:t>access to industrial-scale facilities and engineers, scientists and technicians</a:t>
            </a:r>
          </a:p>
          <a:p>
            <a:pPr>
              <a:lnSpc>
                <a:spcPct val="100000"/>
              </a:lnSpc>
              <a:spcBef>
                <a:spcPts val="0"/>
              </a:spcBef>
              <a:spcAft>
                <a:spcPts val="600"/>
              </a:spcAft>
              <a:buFont typeface="System Font Regular"/>
              <a:buChar char="-"/>
            </a:pPr>
            <a:r>
              <a:rPr lang="en-US" sz="1200" kern="1200" dirty="0">
                <a:solidFill>
                  <a:schemeClr val="bg1"/>
                </a:solidFill>
                <a:latin typeface="+mn-lt"/>
                <a:ea typeface="+mn-ea"/>
                <a:cs typeface="Calibri" panose="020F0502020204030204" pitchFamily="34" charset="0"/>
              </a:rPr>
              <a:t>help with manufacturing capabilities: raw materials, product development, </a:t>
            </a:r>
            <a:r>
              <a:rPr lang="en-US" sz="1200" kern="1200" dirty="0" err="1">
                <a:solidFill>
                  <a:schemeClr val="bg1"/>
                </a:solidFill>
                <a:latin typeface="+mn-lt"/>
                <a:ea typeface="+mn-ea"/>
                <a:cs typeface="Calibri" panose="020F0502020204030204" pitchFamily="34" charset="0"/>
              </a:rPr>
              <a:t>optimisation</a:t>
            </a:r>
            <a:r>
              <a:rPr lang="en-US" sz="1200" kern="1200" dirty="0">
                <a:solidFill>
                  <a:schemeClr val="bg1"/>
                </a:solidFill>
                <a:latin typeface="+mn-lt"/>
                <a:ea typeface="+mn-ea"/>
                <a:cs typeface="Calibri" panose="020F0502020204030204" pitchFamily="34" charset="0"/>
              </a:rPr>
              <a:t> and automation</a:t>
            </a:r>
          </a:p>
          <a:p>
            <a:pPr>
              <a:lnSpc>
                <a:spcPct val="100000"/>
              </a:lnSpc>
              <a:spcBef>
                <a:spcPts val="0"/>
              </a:spcBef>
              <a:spcAft>
                <a:spcPts val="400"/>
              </a:spcAft>
              <a:buFont typeface="System Font Regular"/>
              <a:buChar char="-"/>
            </a:pPr>
            <a:endParaRPr lang="en-US" sz="1200" kern="1200" dirty="0">
              <a:solidFill>
                <a:schemeClr val="tx1"/>
              </a:solidFill>
              <a:latin typeface="+mn-l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 typeface="System Font Regular"/>
              <a:buNone/>
              <a:tabLst/>
              <a:defRPr/>
            </a:pPr>
            <a:endParaRPr lang="en-US" sz="1200" dirty="0">
              <a:latin typeface="Calibri" panose="020F0502020204030204" pitchFamily="34" charset="0"/>
              <a:ea typeface="Rockwell Nova Light"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 typeface="System Font Regular"/>
              <a:buNone/>
              <a:tabLst/>
              <a:defRPr/>
            </a:pPr>
            <a:endParaRPr lang="en-US" sz="1200" dirty="0">
              <a:latin typeface="Rockwell Nova Light" charset="0"/>
              <a:ea typeface="Rockwell Nova Light" charset="0"/>
              <a:cs typeface="Rockwell Nova Light" charset="0"/>
            </a:endParaRPr>
          </a:p>
          <a:p>
            <a:pPr>
              <a:lnSpc>
                <a:spcPct val="100000"/>
              </a:lnSpc>
              <a:spcBef>
                <a:spcPts val="0"/>
              </a:spcBef>
              <a:spcAft>
                <a:spcPts val="600"/>
              </a:spcAft>
              <a:buFont typeface="System Font Regular"/>
              <a:buChar char="-"/>
            </a:pPr>
            <a:endParaRPr lang="en-US" sz="1200" kern="1200" dirty="0">
              <a:solidFill>
                <a:schemeClr val="bg1"/>
              </a:solidFill>
              <a:latin typeface="+mn-lt"/>
              <a:ea typeface="+mn-ea"/>
              <a:cs typeface="Calibri" panose="020F0502020204030204" pitchFamily="34" charset="0"/>
            </a:endParaRPr>
          </a:p>
          <a:p>
            <a:pPr>
              <a:lnSpc>
                <a:spcPct val="100000"/>
              </a:lnSpc>
              <a:spcBef>
                <a:spcPts val="0"/>
              </a:spcBef>
              <a:spcAft>
                <a:spcPts val="600"/>
              </a:spcAft>
              <a:buFont typeface="System Font Regular"/>
              <a:buChar char="-"/>
            </a:pPr>
            <a:endParaRPr lang="en-US" sz="1200" kern="1200" dirty="0">
              <a:solidFill>
                <a:schemeClr val="bg1"/>
              </a:solidFill>
              <a:latin typeface="+mn-lt"/>
              <a:ea typeface="+mn-ea"/>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A2B6EE5-A699-8E40-B9DE-152024631041}" type="slidenum">
              <a:rPr lang="en-US" smtClean="0"/>
              <a:t>10</a:t>
            </a:fld>
            <a:endParaRPr lang="en-US"/>
          </a:p>
        </p:txBody>
      </p:sp>
    </p:spTree>
    <p:extLst>
      <p:ext uri="{BB962C8B-B14F-4D97-AF65-F5344CB8AC3E}">
        <p14:creationId xmlns:p14="http://schemas.microsoft.com/office/powerpoint/2010/main" val="3435136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No Image Cover Option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0" y="540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endParaRPr lang="en-US" dirty="0"/>
          </a:p>
        </p:txBody>
      </p:sp>
      <p:sp>
        <p:nvSpPr>
          <p:cNvPr id="3" name="Subtitle 2"/>
          <p:cNvSpPr>
            <a:spLocks noGrp="1"/>
          </p:cNvSpPr>
          <p:nvPr>
            <p:ph type="subTitle" idx="1"/>
          </p:nvPr>
        </p:nvSpPr>
        <p:spPr>
          <a:xfrm>
            <a:off x="628650" y="1620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GB" dirty="0"/>
              <a:t>27/03/2018</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3_Two Content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247801"/>
            <a:ext cx="3886200" cy="341058"/>
          </a:xfrm>
        </p:spPr>
        <p:txBody>
          <a:bodyPr/>
          <a:lstStyle>
            <a:lvl1pPr marL="0" indent="0">
              <a:buNone/>
              <a:defRPr/>
            </a:lvl1pPr>
          </a:lstStyle>
          <a:p>
            <a:pPr lvl="0"/>
            <a:r>
              <a:rPr lang="en-US" dirty="0"/>
              <a:t>Click to edit Master text styles</a:t>
            </a:r>
          </a:p>
        </p:txBody>
      </p:sp>
      <p:sp>
        <p:nvSpPr>
          <p:cNvPr id="4" name="Content Placeholder 3"/>
          <p:cNvSpPr>
            <a:spLocks noGrp="1"/>
          </p:cNvSpPr>
          <p:nvPr>
            <p:ph sz="half" idx="2"/>
          </p:nvPr>
        </p:nvSpPr>
        <p:spPr>
          <a:xfrm>
            <a:off x="4629150" y="1247801"/>
            <a:ext cx="3886200" cy="341058"/>
          </a:xfrm>
        </p:spPr>
        <p:txBody>
          <a:bodyPr/>
          <a:lstStyle>
            <a:lvl1pPr marL="0" indent="0">
              <a:buNone/>
              <a:defRPr/>
            </a:lvl1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dirty="0"/>
          </a:p>
        </p:txBody>
      </p:sp>
      <p:sp>
        <p:nvSpPr>
          <p:cNvPr id="8" name="Content Placeholder 2"/>
          <p:cNvSpPr>
            <a:spLocks noGrp="1"/>
          </p:cNvSpPr>
          <p:nvPr>
            <p:ph sz="half" idx="13"/>
          </p:nvPr>
        </p:nvSpPr>
        <p:spPr>
          <a:xfrm>
            <a:off x="628650" y="1743591"/>
            <a:ext cx="3886200" cy="2530169"/>
          </a:xfrm>
        </p:spPr>
        <p:txBody>
          <a:bodyPr/>
          <a:lstStyle>
            <a:lvl1pPr marL="0" indent="0">
              <a:buNone/>
              <a:defRPr/>
            </a:lvl1pPr>
          </a:lstStyle>
          <a:p>
            <a:pPr lvl="0"/>
            <a:endParaRPr lang="en-US" dirty="0"/>
          </a:p>
        </p:txBody>
      </p:sp>
      <p:sp>
        <p:nvSpPr>
          <p:cNvPr id="9" name="Content Placeholder 3"/>
          <p:cNvSpPr>
            <a:spLocks noGrp="1"/>
          </p:cNvSpPr>
          <p:nvPr>
            <p:ph sz="half" idx="14"/>
          </p:nvPr>
        </p:nvSpPr>
        <p:spPr>
          <a:xfrm>
            <a:off x="4629150" y="1743591"/>
            <a:ext cx="3886200" cy="2530169"/>
          </a:xfrm>
        </p:spPr>
        <p:txBody>
          <a:bodyPr/>
          <a:lstStyle>
            <a:lvl1pPr marL="0" indent="0">
              <a:buNone/>
              <a:defRPr/>
            </a:lvl1pPr>
          </a:lstStyle>
          <a:p>
            <a:pPr lvl="0"/>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hree 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hasCustomPrompt="1"/>
          </p:nvPr>
        </p:nvSpPr>
        <p:spPr>
          <a:xfrm>
            <a:off x="3330596" y="2929411"/>
            <a:ext cx="2482808" cy="1589603"/>
          </a:xfrm>
        </p:spPr>
        <p:txBody>
          <a:bodyPr>
            <a:normAutofit/>
          </a:bodyPr>
          <a:lstStyle>
            <a:lvl1pPr marL="0" indent="0">
              <a:buNone/>
              <a:defRPr sz="1050"/>
            </a:lvl1pPr>
          </a:lstStyle>
          <a:p>
            <a:pPr lvl="0"/>
            <a:r>
              <a:rPr lang="en-US" dirty="0"/>
              <a:t>Lorem ipsum dolor sit </a:t>
            </a:r>
            <a:r>
              <a:rPr lang="en-US" dirty="0" err="1"/>
              <a:t>amet</a:t>
            </a:r>
            <a:r>
              <a:rPr lang="en-US" dirty="0"/>
              <a:t>, </a:t>
            </a:r>
            <a:r>
              <a:rPr lang="en-US" dirty="0" err="1"/>
              <a:t>eu</a:t>
            </a:r>
            <a:r>
              <a:rPr lang="en-US" dirty="0"/>
              <a:t> option </a:t>
            </a:r>
            <a:r>
              <a:rPr lang="en-US" dirty="0" err="1"/>
              <a:t>sapientem</a:t>
            </a:r>
            <a:r>
              <a:rPr lang="en-US" dirty="0"/>
              <a:t> vim. Cum choro </a:t>
            </a:r>
            <a:r>
              <a:rPr lang="en-US" dirty="0" err="1"/>
              <a:t>persequeris</a:t>
            </a:r>
            <a:r>
              <a:rPr lang="en-US" dirty="0"/>
              <a:t> an. Quo </a:t>
            </a:r>
            <a:r>
              <a:rPr lang="en-US" dirty="0" err="1"/>
              <a:t>purto</a:t>
            </a:r>
            <a:r>
              <a:rPr lang="en-US" dirty="0"/>
              <a:t> </a:t>
            </a:r>
            <a:r>
              <a:rPr lang="en-US" dirty="0" err="1"/>
              <a:t>putant</a:t>
            </a:r>
            <a:r>
              <a:rPr lang="en-US" dirty="0"/>
              <a:t> no, </a:t>
            </a:r>
            <a:r>
              <a:rPr lang="en-US" dirty="0" err="1"/>
              <a:t>omnesque</a:t>
            </a:r>
            <a:r>
              <a:rPr lang="en-US" dirty="0"/>
              <a:t> </a:t>
            </a:r>
            <a:r>
              <a:rPr lang="en-US" dirty="0" err="1"/>
              <a:t>accusamus</a:t>
            </a:r>
            <a:r>
              <a:rPr lang="en-US" dirty="0"/>
              <a:t> in mea. Cu duo </a:t>
            </a:r>
            <a:r>
              <a:rPr lang="en-US" dirty="0" err="1"/>
              <a:t>nobis</a:t>
            </a:r>
            <a:r>
              <a:rPr lang="en-US" dirty="0"/>
              <a:t> </a:t>
            </a:r>
            <a:r>
              <a:rPr lang="en-US" dirty="0" err="1"/>
              <a:t>indoctum</a:t>
            </a:r>
            <a:r>
              <a:rPr lang="en-US" dirty="0"/>
              <a:t> postulant.</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dirty="0"/>
          </a:p>
        </p:txBody>
      </p:sp>
      <p:sp>
        <p:nvSpPr>
          <p:cNvPr id="9" name="Content Placeholder 3"/>
          <p:cNvSpPr>
            <a:spLocks noGrp="1"/>
          </p:cNvSpPr>
          <p:nvPr>
            <p:ph sz="half" idx="13" hasCustomPrompt="1"/>
          </p:nvPr>
        </p:nvSpPr>
        <p:spPr>
          <a:xfrm>
            <a:off x="628649" y="2929411"/>
            <a:ext cx="2482808" cy="1589603"/>
          </a:xfrm>
        </p:spPr>
        <p:txBody>
          <a:bodyPr>
            <a:normAutofit/>
          </a:bodyPr>
          <a:lstStyle>
            <a:lvl1pPr marL="0" indent="0">
              <a:buNone/>
              <a:defRPr sz="1050"/>
            </a:lvl1pPr>
          </a:lstStyle>
          <a:p>
            <a:pPr lvl="0"/>
            <a:r>
              <a:rPr lang="en-US" dirty="0"/>
              <a:t>Lorem ipsum dolor sit </a:t>
            </a:r>
            <a:r>
              <a:rPr lang="en-US" dirty="0" err="1"/>
              <a:t>amet</a:t>
            </a:r>
            <a:r>
              <a:rPr lang="en-US" dirty="0"/>
              <a:t>, </a:t>
            </a:r>
            <a:r>
              <a:rPr lang="en-US" dirty="0" err="1"/>
              <a:t>eu</a:t>
            </a:r>
            <a:r>
              <a:rPr lang="en-US" dirty="0"/>
              <a:t> option </a:t>
            </a:r>
            <a:r>
              <a:rPr lang="en-US" dirty="0" err="1"/>
              <a:t>sapientem</a:t>
            </a:r>
            <a:r>
              <a:rPr lang="en-US" dirty="0"/>
              <a:t> vim. Cum choro </a:t>
            </a:r>
            <a:r>
              <a:rPr lang="en-US" dirty="0" err="1"/>
              <a:t>persequeris</a:t>
            </a:r>
            <a:r>
              <a:rPr lang="en-US" dirty="0"/>
              <a:t> an. Quo </a:t>
            </a:r>
            <a:r>
              <a:rPr lang="en-US" dirty="0" err="1"/>
              <a:t>purto</a:t>
            </a:r>
            <a:r>
              <a:rPr lang="en-US" dirty="0"/>
              <a:t> </a:t>
            </a:r>
            <a:r>
              <a:rPr lang="en-US" dirty="0" err="1"/>
              <a:t>putant</a:t>
            </a:r>
            <a:r>
              <a:rPr lang="en-US" dirty="0"/>
              <a:t> no, </a:t>
            </a:r>
            <a:r>
              <a:rPr lang="en-US" dirty="0" err="1"/>
              <a:t>omnesque</a:t>
            </a:r>
            <a:r>
              <a:rPr lang="en-US" dirty="0"/>
              <a:t> </a:t>
            </a:r>
            <a:r>
              <a:rPr lang="en-US" dirty="0" err="1"/>
              <a:t>accusamus</a:t>
            </a:r>
            <a:r>
              <a:rPr lang="en-US" dirty="0"/>
              <a:t> in mea. Cu duo </a:t>
            </a:r>
            <a:r>
              <a:rPr lang="en-US" dirty="0" err="1"/>
              <a:t>nobis</a:t>
            </a:r>
            <a:r>
              <a:rPr lang="en-US" dirty="0"/>
              <a:t> </a:t>
            </a:r>
            <a:r>
              <a:rPr lang="en-US" dirty="0" err="1"/>
              <a:t>indoctum</a:t>
            </a:r>
            <a:r>
              <a:rPr lang="en-US" dirty="0"/>
              <a:t> postulant.</a:t>
            </a:r>
          </a:p>
        </p:txBody>
      </p:sp>
      <p:sp>
        <p:nvSpPr>
          <p:cNvPr id="10" name="Content Placeholder 3"/>
          <p:cNvSpPr>
            <a:spLocks noGrp="1"/>
          </p:cNvSpPr>
          <p:nvPr>
            <p:ph sz="half" idx="14" hasCustomPrompt="1"/>
          </p:nvPr>
        </p:nvSpPr>
        <p:spPr>
          <a:xfrm>
            <a:off x="6032542" y="2929411"/>
            <a:ext cx="2482808" cy="1589603"/>
          </a:xfrm>
        </p:spPr>
        <p:txBody>
          <a:bodyPr>
            <a:normAutofit/>
          </a:bodyPr>
          <a:lstStyle>
            <a:lvl1pPr marL="0" indent="0">
              <a:buNone/>
              <a:defRPr sz="1050"/>
            </a:lvl1pPr>
          </a:lstStyle>
          <a:p>
            <a:pPr lvl="0"/>
            <a:r>
              <a:rPr lang="en-US" dirty="0"/>
              <a:t>Lorem ipsum dolor sit </a:t>
            </a:r>
            <a:r>
              <a:rPr lang="en-US" dirty="0" err="1"/>
              <a:t>amet</a:t>
            </a:r>
            <a:r>
              <a:rPr lang="en-US" dirty="0"/>
              <a:t>, </a:t>
            </a:r>
            <a:r>
              <a:rPr lang="en-US" dirty="0" err="1"/>
              <a:t>eu</a:t>
            </a:r>
            <a:r>
              <a:rPr lang="en-US" dirty="0"/>
              <a:t> option </a:t>
            </a:r>
            <a:r>
              <a:rPr lang="en-US" dirty="0" err="1"/>
              <a:t>sapientem</a:t>
            </a:r>
            <a:r>
              <a:rPr lang="en-US" dirty="0"/>
              <a:t> vim. Cum choro </a:t>
            </a:r>
            <a:r>
              <a:rPr lang="en-US" dirty="0" err="1"/>
              <a:t>persequeris</a:t>
            </a:r>
            <a:r>
              <a:rPr lang="en-US" dirty="0"/>
              <a:t> an. Quo </a:t>
            </a:r>
            <a:r>
              <a:rPr lang="en-US" dirty="0" err="1"/>
              <a:t>purto</a:t>
            </a:r>
            <a:r>
              <a:rPr lang="en-US" dirty="0"/>
              <a:t> </a:t>
            </a:r>
            <a:r>
              <a:rPr lang="en-US" dirty="0" err="1"/>
              <a:t>putant</a:t>
            </a:r>
            <a:r>
              <a:rPr lang="en-US" dirty="0"/>
              <a:t> no, </a:t>
            </a:r>
            <a:r>
              <a:rPr lang="en-US" dirty="0" err="1"/>
              <a:t>omnesque</a:t>
            </a:r>
            <a:r>
              <a:rPr lang="en-US" dirty="0"/>
              <a:t> </a:t>
            </a:r>
            <a:r>
              <a:rPr lang="en-US" dirty="0" err="1"/>
              <a:t>accusamus</a:t>
            </a:r>
            <a:r>
              <a:rPr lang="en-US" dirty="0"/>
              <a:t> in mea. Cu duo </a:t>
            </a:r>
            <a:r>
              <a:rPr lang="en-US" dirty="0" err="1"/>
              <a:t>nobis</a:t>
            </a:r>
            <a:r>
              <a:rPr lang="en-US" dirty="0"/>
              <a:t> </a:t>
            </a:r>
            <a:r>
              <a:rPr lang="en-US" dirty="0" err="1"/>
              <a:t>indoctum</a:t>
            </a:r>
            <a:r>
              <a:rPr lang="en-US" dirty="0"/>
              <a:t> postulant.</a:t>
            </a:r>
          </a:p>
        </p:txBody>
      </p:sp>
      <p:sp>
        <p:nvSpPr>
          <p:cNvPr id="13" name="Content Placeholder 3"/>
          <p:cNvSpPr>
            <a:spLocks noGrp="1"/>
          </p:cNvSpPr>
          <p:nvPr>
            <p:ph sz="half" idx="15"/>
          </p:nvPr>
        </p:nvSpPr>
        <p:spPr>
          <a:xfrm>
            <a:off x="628649" y="1026000"/>
            <a:ext cx="7886700" cy="1776242"/>
          </a:xfrm>
        </p:spPr>
        <p:txBody>
          <a:bodyPr>
            <a:normAutofit/>
          </a:bodyPr>
          <a:lstStyle>
            <a:lvl1pPr marL="0" indent="0">
              <a:buNone/>
              <a:defRPr sz="1350"/>
            </a:lvl1pPr>
          </a:lstStyle>
          <a:p>
            <a:pPr lvl="0"/>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dirty="0"/>
          </a:p>
        </p:txBody>
      </p:sp>
      <p:sp>
        <p:nvSpPr>
          <p:cNvPr id="9" name="Content Placeholder 3"/>
          <p:cNvSpPr>
            <a:spLocks noGrp="1"/>
          </p:cNvSpPr>
          <p:nvPr>
            <p:ph sz="half" idx="13" hasCustomPrompt="1"/>
          </p:nvPr>
        </p:nvSpPr>
        <p:spPr>
          <a:xfrm>
            <a:off x="628649" y="2911244"/>
            <a:ext cx="7886700" cy="1716771"/>
          </a:xfrm>
        </p:spPr>
        <p:txBody>
          <a:bodyPr>
            <a:normAutofit/>
          </a:bodyPr>
          <a:lstStyle>
            <a:lvl1pPr marL="0" indent="0">
              <a:buNone/>
              <a:defRPr sz="1350"/>
            </a:lvl1pPr>
          </a:lstStyle>
          <a:p>
            <a:pPr lvl="0"/>
            <a:r>
              <a:rPr lang="en-US" dirty="0"/>
              <a:t>Lorem ipsum dolor sit </a:t>
            </a:r>
            <a:r>
              <a:rPr lang="en-US" dirty="0" err="1"/>
              <a:t>amet</a:t>
            </a:r>
            <a:r>
              <a:rPr lang="en-US" dirty="0"/>
              <a:t>, </a:t>
            </a:r>
            <a:r>
              <a:rPr lang="en-US" dirty="0" err="1"/>
              <a:t>eu</a:t>
            </a:r>
            <a:r>
              <a:rPr lang="en-US" dirty="0"/>
              <a:t> option </a:t>
            </a:r>
            <a:r>
              <a:rPr lang="en-US" dirty="0" err="1"/>
              <a:t>sapientem</a:t>
            </a:r>
            <a:r>
              <a:rPr lang="en-US" dirty="0"/>
              <a:t> vim. Cum choro </a:t>
            </a:r>
            <a:r>
              <a:rPr lang="en-US" dirty="0" err="1"/>
              <a:t>persequeris</a:t>
            </a:r>
            <a:r>
              <a:rPr lang="en-US" dirty="0"/>
              <a:t> an. Quo </a:t>
            </a:r>
            <a:r>
              <a:rPr lang="en-US" dirty="0" err="1"/>
              <a:t>purto</a:t>
            </a:r>
            <a:r>
              <a:rPr lang="en-US" dirty="0"/>
              <a:t> </a:t>
            </a:r>
            <a:r>
              <a:rPr lang="en-US" dirty="0" err="1"/>
              <a:t>putant</a:t>
            </a:r>
            <a:r>
              <a:rPr lang="en-US" dirty="0"/>
              <a:t> no, </a:t>
            </a:r>
            <a:r>
              <a:rPr lang="en-US" dirty="0" err="1"/>
              <a:t>omnesque</a:t>
            </a:r>
            <a:r>
              <a:rPr lang="en-US" dirty="0"/>
              <a:t> </a:t>
            </a:r>
            <a:r>
              <a:rPr lang="en-US" dirty="0" err="1"/>
              <a:t>accusamus</a:t>
            </a:r>
            <a:r>
              <a:rPr lang="en-US" dirty="0"/>
              <a:t> in mea. Cu duo </a:t>
            </a:r>
            <a:r>
              <a:rPr lang="en-US" dirty="0" err="1"/>
              <a:t>nobis</a:t>
            </a:r>
            <a:r>
              <a:rPr lang="en-US" dirty="0"/>
              <a:t> </a:t>
            </a:r>
            <a:r>
              <a:rPr lang="en-US" dirty="0" err="1"/>
              <a:t>indoctum</a:t>
            </a:r>
            <a:r>
              <a:rPr lang="en-US" dirty="0"/>
              <a:t> postulant.</a:t>
            </a:r>
          </a:p>
        </p:txBody>
      </p:sp>
      <p:sp>
        <p:nvSpPr>
          <p:cNvPr id="11" name="Content Placeholder 3"/>
          <p:cNvSpPr>
            <a:spLocks noGrp="1"/>
          </p:cNvSpPr>
          <p:nvPr>
            <p:ph sz="half" idx="14"/>
          </p:nvPr>
        </p:nvSpPr>
        <p:spPr>
          <a:xfrm>
            <a:off x="628649" y="1026000"/>
            <a:ext cx="7886700" cy="1776242"/>
          </a:xfrm>
        </p:spPr>
        <p:txBody>
          <a:bodyPr>
            <a:normAutofit/>
          </a:bodyPr>
          <a:lstStyle>
            <a:lvl1pPr marL="0" indent="0">
              <a:buNone/>
              <a:defRPr sz="1350"/>
            </a:lvl1pPr>
          </a:lstStyle>
          <a:p>
            <a:pPr lvl="0"/>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 purple, bullets text">
    <p:spTree>
      <p:nvGrpSpPr>
        <p:cNvPr id="1" name=""/>
        <p:cNvGrpSpPr/>
        <p:nvPr/>
      </p:nvGrpSpPr>
      <p:grpSpPr>
        <a:xfrm>
          <a:off x="0" y="0"/>
          <a:ext cx="0" cy="0"/>
          <a:chOff x="0" y="0"/>
          <a:chExt cx="0" cy="0"/>
        </a:xfrm>
      </p:grpSpPr>
      <p:sp>
        <p:nvSpPr>
          <p:cNvPr id="2" name="Title 1"/>
          <p:cNvSpPr>
            <a:spLocks noGrp="1"/>
          </p:cNvSpPr>
          <p:nvPr>
            <p:ph type="title"/>
          </p:nvPr>
        </p:nvSpPr>
        <p:spPr>
          <a:xfrm>
            <a:off x="457605" y="888225"/>
            <a:ext cx="8228795" cy="524648"/>
          </a:xfrm>
        </p:spPr>
        <p:txBody>
          <a:bodyPr/>
          <a:lstStyle/>
          <a:p>
            <a:r>
              <a:rPr lang="en-GB"/>
              <a:t>Click to edit Master title style</a:t>
            </a:r>
            <a:endParaRPr lang="en-US"/>
          </a:p>
        </p:txBody>
      </p:sp>
      <p:sp>
        <p:nvSpPr>
          <p:cNvPr id="5" name="Text Placeholder 3"/>
          <p:cNvSpPr>
            <a:spLocks noGrp="1"/>
          </p:cNvSpPr>
          <p:nvPr>
            <p:ph type="body" sz="quarter" idx="10"/>
          </p:nvPr>
        </p:nvSpPr>
        <p:spPr>
          <a:xfrm>
            <a:off x="457606" y="1509218"/>
            <a:ext cx="8228391" cy="2751315"/>
          </a:xfrm>
          <a:prstGeom prst="rect">
            <a:avLst/>
          </a:prstGeom>
        </p:spPr>
        <p:txBody>
          <a:bodyPr vert="horz" lIns="57399" tIns="28672" rIns="57399" bIns="28672"/>
          <a:lstStyle>
            <a:lvl1pPr>
              <a:lnSpc>
                <a:spcPct val="90000"/>
              </a:lnSpc>
              <a:buFont typeface="Calibri" pitchFamily="34" charset="0"/>
              <a:buChar char="•"/>
              <a:defRPr sz="2500" baseline="0">
                <a:solidFill>
                  <a:schemeClr val="bg1">
                    <a:lumMod val="95000"/>
                  </a:schemeClr>
                </a:solidFill>
              </a:defRPr>
            </a:lvl1pPr>
            <a:lvl2pPr marL="453147" indent="-226061">
              <a:lnSpc>
                <a:spcPct val="90000"/>
              </a:lnSpc>
              <a:buFont typeface="Arial" pitchFamily="34" charset="0"/>
              <a:buChar char="-"/>
              <a:defRPr sz="2300" baseline="0">
                <a:solidFill>
                  <a:schemeClr val="bg1">
                    <a:lumMod val="95000"/>
                  </a:schemeClr>
                </a:solidFill>
              </a:defRPr>
            </a:lvl2pPr>
            <a:lvl3pPr marL="717071" indent="-263885">
              <a:lnSpc>
                <a:spcPct val="90000"/>
              </a:lnSpc>
              <a:buFont typeface="Calibri" pitchFamily="34" charset="0"/>
              <a:buChar char="•"/>
              <a:defRPr sz="2300" baseline="0">
                <a:solidFill>
                  <a:schemeClr val="bg1">
                    <a:lumMod val="95000"/>
                  </a:schemeClr>
                </a:solidFill>
              </a:defRPr>
            </a:lvl3pPr>
            <a:lvl4pPr marL="1003898" indent="-269904">
              <a:lnSpc>
                <a:spcPct val="90000"/>
              </a:lnSpc>
              <a:buFont typeface="Arial" pitchFamily="34" charset="0"/>
              <a:buChar char="-"/>
              <a:defRPr sz="2300" baseline="0">
                <a:solidFill>
                  <a:schemeClr val="bg1">
                    <a:lumMod val="95000"/>
                  </a:schemeClr>
                </a:solidFill>
              </a:defRPr>
            </a:lvl4pPr>
            <a:lvl5pPr>
              <a:lnSpc>
                <a:spcPct val="90000"/>
              </a:lnSpc>
              <a:defRPr sz="2500" baseline="0">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03811858"/>
      </p:ext>
    </p:extLst>
  </p:cSld>
  <p:clrMapOvr>
    <a:masterClrMapping/>
  </p:clrMapOvr>
  <p:transition spd="slow" advClick="0" advTm="1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597901" y="4767264"/>
            <a:ext cx="482600" cy="273844"/>
          </a:xfrm>
          <a:prstGeom prst="rect">
            <a:avLst/>
          </a:prstGeom>
        </p:spPr>
        <p:txBody>
          <a:bodyPr/>
          <a:lstStyle>
            <a:lvl1pPr algn="ctr">
              <a:defRPr sz="750">
                <a:solidFill>
                  <a:schemeClr val="bg1"/>
                </a:solidFill>
              </a:defRPr>
            </a:lvl1pPr>
          </a:lstStyle>
          <a:p>
            <a:fld id="{55B148A4-2945-4444-9EBB-97DE3C2FCCCE}" type="slidenum">
              <a:rPr lang="en-US" smtClean="0"/>
              <a:pPr/>
              <a:t>‹#›</a:t>
            </a:fld>
            <a:endParaRPr lang="en-US" dirty="0"/>
          </a:p>
        </p:txBody>
      </p:sp>
    </p:spTree>
    <p:extLst>
      <p:ext uri="{BB962C8B-B14F-4D97-AF65-F5344CB8AC3E}">
        <p14:creationId xmlns:p14="http://schemas.microsoft.com/office/powerpoint/2010/main" val="2871424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457189" eaLnBrk="0" fontAlgn="base" hangingPunct="0">
              <a:spcBef>
                <a:spcPct val="0"/>
              </a:spcBef>
              <a:spcAft>
                <a:spcPct val="0"/>
              </a:spcAft>
              <a:defRPr/>
            </a:pPr>
            <a:fld id="{5951CF82-2998-4A30-8F41-4E4A809F7706}" type="datetimeFigureOut">
              <a:rPr lang="en-US" altLang="en-US" smtClean="0">
                <a:solidFill>
                  <a:srgbClr val="000000"/>
                </a:solidFill>
                <a:ea typeface="ヒラギノ角ゴ Pro W3" charset="-128"/>
              </a:rPr>
              <a:pPr defTabSz="457189" eaLnBrk="0" fontAlgn="base" hangingPunct="0">
                <a:spcBef>
                  <a:spcPct val="0"/>
                </a:spcBef>
                <a:spcAft>
                  <a:spcPct val="0"/>
                </a:spcAft>
                <a:defRPr/>
              </a:pPr>
              <a:t>6/19/2019</a:t>
            </a:fld>
            <a:endParaRPr lang="en-US" altLang="en-US" dirty="0">
              <a:solidFill>
                <a:srgbClr val="000000"/>
              </a:solidFill>
              <a:ea typeface="ヒラギノ角ゴ Pro W3" charset="-128"/>
            </a:endParaRPr>
          </a:p>
        </p:txBody>
      </p:sp>
      <p:sp>
        <p:nvSpPr>
          <p:cNvPr id="5" name="Footer Placeholder 4"/>
          <p:cNvSpPr>
            <a:spLocks noGrp="1"/>
          </p:cNvSpPr>
          <p:nvPr>
            <p:ph type="ftr" sz="quarter" idx="11"/>
          </p:nvPr>
        </p:nvSpPr>
        <p:spPr/>
        <p:txBody>
          <a:bodyPr/>
          <a:lstStyle>
            <a:lvl1pPr>
              <a:defRPr/>
            </a:lvl1pPr>
          </a:lstStyle>
          <a:p>
            <a:pPr defTabSz="457189" eaLnBrk="0" fontAlgn="base" hangingPunct="0">
              <a:spcBef>
                <a:spcPct val="0"/>
              </a:spcBef>
              <a:spcAft>
                <a:spcPct val="0"/>
              </a:spcAft>
              <a:defRPr/>
            </a:pPr>
            <a:endParaRPr lang="en-US" dirty="0">
              <a:solidFill>
                <a:srgbClr val="000000"/>
              </a:solidFill>
              <a:ea typeface="ヒラギノ角ゴ Pro W3" charset="-128"/>
            </a:endParaRPr>
          </a:p>
        </p:txBody>
      </p:sp>
      <p:sp>
        <p:nvSpPr>
          <p:cNvPr id="6" name="Slide Number Placeholder 5"/>
          <p:cNvSpPr>
            <a:spLocks noGrp="1"/>
          </p:cNvSpPr>
          <p:nvPr>
            <p:ph type="sldNum" sz="quarter" idx="12"/>
          </p:nvPr>
        </p:nvSpPr>
        <p:spPr/>
        <p:txBody>
          <a:bodyPr/>
          <a:lstStyle>
            <a:lvl1pPr>
              <a:defRPr/>
            </a:lvl1pPr>
          </a:lstStyle>
          <a:p>
            <a:pPr defTabSz="457189" eaLnBrk="0" fontAlgn="base" hangingPunct="0">
              <a:spcBef>
                <a:spcPct val="0"/>
              </a:spcBef>
              <a:spcAft>
                <a:spcPct val="0"/>
              </a:spcAft>
              <a:defRPr/>
            </a:pPr>
            <a:fld id="{A07DCD43-51CA-4CB0-8CC4-52BBCFFA886B}" type="slidenum">
              <a:rPr lang="en-US" altLang="en-US" sz="1800" smtClean="0">
                <a:solidFill>
                  <a:srgbClr val="000000"/>
                </a:solidFill>
                <a:ea typeface="ヒラギノ角ゴ Pro W3" charset="-128"/>
              </a:rPr>
              <a:pPr defTabSz="457189" eaLnBrk="0" fontAlgn="base" hangingPunct="0">
                <a:spcBef>
                  <a:spcPct val="0"/>
                </a:spcBef>
                <a:spcAft>
                  <a:spcPct val="0"/>
                </a:spcAft>
                <a:defRPr/>
              </a:pPr>
              <a:t>‹#›</a:t>
            </a:fld>
            <a:endParaRPr lang="en-US" altLang="en-US" sz="1800" dirty="0">
              <a:solidFill>
                <a:srgbClr val="000000"/>
              </a:solidFill>
              <a:ea typeface="ヒラギノ角ゴ Pro W3" charset="-128"/>
            </a:endParaRPr>
          </a:p>
        </p:txBody>
      </p:sp>
    </p:spTree>
    <p:extLst>
      <p:ext uri="{BB962C8B-B14F-4D97-AF65-F5344CB8AC3E}">
        <p14:creationId xmlns:p14="http://schemas.microsoft.com/office/powerpoint/2010/main" val="3823820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Chapter Section Option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1" y="648000"/>
            <a:ext cx="3240000" cy="779450"/>
          </a:xfrm>
          <a:prstGeom prst="rect">
            <a:avLst/>
          </a:prstGeom>
        </p:spPr>
        <p:txBody>
          <a:bodyPr anchor="b"/>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1" y="1512000"/>
            <a:ext cx="3240000" cy="1241822"/>
          </a:xfrm>
          <a:prstGeom prst="rect">
            <a:avLst/>
          </a:prstGeom>
        </p:spPr>
        <p:txBody>
          <a:bodyPr/>
          <a:lstStyle>
            <a:lvl1pPr marL="0" indent="0" algn="l">
              <a:buNone/>
              <a:defRPr sz="15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Chapter Section Option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1" y="648000"/>
            <a:ext cx="3240000" cy="779450"/>
          </a:xfrm>
          <a:prstGeom prst="rect">
            <a:avLst/>
          </a:prstGeom>
        </p:spPr>
        <p:txBody>
          <a:bodyPr anchor="b"/>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2" y="1512000"/>
            <a:ext cx="3240000" cy="1241822"/>
          </a:xfrm>
          <a:prstGeom prst="rect">
            <a:avLst/>
          </a:prstGeom>
        </p:spPr>
        <p:txBody>
          <a:bodyPr/>
          <a:lstStyle>
            <a:lvl1pPr marL="0" indent="0" algn="l">
              <a:buNone/>
              <a:defRPr sz="15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_Chapter Section Option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2" y="648000"/>
            <a:ext cx="3240000" cy="779450"/>
          </a:xfrm>
          <a:prstGeom prst="rect">
            <a:avLst/>
          </a:prstGeom>
        </p:spPr>
        <p:txBody>
          <a:bodyPr anchor="b"/>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1" y="1512000"/>
            <a:ext cx="3240001" cy="1241822"/>
          </a:xfrm>
          <a:prstGeom prst="rect">
            <a:avLst/>
          </a:prstGeom>
        </p:spPr>
        <p:txBody>
          <a:bodyPr/>
          <a:lstStyle>
            <a:lvl1pPr marL="0" indent="0" algn="l">
              <a:buNone/>
              <a:defRPr sz="15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4_Chapter Section Option 7">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1" y="648000"/>
            <a:ext cx="3240000" cy="779450"/>
          </a:xfrm>
          <a:prstGeom prst="rect">
            <a:avLst/>
          </a:prstGeom>
        </p:spPr>
        <p:txBody>
          <a:bodyPr anchor="b"/>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2" y="1512000"/>
            <a:ext cx="3240000" cy="1241822"/>
          </a:xfrm>
          <a:prstGeom prst="rect">
            <a:avLst/>
          </a:prstGeom>
        </p:spPr>
        <p:txBody>
          <a:bodyPr/>
          <a:lstStyle>
            <a:lvl1pPr marL="0" indent="0" algn="l">
              <a:buNone/>
              <a:defRPr sz="15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No Image Cover Option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0" y="540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endParaRPr lang="en-US" dirty="0"/>
          </a:p>
        </p:txBody>
      </p:sp>
      <p:sp>
        <p:nvSpPr>
          <p:cNvPr id="3" name="Subtitle 2"/>
          <p:cNvSpPr>
            <a:spLocks noGrp="1"/>
          </p:cNvSpPr>
          <p:nvPr>
            <p:ph type="subTitle" idx="1"/>
          </p:nvPr>
        </p:nvSpPr>
        <p:spPr>
          <a:xfrm>
            <a:off x="628650" y="1620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GB" dirty="0"/>
              <a:t>27/03/2018</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4_Chapter Section Option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1" y="648000"/>
            <a:ext cx="3240000" cy="779450"/>
          </a:xfrm>
          <a:prstGeom prst="rect">
            <a:avLst/>
          </a:prstGeom>
        </p:spPr>
        <p:txBody>
          <a:bodyPr anchor="b"/>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2" y="1512000"/>
            <a:ext cx="3240000" cy="1241822"/>
          </a:xfrm>
          <a:prstGeom prst="rect">
            <a:avLst/>
          </a:prstGeom>
        </p:spPr>
        <p:txBody>
          <a:bodyPr/>
          <a:lstStyle>
            <a:lvl1pPr marL="0" indent="0" algn="l">
              <a:buNone/>
              <a:defRPr sz="15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4_Chapter Section Option 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1" y="648000"/>
            <a:ext cx="3240000" cy="779450"/>
          </a:xfrm>
          <a:prstGeom prst="rect">
            <a:avLst/>
          </a:prstGeom>
        </p:spPr>
        <p:txBody>
          <a:bodyPr anchor="b"/>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2" y="1512000"/>
            <a:ext cx="3240000" cy="1241822"/>
          </a:xfrm>
          <a:prstGeom prst="rect">
            <a:avLst/>
          </a:prstGeom>
        </p:spPr>
        <p:txBody>
          <a:bodyPr/>
          <a:lstStyle>
            <a:lvl1pPr marL="0" indent="0" algn="l">
              <a:buNone/>
              <a:defRPr sz="15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4_Chapter Section Option 6">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1" y="648000"/>
            <a:ext cx="3240000" cy="779450"/>
          </a:xfrm>
          <a:prstGeom prst="rect">
            <a:avLst/>
          </a:prstGeom>
        </p:spPr>
        <p:txBody>
          <a:bodyPr anchor="b"/>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2" y="1512000"/>
            <a:ext cx="3240000" cy="1241822"/>
          </a:xfrm>
          <a:prstGeom prst="rect">
            <a:avLst/>
          </a:prstGeom>
        </p:spPr>
        <p:txBody>
          <a:bodyPr/>
          <a:lstStyle>
            <a:lvl1pPr marL="0" indent="0" algn="l">
              <a:buNone/>
              <a:defRPr sz="15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_Chapter Section Option 8">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1" y="648000"/>
            <a:ext cx="3240000" cy="779450"/>
          </a:xfrm>
          <a:prstGeom prst="rect">
            <a:avLst/>
          </a:prstGeom>
        </p:spPr>
        <p:txBody>
          <a:bodyPr anchor="b"/>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2" y="1512000"/>
            <a:ext cx="3240000" cy="1241822"/>
          </a:xfrm>
          <a:prstGeom prst="rect">
            <a:avLst/>
          </a:prstGeom>
        </p:spPr>
        <p:txBody>
          <a:bodyPr/>
          <a:lstStyle>
            <a:lvl1pPr marL="0" indent="0" algn="l">
              <a:buNone/>
              <a:defRPr sz="15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97374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Signoff">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30000" y="2160000"/>
            <a:ext cx="3240000" cy="920243"/>
          </a:xfr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Tree>
    <p:extLst>
      <p:ext uri="{BB962C8B-B14F-4D97-AF65-F5344CB8AC3E}">
        <p14:creationId xmlns:p14="http://schemas.microsoft.com/office/powerpoint/2010/main" val="948692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KTP PP front page.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400" y="-9525"/>
            <a:ext cx="9398000" cy="5257800"/>
          </a:xfrm>
          <a:prstGeom prst="rect">
            <a:avLst/>
          </a:prstGeom>
        </p:spPr>
      </p:pic>
      <p:sp>
        <p:nvSpPr>
          <p:cNvPr id="2" name="Title 1"/>
          <p:cNvSpPr>
            <a:spLocks noGrp="1"/>
          </p:cNvSpPr>
          <p:nvPr>
            <p:ph type="ctrTitle"/>
          </p:nvPr>
        </p:nvSpPr>
        <p:spPr>
          <a:xfrm>
            <a:off x="463550" y="1076333"/>
            <a:ext cx="7772400" cy="1102519"/>
          </a:xfrm>
        </p:spPr>
        <p:txBody>
          <a:bodyPr>
            <a:normAutofit/>
          </a:bodyPr>
          <a:lstStyle>
            <a:lvl1pPr>
              <a:defRPr sz="3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665123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p:cNvSpPr>
            <a:spLocks noGrp="1"/>
          </p:cNvSpPr>
          <p:nvPr>
            <p:ph type="sldNum" sz="quarter" idx="12"/>
          </p:nvPr>
        </p:nvSpPr>
        <p:spPr>
          <a:xfrm>
            <a:off x="8597902" y="4767270"/>
            <a:ext cx="482600" cy="273844"/>
          </a:xfrm>
          <a:prstGeom prst="rect">
            <a:avLst/>
          </a:prstGeom>
        </p:spPr>
        <p:txBody>
          <a:bodyPr/>
          <a:lstStyle>
            <a:lvl1pPr algn="ctr">
              <a:defRPr sz="750">
                <a:solidFill>
                  <a:schemeClr val="bg1"/>
                </a:solidFill>
              </a:defRPr>
            </a:lvl1pPr>
          </a:lstStyle>
          <a:p>
            <a:fld id="{55B148A4-2945-4444-9EBB-97DE3C2FCCCE}" type="slidenum">
              <a:rPr lang="en-US" smtClean="0"/>
              <a:pPr/>
              <a:t>‹#›</a:t>
            </a:fld>
            <a:endParaRPr lang="en-US" dirty="0"/>
          </a:p>
        </p:txBody>
      </p:sp>
    </p:spTree>
    <p:extLst>
      <p:ext uri="{BB962C8B-B14F-4D97-AF65-F5344CB8AC3E}">
        <p14:creationId xmlns:p14="http://schemas.microsoft.com/office/powerpoint/2010/main" val="4282861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3"/>
            <a:ext cx="7772400" cy="1021556"/>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180041"/>
            <a:ext cx="7772400" cy="1125140"/>
          </a:xfrm>
        </p:spPr>
        <p:txBody>
          <a:bodyPr anchor="b"/>
          <a:lstStyle>
            <a:lvl1pPr marL="0" indent="0">
              <a:buNone/>
              <a:defRPr sz="1500">
                <a:solidFill>
                  <a:schemeClr val="tx1">
                    <a:tint val="75000"/>
                  </a:schemeClr>
                </a:solidFill>
              </a:defRPr>
            </a:lvl1pPr>
            <a:lvl2pPr marL="342735" indent="0">
              <a:buNone/>
              <a:defRPr sz="1350">
                <a:solidFill>
                  <a:schemeClr val="tx1">
                    <a:tint val="75000"/>
                  </a:schemeClr>
                </a:solidFill>
              </a:defRPr>
            </a:lvl2pPr>
            <a:lvl3pPr marL="685470" indent="0">
              <a:buNone/>
              <a:defRPr sz="1200">
                <a:solidFill>
                  <a:schemeClr val="tx1">
                    <a:tint val="75000"/>
                  </a:schemeClr>
                </a:solidFill>
              </a:defRPr>
            </a:lvl3pPr>
            <a:lvl4pPr marL="1028205" indent="0">
              <a:buNone/>
              <a:defRPr sz="1050">
                <a:solidFill>
                  <a:schemeClr val="tx1">
                    <a:tint val="75000"/>
                  </a:schemeClr>
                </a:solidFill>
              </a:defRPr>
            </a:lvl4pPr>
            <a:lvl5pPr marL="1370941" indent="0">
              <a:buNone/>
              <a:defRPr sz="1050">
                <a:solidFill>
                  <a:schemeClr val="tx1">
                    <a:tint val="75000"/>
                  </a:schemeClr>
                </a:solidFill>
              </a:defRPr>
            </a:lvl5pPr>
            <a:lvl6pPr marL="1713676" indent="0">
              <a:buNone/>
              <a:defRPr sz="1050">
                <a:solidFill>
                  <a:schemeClr val="tx1">
                    <a:tint val="75000"/>
                  </a:schemeClr>
                </a:solidFill>
              </a:defRPr>
            </a:lvl6pPr>
            <a:lvl7pPr marL="2056413" indent="0">
              <a:buNone/>
              <a:defRPr sz="1050">
                <a:solidFill>
                  <a:schemeClr val="tx1">
                    <a:tint val="75000"/>
                  </a:schemeClr>
                </a:solidFill>
              </a:defRPr>
            </a:lvl7pPr>
            <a:lvl8pPr marL="2399148" indent="0">
              <a:buNone/>
              <a:defRPr sz="1050">
                <a:solidFill>
                  <a:schemeClr val="tx1">
                    <a:tint val="75000"/>
                  </a:schemeClr>
                </a:solidFill>
              </a:defRPr>
            </a:lvl8pPr>
            <a:lvl9pPr marL="2741883" indent="0">
              <a:buNone/>
              <a:defRPr sz="1050">
                <a:solidFill>
                  <a:schemeClr val="tx1">
                    <a:tint val="75000"/>
                  </a:schemeClr>
                </a:solidFill>
              </a:defRPr>
            </a:lvl9pPr>
          </a:lstStyle>
          <a:p>
            <a:pPr lvl="0"/>
            <a:r>
              <a:rPr lang="en-GB"/>
              <a:t>Click to edit Master text styles</a:t>
            </a:r>
          </a:p>
        </p:txBody>
      </p:sp>
      <p:sp>
        <p:nvSpPr>
          <p:cNvPr id="7" name="Slide Number Placeholder 5"/>
          <p:cNvSpPr>
            <a:spLocks noGrp="1"/>
          </p:cNvSpPr>
          <p:nvPr>
            <p:ph type="sldNum" sz="quarter" idx="12"/>
          </p:nvPr>
        </p:nvSpPr>
        <p:spPr>
          <a:xfrm>
            <a:off x="8597902" y="4767270"/>
            <a:ext cx="482600" cy="273844"/>
          </a:xfrm>
          <a:prstGeom prst="rect">
            <a:avLst/>
          </a:prstGeom>
        </p:spPr>
        <p:txBody>
          <a:bodyPr/>
          <a:lstStyle>
            <a:lvl1pPr algn="ctr">
              <a:defRPr sz="750">
                <a:solidFill>
                  <a:schemeClr val="bg1"/>
                </a:solidFill>
              </a:defRPr>
            </a:lvl1pPr>
          </a:lstStyle>
          <a:p>
            <a:fld id="{55B148A4-2945-4444-9EBB-97DE3C2FCCCE}" type="slidenum">
              <a:rPr lang="en-US" smtClean="0"/>
              <a:pPr/>
              <a:t>‹#›</a:t>
            </a:fld>
            <a:endParaRPr lang="en-US" dirty="0"/>
          </a:p>
        </p:txBody>
      </p:sp>
    </p:spTree>
    <p:extLst>
      <p:ext uri="{BB962C8B-B14F-4D97-AF65-F5344CB8AC3E}">
        <p14:creationId xmlns:p14="http://schemas.microsoft.com/office/powerpoint/2010/main" val="2028627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457200" y="1627586"/>
            <a:ext cx="4038600" cy="2967038"/>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627586"/>
            <a:ext cx="4038600" cy="2967038"/>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lide Number Placeholder 5"/>
          <p:cNvSpPr>
            <a:spLocks noGrp="1"/>
          </p:cNvSpPr>
          <p:nvPr>
            <p:ph type="sldNum" sz="quarter" idx="12"/>
          </p:nvPr>
        </p:nvSpPr>
        <p:spPr>
          <a:xfrm>
            <a:off x="8597902" y="4767270"/>
            <a:ext cx="482600" cy="273844"/>
          </a:xfrm>
          <a:prstGeom prst="rect">
            <a:avLst/>
          </a:prstGeom>
        </p:spPr>
        <p:txBody>
          <a:bodyPr/>
          <a:lstStyle>
            <a:lvl1pPr algn="ctr">
              <a:defRPr sz="750">
                <a:solidFill>
                  <a:schemeClr val="bg1"/>
                </a:solidFill>
              </a:defRPr>
            </a:lvl1pPr>
          </a:lstStyle>
          <a:p>
            <a:fld id="{55B148A4-2945-4444-9EBB-97DE3C2FCCCE}" type="slidenum">
              <a:rPr lang="en-US" smtClean="0"/>
              <a:pPr/>
              <a:t>‹#›</a:t>
            </a:fld>
            <a:endParaRPr lang="en-US" dirty="0"/>
          </a:p>
        </p:txBody>
      </p:sp>
    </p:spTree>
    <p:extLst>
      <p:ext uri="{BB962C8B-B14F-4D97-AF65-F5344CB8AC3E}">
        <p14:creationId xmlns:p14="http://schemas.microsoft.com/office/powerpoint/2010/main" val="3507472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457200" y="1151336"/>
            <a:ext cx="4040188" cy="479822"/>
          </a:xfrm>
        </p:spPr>
        <p:txBody>
          <a:bodyPr anchor="b"/>
          <a:lstStyle>
            <a:lvl1pPr marL="0" indent="0">
              <a:buNone/>
              <a:defRPr sz="1800" b="1">
                <a:solidFill>
                  <a:schemeClr val="tx1"/>
                </a:solidFill>
              </a:defRPr>
            </a:lvl1pPr>
            <a:lvl2pPr marL="342735" indent="0">
              <a:buNone/>
              <a:defRPr sz="1500" b="1"/>
            </a:lvl2pPr>
            <a:lvl3pPr marL="685470" indent="0">
              <a:buNone/>
              <a:defRPr sz="1350" b="1"/>
            </a:lvl3pPr>
            <a:lvl4pPr marL="1028205" indent="0">
              <a:buNone/>
              <a:defRPr sz="1200" b="1"/>
            </a:lvl4pPr>
            <a:lvl5pPr marL="1370941" indent="0">
              <a:buNone/>
              <a:defRPr sz="1200" b="1"/>
            </a:lvl5pPr>
            <a:lvl6pPr marL="1713676" indent="0">
              <a:buNone/>
              <a:defRPr sz="1200" b="1"/>
            </a:lvl6pPr>
            <a:lvl7pPr marL="2056413" indent="0">
              <a:buNone/>
              <a:defRPr sz="1200" b="1"/>
            </a:lvl7pPr>
            <a:lvl8pPr marL="2399148" indent="0">
              <a:buNone/>
              <a:defRPr sz="1200" b="1"/>
            </a:lvl8pPr>
            <a:lvl9pPr marL="2741883" indent="0">
              <a:buNone/>
              <a:defRPr sz="1200" b="1"/>
            </a:lvl9pPr>
          </a:lstStyle>
          <a:p>
            <a:pPr lvl="0"/>
            <a:r>
              <a:rPr lang="en-GB" dirty="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34" y="1151336"/>
            <a:ext cx="4041775" cy="479822"/>
          </a:xfrm>
        </p:spPr>
        <p:txBody>
          <a:bodyPr anchor="b"/>
          <a:lstStyle>
            <a:lvl1pPr marL="0" indent="0">
              <a:buNone/>
              <a:defRPr sz="1800" b="1">
                <a:solidFill>
                  <a:schemeClr val="tx1"/>
                </a:solidFill>
              </a:defRPr>
            </a:lvl1pPr>
            <a:lvl2pPr marL="342735" indent="0">
              <a:buNone/>
              <a:defRPr sz="1500" b="1"/>
            </a:lvl2pPr>
            <a:lvl3pPr marL="685470" indent="0">
              <a:buNone/>
              <a:defRPr sz="1350" b="1"/>
            </a:lvl3pPr>
            <a:lvl4pPr marL="1028205" indent="0">
              <a:buNone/>
              <a:defRPr sz="1200" b="1"/>
            </a:lvl4pPr>
            <a:lvl5pPr marL="1370941" indent="0">
              <a:buNone/>
              <a:defRPr sz="1200" b="1"/>
            </a:lvl5pPr>
            <a:lvl6pPr marL="1713676" indent="0">
              <a:buNone/>
              <a:defRPr sz="1200" b="1"/>
            </a:lvl6pPr>
            <a:lvl7pPr marL="2056413" indent="0">
              <a:buNone/>
              <a:defRPr sz="1200" b="1"/>
            </a:lvl7pPr>
            <a:lvl8pPr marL="2399148" indent="0">
              <a:buNone/>
              <a:defRPr sz="1200" b="1"/>
            </a:lvl8pPr>
            <a:lvl9pPr marL="2741883"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34" y="1631156"/>
            <a:ext cx="4041775" cy="2963466"/>
          </a:xfrm>
        </p:spPr>
        <p:txBody>
          <a:bodyPr>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5"/>
          <p:cNvSpPr>
            <a:spLocks noGrp="1"/>
          </p:cNvSpPr>
          <p:nvPr>
            <p:ph type="sldNum" sz="quarter" idx="12"/>
          </p:nvPr>
        </p:nvSpPr>
        <p:spPr>
          <a:xfrm>
            <a:off x="8597902" y="4767270"/>
            <a:ext cx="482600" cy="273844"/>
          </a:xfrm>
          <a:prstGeom prst="rect">
            <a:avLst/>
          </a:prstGeom>
        </p:spPr>
        <p:txBody>
          <a:bodyPr/>
          <a:lstStyle>
            <a:lvl1pPr algn="ctr">
              <a:defRPr sz="750">
                <a:solidFill>
                  <a:schemeClr val="bg1"/>
                </a:solidFill>
              </a:defRPr>
            </a:lvl1pPr>
          </a:lstStyle>
          <a:p>
            <a:fld id="{55B148A4-2945-4444-9EBB-97DE3C2FCCCE}" type="slidenum">
              <a:rPr lang="en-US" smtClean="0"/>
              <a:pPr/>
              <a:t>‹#›</a:t>
            </a:fld>
            <a:endParaRPr lang="en-US" dirty="0"/>
          </a:p>
        </p:txBody>
      </p:sp>
    </p:spTree>
    <p:extLst>
      <p:ext uri="{BB962C8B-B14F-4D97-AF65-F5344CB8AC3E}">
        <p14:creationId xmlns:p14="http://schemas.microsoft.com/office/powerpoint/2010/main" val="3775429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Image Cover Slide Option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r>
              <a:rPr lang="en-GB" dirty="0"/>
              <a:t>27/03/2018</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Slide Number Placeholder 5"/>
          <p:cNvSpPr txBox="1">
            <a:spLocks/>
          </p:cNvSpPr>
          <p:nvPr userDrawn="1"/>
        </p:nvSpPr>
        <p:spPr>
          <a:xfrm>
            <a:off x="8597902" y="4767270"/>
            <a:ext cx="482600" cy="273844"/>
          </a:xfrm>
          <a:prstGeom prst="rect">
            <a:avLst/>
          </a:prstGeom>
        </p:spPr>
        <p:txBody>
          <a:bodyPr lIns="68547" tIns="34275" rIns="68547" bIns="34275"/>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B148A4-2945-4444-9EBB-97DE3C2FCCCE}" type="slidenum">
              <a:rPr lang="en-US" sz="750" smtClean="0"/>
              <a:pPr/>
              <a:t>‹#›</a:t>
            </a:fld>
            <a:endParaRPr lang="en-US" sz="750" dirty="0"/>
          </a:p>
        </p:txBody>
      </p:sp>
    </p:spTree>
    <p:extLst>
      <p:ext uri="{BB962C8B-B14F-4D97-AF65-F5344CB8AC3E}">
        <p14:creationId xmlns:p14="http://schemas.microsoft.com/office/powerpoint/2010/main" val="3686466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597902" y="4767270"/>
            <a:ext cx="482600" cy="273844"/>
          </a:xfrm>
          <a:prstGeom prst="rect">
            <a:avLst/>
          </a:prstGeom>
        </p:spPr>
        <p:txBody>
          <a:bodyPr/>
          <a:lstStyle>
            <a:lvl1pPr algn="ctr">
              <a:defRPr sz="750">
                <a:solidFill>
                  <a:schemeClr val="bg1"/>
                </a:solidFill>
              </a:defRPr>
            </a:lvl1pPr>
          </a:lstStyle>
          <a:p>
            <a:fld id="{55B148A4-2945-4444-9EBB-97DE3C2FCCCE}" type="slidenum">
              <a:rPr lang="en-US" smtClean="0"/>
              <a:pPr/>
              <a:t>‹#›</a:t>
            </a:fld>
            <a:endParaRPr lang="en-US" dirty="0"/>
          </a:p>
        </p:txBody>
      </p:sp>
    </p:spTree>
    <p:extLst>
      <p:ext uri="{BB962C8B-B14F-4D97-AF65-F5344CB8AC3E}">
        <p14:creationId xmlns:p14="http://schemas.microsoft.com/office/powerpoint/2010/main" val="816748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8"/>
            <a:ext cx="3008313" cy="871538"/>
          </a:xfrm>
        </p:spPr>
        <p:txBody>
          <a:bodyPr anchor="b"/>
          <a:lstStyle>
            <a:lvl1pPr algn="l">
              <a:defRPr sz="1500" b="1">
                <a:solidFill>
                  <a:srgbClr val="000000"/>
                </a:solidFill>
              </a:defRPr>
            </a:lvl1pPr>
          </a:lstStyle>
          <a:p>
            <a:r>
              <a:rPr lang="en-GB" dirty="0"/>
              <a:t>Click to edit Master title style</a:t>
            </a:r>
            <a:endParaRPr lang="en-US" dirty="0"/>
          </a:p>
        </p:txBody>
      </p:sp>
      <p:sp>
        <p:nvSpPr>
          <p:cNvPr id="3" name="Content Placeholder 2"/>
          <p:cNvSpPr>
            <a:spLocks noGrp="1"/>
          </p:cNvSpPr>
          <p:nvPr>
            <p:ph idx="1"/>
          </p:nvPr>
        </p:nvSpPr>
        <p:spPr>
          <a:xfrm>
            <a:off x="3575050" y="204794"/>
            <a:ext cx="5111750" cy="4389835"/>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050"/>
            </a:lvl1pPr>
            <a:lvl2pPr marL="342735" indent="0">
              <a:buNone/>
              <a:defRPr sz="900"/>
            </a:lvl2pPr>
            <a:lvl3pPr marL="685470" indent="0">
              <a:buNone/>
              <a:defRPr sz="750"/>
            </a:lvl3pPr>
            <a:lvl4pPr marL="1028205" indent="0">
              <a:buNone/>
              <a:defRPr sz="675"/>
            </a:lvl4pPr>
            <a:lvl5pPr marL="1370941" indent="0">
              <a:buNone/>
              <a:defRPr sz="675"/>
            </a:lvl5pPr>
            <a:lvl6pPr marL="1713676" indent="0">
              <a:buNone/>
              <a:defRPr sz="675"/>
            </a:lvl6pPr>
            <a:lvl7pPr marL="2056413" indent="0">
              <a:buNone/>
              <a:defRPr sz="675"/>
            </a:lvl7pPr>
            <a:lvl8pPr marL="2399148" indent="0">
              <a:buNone/>
              <a:defRPr sz="675"/>
            </a:lvl8pPr>
            <a:lvl9pPr marL="2741883" indent="0">
              <a:buNone/>
              <a:defRPr sz="675"/>
            </a:lvl9pPr>
          </a:lstStyle>
          <a:p>
            <a:pPr lvl="0"/>
            <a:r>
              <a:rPr lang="en-GB"/>
              <a:t>Click to edit Master text styles</a:t>
            </a:r>
          </a:p>
        </p:txBody>
      </p:sp>
      <p:sp>
        <p:nvSpPr>
          <p:cNvPr id="8" name="Slide Number Placeholder 5"/>
          <p:cNvSpPr>
            <a:spLocks noGrp="1"/>
          </p:cNvSpPr>
          <p:nvPr>
            <p:ph type="sldNum" sz="quarter" idx="12"/>
          </p:nvPr>
        </p:nvSpPr>
        <p:spPr>
          <a:xfrm>
            <a:off x="8597902" y="4767270"/>
            <a:ext cx="482600" cy="273844"/>
          </a:xfrm>
          <a:prstGeom prst="rect">
            <a:avLst/>
          </a:prstGeom>
        </p:spPr>
        <p:txBody>
          <a:bodyPr/>
          <a:lstStyle>
            <a:lvl1pPr algn="ctr">
              <a:defRPr sz="750">
                <a:solidFill>
                  <a:schemeClr val="bg1"/>
                </a:solidFill>
              </a:defRPr>
            </a:lvl1pPr>
          </a:lstStyle>
          <a:p>
            <a:fld id="{55B148A4-2945-4444-9EBB-97DE3C2FCCCE}" type="slidenum">
              <a:rPr lang="en-US" smtClean="0"/>
              <a:pPr/>
              <a:t>‹#›</a:t>
            </a:fld>
            <a:endParaRPr lang="en-US" dirty="0"/>
          </a:p>
        </p:txBody>
      </p:sp>
    </p:spTree>
    <p:extLst>
      <p:ext uri="{BB962C8B-B14F-4D97-AF65-F5344CB8AC3E}">
        <p14:creationId xmlns:p14="http://schemas.microsoft.com/office/powerpoint/2010/main" val="3214104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solidFill>
                  <a:srgbClr val="000000"/>
                </a:solidFill>
              </a:defRPr>
            </a:lvl1pPr>
            <a:lvl2pPr marL="342735" indent="0">
              <a:buNone/>
              <a:defRPr sz="2100"/>
            </a:lvl2pPr>
            <a:lvl3pPr marL="685470" indent="0">
              <a:buNone/>
              <a:defRPr sz="1800"/>
            </a:lvl3pPr>
            <a:lvl4pPr marL="1028205" indent="0">
              <a:buNone/>
              <a:defRPr sz="1500"/>
            </a:lvl4pPr>
            <a:lvl5pPr marL="1370941" indent="0">
              <a:buNone/>
              <a:defRPr sz="1500"/>
            </a:lvl5pPr>
            <a:lvl6pPr marL="1713676" indent="0">
              <a:buNone/>
              <a:defRPr sz="1500"/>
            </a:lvl6pPr>
            <a:lvl7pPr marL="2056413" indent="0">
              <a:buNone/>
              <a:defRPr sz="1500"/>
            </a:lvl7pPr>
            <a:lvl8pPr marL="2399148" indent="0">
              <a:buNone/>
              <a:defRPr sz="1500"/>
            </a:lvl8pPr>
            <a:lvl9pPr marL="2741883" indent="0">
              <a:buNone/>
              <a:defRPr sz="1500"/>
            </a:lvl9pPr>
          </a:lstStyle>
          <a:p>
            <a:endParaRPr lang="en-US" dirty="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735" indent="0">
              <a:buNone/>
              <a:defRPr sz="900"/>
            </a:lvl2pPr>
            <a:lvl3pPr marL="685470" indent="0">
              <a:buNone/>
              <a:defRPr sz="750"/>
            </a:lvl3pPr>
            <a:lvl4pPr marL="1028205" indent="0">
              <a:buNone/>
              <a:defRPr sz="675"/>
            </a:lvl4pPr>
            <a:lvl5pPr marL="1370941" indent="0">
              <a:buNone/>
              <a:defRPr sz="675"/>
            </a:lvl5pPr>
            <a:lvl6pPr marL="1713676" indent="0">
              <a:buNone/>
              <a:defRPr sz="675"/>
            </a:lvl6pPr>
            <a:lvl7pPr marL="2056413" indent="0">
              <a:buNone/>
              <a:defRPr sz="675"/>
            </a:lvl7pPr>
            <a:lvl8pPr marL="2399148" indent="0">
              <a:buNone/>
              <a:defRPr sz="675"/>
            </a:lvl8pPr>
            <a:lvl9pPr marL="2741883" indent="0">
              <a:buNone/>
              <a:defRPr sz="675"/>
            </a:lvl9pPr>
          </a:lstStyle>
          <a:p>
            <a:pPr lvl="0"/>
            <a:r>
              <a:rPr lang="en-GB"/>
              <a:t>Click to edit Master text styles</a:t>
            </a:r>
          </a:p>
        </p:txBody>
      </p:sp>
      <p:sp>
        <p:nvSpPr>
          <p:cNvPr id="8" name="Slide Number Placeholder 5"/>
          <p:cNvSpPr>
            <a:spLocks noGrp="1"/>
          </p:cNvSpPr>
          <p:nvPr>
            <p:ph type="sldNum" sz="quarter" idx="12"/>
          </p:nvPr>
        </p:nvSpPr>
        <p:spPr>
          <a:xfrm>
            <a:off x="8597902" y="4767270"/>
            <a:ext cx="482600" cy="273844"/>
          </a:xfrm>
          <a:prstGeom prst="rect">
            <a:avLst/>
          </a:prstGeom>
        </p:spPr>
        <p:txBody>
          <a:bodyPr/>
          <a:lstStyle>
            <a:lvl1pPr algn="ctr">
              <a:defRPr sz="750">
                <a:solidFill>
                  <a:schemeClr val="bg1"/>
                </a:solidFill>
              </a:defRPr>
            </a:lvl1pPr>
          </a:lstStyle>
          <a:p>
            <a:fld id="{55B148A4-2945-4444-9EBB-97DE3C2FCCCE}" type="slidenum">
              <a:rPr lang="en-US" smtClean="0"/>
              <a:pPr/>
              <a:t>‹#›</a:t>
            </a:fld>
            <a:endParaRPr lang="en-US" dirty="0"/>
          </a:p>
        </p:txBody>
      </p:sp>
    </p:spTree>
    <p:extLst>
      <p:ext uri="{BB962C8B-B14F-4D97-AF65-F5344CB8AC3E}">
        <p14:creationId xmlns:p14="http://schemas.microsoft.com/office/powerpoint/2010/main" val="2280680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p:cNvSpPr>
            <a:spLocks noGrp="1"/>
          </p:cNvSpPr>
          <p:nvPr>
            <p:ph type="sldNum" sz="quarter" idx="12"/>
          </p:nvPr>
        </p:nvSpPr>
        <p:spPr>
          <a:xfrm>
            <a:off x="8597902" y="4767270"/>
            <a:ext cx="482600" cy="273844"/>
          </a:xfrm>
          <a:prstGeom prst="rect">
            <a:avLst/>
          </a:prstGeom>
        </p:spPr>
        <p:txBody>
          <a:bodyPr/>
          <a:lstStyle>
            <a:lvl1pPr algn="ctr">
              <a:defRPr sz="750">
                <a:solidFill>
                  <a:schemeClr val="bg1"/>
                </a:solidFill>
              </a:defRPr>
            </a:lvl1pPr>
          </a:lstStyle>
          <a:p>
            <a:fld id="{55B148A4-2945-4444-9EBB-97DE3C2FCCCE}" type="slidenum">
              <a:rPr lang="en-US" smtClean="0"/>
              <a:pPr/>
              <a:t>‹#›</a:t>
            </a:fld>
            <a:endParaRPr lang="en-US" dirty="0"/>
          </a:p>
        </p:txBody>
      </p:sp>
    </p:spTree>
    <p:extLst>
      <p:ext uri="{BB962C8B-B14F-4D97-AF65-F5344CB8AC3E}">
        <p14:creationId xmlns:p14="http://schemas.microsoft.com/office/powerpoint/2010/main" val="2658126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6"/>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86"/>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p:cNvSpPr>
            <a:spLocks noGrp="1"/>
          </p:cNvSpPr>
          <p:nvPr>
            <p:ph type="sldNum" sz="quarter" idx="12"/>
          </p:nvPr>
        </p:nvSpPr>
        <p:spPr>
          <a:xfrm>
            <a:off x="8597902" y="4767270"/>
            <a:ext cx="482600" cy="273844"/>
          </a:xfrm>
          <a:prstGeom prst="rect">
            <a:avLst/>
          </a:prstGeom>
        </p:spPr>
        <p:txBody>
          <a:bodyPr/>
          <a:lstStyle>
            <a:lvl1pPr algn="ctr">
              <a:defRPr sz="750">
                <a:solidFill>
                  <a:schemeClr val="bg1"/>
                </a:solidFill>
              </a:defRPr>
            </a:lvl1pPr>
          </a:lstStyle>
          <a:p>
            <a:fld id="{55B148A4-2945-4444-9EBB-97DE3C2FCCCE}" type="slidenum">
              <a:rPr lang="en-US" smtClean="0"/>
              <a:pPr/>
              <a:t>‹#›</a:t>
            </a:fld>
            <a:endParaRPr lang="en-US" dirty="0"/>
          </a:p>
        </p:txBody>
      </p:sp>
    </p:spTree>
    <p:extLst>
      <p:ext uri="{BB962C8B-B14F-4D97-AF65-F5344CB8AC3E}">
        <p14:creationId xmlns:p14="http://schemas.microsoft.com/office/powerpoint/2010/main" val="3640741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descr="KTP PP page frame.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 y="-85724"/>
            <a:ext cx="9372600" cy="5305425"/>
          </a:xfrm>
          <a:prstGeom prst="rect">
            <a:avLst/>
          </a:prstGeom>
        </p:spPr>
      </p:pic>
    </p:spTree>
    <p:extLst>
      <p:ext uri="{BB962C8B-B14F-4D97-AF65-F5344CB8AC3E}">
        <p14:creationId xmlns:p14="http://schemas.microsoft.com/office/powerpoint/2010/main" val="2014363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descr="KTP PP page frame.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 y="-76199"/>
            <a:ext cx="9372600" cy="5286375"/>
          </a:xfrm>
          <a:prstGeom prst="rect">
            <a:avLst/>
          </a:prstGeom>
        </p:spPr>
      </p:pic>
    </p:spTree>
    <p:extLst>
      <p:ext uri="{BB962C8B-B14F-4D97-AF65-F5344CB8AC3E}">
        <p14:creationId xmlns:p14="http://schemas.microsoft.com/office/powerpoint/2010/main" val="28062283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KTP PP page frame.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0" y="-66675"/>
            <a:ext cx="9423400" cy="5276850"/>
          </a:xfrm>
          <a:prstGeom prst="rect">
            <a:avLst/>
          </a:prstGeom>
        </p:spPr>
      </p:pic>
    </p:spTree>
    <p:extLst>
      <p:ext uri="{BB962C8B-B14F-4D97-AF65-F5344CB8AC3E}">
        <p14:creationId xmlns:p14="http://schemas.microsoft.com/office/powerpoint/2010/main" val="3955098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descr="KTP PP front page.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400" y="-9525"/>
            <a:ext cx="9398000" cy="5257800"/>
          </a:xfrm>
          <a:prstGeom prst="rect">
            <a:avLst/>
          </a:prstGeom>
        </p:spPr>
      </p:pic>
      <p:sp>
        <p:nvSpPr>
          <p:cNvPr id="2" name="Title 1"/>
          <p:cNvSpPr>
            <a:spLocks noGrp="1"/>
          </p:cNvSpPr>
          <p:nvPr>
            <p:ph type="ctrTitle"/>
          </p:nvPr>
        </p:nvSpPr>
        <p:spPr>
          <a:xfrm>
            <a:off x="463550" y="1072762"/>
            <a:ext cx="7772400" cy="1102519"/>
          </a:xfrm>
        </p:spPr>
        <p:txBody>
          <a:bodyPr>
            <a:normAutofit/>
          </a:bodyPr>
          <a:lstStyle>
            <a:lvl1pPr>
              <a:defRPr sz="3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476511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Image Cover Slide Option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r>
              <a:rPr lang="en-GB" dirty="0"/>
              <a:t>27/03/2018</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KTP PP page frame.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 y="-85724"/>
            <a:ext cx="9372600" cy="5305425"/>
          </a:xfrm>
          <a:prstGeom prst="rect">
            <a:avLst/>
          </a:prstGeom>
        </p:spPr>
      </p:pic>
    </p:spTree>
    <p:extLst>
      <p:ext uri="{BB962C8B-B14F-4D97-AF65-F5344CB8AC3E}">
        <p14:creationId xmlns:p14="http://schemas.microsoft.com/office/powerpoint/2010/main" val="4007260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descr="KTP PP page frame.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 y="-76199"/>
            <a:ext cx="9372600" cy="5286375"/>
          </a:xfrm>
          <a:prstGeom prst="rect">
            <a:avLst/>
          </a:prstGeom>
        </p:spPr>
      </p:pic>
    </p:spTree>
    <p:extLst>
      <p:ext uri="{BB962C8B-B14F-4D97-AF65-F5344CB8AC3E}">
        <p14:creationId xmlns:p14="http://schemas.microsoft.com/office/powerpoint/2010/main" val="3150893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8" name="Picture 7" descr="KTP PP front page.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400" y="-9525"/>
            <a:ext cx="9398000" cy="5257800"/>
          </a:xfrm>
          <a:prstGeom prst="rect">
            <a:avLst/>
          </a:prstGeom>
        </p:spPr>
      </p:pic>
      <p:sp>
        <p:nvSpPr>
          <p:cNvPr id="2" name="Title 1"/>
          <p:cNvSpPr>
            <a:spLocks noGrp="1"/>
          </p:cNvSpPr>
          <p:nvPr>
            <p:ph type="ctrTitle"/>
          </p:nvPr>
        </p:nvSpPr>
        <p:spPr>
          <a:xfrm>
            <a:off x="463550" y="1076333"/>
            <a:ext cx="7772400" cy="1102519"/>
          </a:xfrm>
        </p:spPr>
        <p:txBody>
          <a:bodyPr>
            <a:normAutofit/>
          </a:bodyPr>
          <a:lstStyle>
            <a:lvl1pPr>
              <a:defRPr sz="3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9166690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9" name="Picture 8" descr="KTP PP page frame.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0" y="-66675"/>
            <a:ext cx="9423400" cy="5276850"/>
          </a:xfrm>
          <a:prstGeom prst="rect">
            <a:avLst/>
          </a:prstGeom>
        </p:spPr>
      </p:pic>
    </p:spTree>
    <p:extLst>
      <p:ext uri="{BB962C8B-B14F-4D97-AF65-F5344CB8AC3E}">
        <p14:creationId xmlns:p14="http://schemas.microsoft.com/office/powerpoint/2010/main" val="3135521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KTP PP front page.ai"/>
          <p:cNvPicPr>
            <a:picLocks noChangeAspect="1"/>
          </p:cNvPicPr>
          <p:nvPr userDrawn="1"/>
        </p:nvPicPr>
        <p:blipFill>
          <a:blip r:embed="rId2"/>
          <a:stretch>
            <a:fillRect/>
          </a:stretch>
        </p:blipFill>
        <p:spPr>
          <a:xfrm>
            <a:off x="-25400" y="-9525"/>
            <a:ext cx="9398000" cy="5257800"/>
          </a:xfrm>
          <a:prstGeom prst="rect">
            <a:avLst/>
          </a:prstGeom>
        </p:spPr>
      </p:pic>
      <p:sp>
        <p:nvSpPr>
          <p:cNvPr id="2" name="Title 1"/>
          <p:cNvSpPr>
            <a:spLocks noGrp="1"/>
          </p:cNvSpPr>
          <p:nvPr>
            <p:ph type="ctrTitle"/>
          </p:nvPr>
        </p:nvSpPr>
        <p:spPr>
          <a:xfrm>
            <a:off x="463550" y="1076328"/>
            <a:ext cx="7772400" cy="1102519"/>
          </a:xfrm>
        </p:spPr>
        <p:txBody>
          <a:bodyPr>
            <a:normAutofit/>
          </a:bodyPr>
          <a:lstStyle>
            <a:lvl1pPr>
              <a:defRPr sz="3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90270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p:cNvSpPr>
            <a:spLocks noGrp="1"/>
          </p:cNvSpPr>
          <p:nvPr>
            <p:ph type="sldNum" sz="quarter" idx="12"/>
          </p:nvPr>
        </p:nvSpPr>
        <p:spPr>
          <a:xfrm>
            <a:off x="8597901" y="4767265"/>
            <a:ext cx="482600" cy="273844"/>
          </a:xfrm>
          <a:prstGeom prst="rect">
            <a:avLst/>
          </a:prstGeom>
        </p:spPr>
        <p:txBody>
          <a:bodyPr/>
          <a:lstStyle>
            <a:lvl1pPr algn="ctr">
              <a:defRPr sz="750">
                <a:solidFill>
                  <a:schemeClr val="bg1"/>
                </a:solidFill>
              </a:defRPr>
            </a:lvl1pPr>
          </a:lstStyle>
          <a:p>
            <a:fld id="{55B148A4-2945-4444-9EBB-97DE3C2FCCC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597092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500">
                <a:solidFill>
                  <a:schemeClr val="tx1">
                    <a:tint val="75000"/>
                  </a:schemeClr>
                </a:solidFill>
              </a:defRPr>
            </a:lvl1pPr>
            <a:lvl2pPr marL="342899" indent="0">
              <a:buNone/>
              <a:defRPr sz="1350">
                <a:solidFill>
                  <a:schemeClr val="tx1">
                    <a:tint val="75000"/>
                  </a:schemeClr>
                </a:solidFill>
              </a:defRPr>
            </a:lvl2pPr>
            <a:lvl3pPr marL="685799" indent="0">
              <a:buNone/>
              <a:defRPr sz="1200">
                <a:solidFill>
                  <a:schemeClr val="tx1">
                    <a:tint val="75000"/>
                  </a:schemeClr>
                </a:solidFill>
              </a:defRPr>
            </a:lvl3pPr>
            <a:lvl4pPr marL="1028698" indent="0">
              <a:buNone/>
              <a:defRPr sz="1050">
                <a:solidFill>
                  <a:schemeClr val="tx1">
                    <a:tint val="75000"/>
                  </a:schemeClr>
                </a:solidFill>
              </a:defRPr>
            </a:lvl4pPr>
            <a:lvl5pPr marL="1371597" indent="0">
              <a:buNone/>
              <a:defRPr sz="1050">
                <a:solidFill>
                  <a:schemeClr val="tx1">
                    <a:tint val="75000"/>
                  </a:schemeClr>
                </a:solidFill>
              </a:defRPr>
            </a:lvl5pPr>
            <a:lvl6pPr marL="1714497" indent="0">
              <a:buNone/>
              <a:defRPr sz="1050">
                <a:solidFill>
                  <a:schemeClr val="tx1">
                    <a:tint val="75000"/>
                  </a:schemeClr>
                </a:solidFill>
              </a:defRPr>
            </a:lvl6pPr>
            <a:lvl7pPr marL="2057396" indent="0">
              <a:buNone/>
              <a:defRPr sz="1050">
                <a:solidFill>
                  <a:schemeClr val="tx1">
                    <a:tint val="75000"/>
                  </a:schemeClr>
                </a:solidFill>
              </a:defRPr>
            </a:lvl7pPr>
            <a:lvl8pPr marL="2400296" indent="0">
              <a:buNone/>
              <a:defRPr sz="1050">
                <a:solidFill>
                  <a:schemeClr val="tx1">
                    <a:tint val="75000"/>
                  </a:schemeClr>
                </a:solidFill>
              </a:defRPr>
            </a:lvl8pPr>
            <a:lvl9pPr marL="2743194" indent="0">
              <a:buNone/>
              <a:defRPr sz="1050">
                <a:solidFill>
                  <a:schemeClr val="tx1">
                    <a:tint val="75000"/>
                  </a:schemeClr>
                </a:solidFill>
              </a:defRPr>
            </a:lvl9pPr>
          </a:lstStyle>
          <a:p>
            <a:pPr lvl="0"/>
            <a:r>
              <a:rPr lang="en-GB"/>
              <a:t>Click to edit Master text styles</a:t>
            </a:r>
          </a:p>
        </p:txBody>
      </p:sp>
      <p:sp>
        <p:nvSpPr>
          <p:cNvPr id="7" name="Slide Number Placeholder 5"/>
          <p:cNvSpPr>
            <a:spLocks noGrp="1"/>
          </p:cNvSpPr>
          <p:nvPr>
            <p:ph type="sldNum" sz="quarter" idx="12"/>
          </p:nvPr>
        </p:nvSpPr>
        <p:spPr>
          <a:xfrm>
            <a:off x="8597901" y="4767265"/>
            <a:ext cx="482600" cy="273844"/>
          </a:xfrm>
          <a:prstGeom prst="rect">
            <a:avLst/>
          </a:prstGeom>
        </p:spPr>
        <p:txBody>
          <a:bodyPr/>
          <a:lstStyle>
            <a:lvl1pPr algn="ctr">
              <a:defRPr sz="750">
                <a:solidFill>
                  <a:schemeClr val="bg1"/>
                </a:solidFill>
              </a:defRPr>
            </a:lvl1pPr>
          </a:lstStyle>
          <a:p>
            <a:fld id="{55B148A4-2945-4444-9EBB-97DE3C2FCCC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116916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457200" y="1627586"/>
            <a:ext cx="4038600" cy="2967038"/>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627586"/>
            <a:ext cx="4038600" cy="2967038"/>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lide Number Placeholder 5"/>
          <p:cNvSpPr>
            <a:spLocks noGrp="1"/>
          </p:cNvSpPr>
          <p:nvPr>
            <p:ph type="sldNum" sz="quarter" idx="12"/>
          </p:nvPr>
        </p:nvSpPr>
        <p:spPr>
          <a:xfrm>
            <a:off x="8597901" y="4767265"/>
            <a:ext cx="482600" cy="273844"/>
          </a:xfrm>
          <a:prstGeom prst="rect">
            <a:avLst/>
          </a:prstGeom>
        </p:spPr>
        <p:txBody>
          <a:bodyPr/>
          <a:lstStyle>
            <a:lvl1pPr algn="ctr">
              <a:defRPr sz="750">
                <a:solidFill>
                  <a:schemeClr val="bg1"/>
                </a:solidFill>
              </a:defRPr>
            </a:lvl1pPr>
          </a:lstStyle>
          <a:p>
            <a:fld id="{55B148A4-2945-4444-9EBB-97DE3C2FCCC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825547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457200" y="1151336"/>
            <a:ext cx="4040188" cy="479822"/>
          </a:xfrm>
        </p:spPr>
        <p:txBody>
          <a:bodyPr anchor="b"/>
          <a:lstStyle>
            <a:lvl1pPr marL="0" indent="0">
              <a:buNone/>
              <a:defRPr sz="1800" b="1">
                <a:solidFill>
                  <a:schemeClr val="tx1"/>
                </a:solidFill>
              </a:defRPr>
            </a:lvl1pPr>
            <a:lvl2pPr marL="342899" indent="0">
              <a:buNone/>
              <a:defRPr sz="1500" b="1"/>
            </a:lvl2pPr>
            <a:lvl3pPr marL="685799" indent="0">
              <a:buNone/>
              <a:defRPr sz="1350" b="1"/>
            </a:lvl3pPr>
            <a:lvl4pPr marL="1028698" indent="0">
              <a:buNone/>
              <a:defRPr sz="1200" b="1"/>
            </a:lvl4pPr>
            <a:lvl5pPr marL="1371597" indent="0">
              <a:buNone/>
              <a:defRPr sz="1200" b="1"/>
            </a:lvl5pPr>
            <a:lvl6pPr marL="1714497" indent="0">
              <a:buNone/>
              <a:defRPr sz="1200" b="1"/>
            </a:lvl6pPr>
            <a:lvl7pPr marL="2057396" indent="0">
              <a:buNone/>
              <a:defRPr sz="1200" b="1"/>
            </a:lvl7pPr>
            <a:lvl8pPr marL="2400296" indent="0">
              <a:buNone/>
              <a:defRPr sz="1200" b="1"/>
            </a:lvl8pPr>
            <a:lvl9pPr marL="2743194" indent="0">
              <a:buNone/>
              <a:defRPr sz="1200" b="1"/>
            </a:lvl9pPr>
          </a:lstStyle>
          <a:p>
            <a:pPr lvl="0"/>
            <a:r>
              <a:rPr lang="en-GB" dirty="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29" y="1151336"/>
            <a:ext cx="4041776" cy="479822"/>
          </a:xfrm>
        </p:spPr>
        <p:txBody>
          <a:bodyPr anchor="b"/>
          <a:lstStyle>
            <a:lvl1pPr marL="0" indent="0">
              <a:buNone/>
              <a:defRPr sz="1800" b="1">
                <a:solidFill>
                  <a:schemeClr val="tx1"/>
                </a:solidFill>
              </a:defRPr>
            </a:lvl1pPr>
            <a:lvl2pPr marL="342899" indent="0">
              <a:buNone/>
              <a:defRPr sz="1500" b="1"/>
            </a:lvl2pPr>
            <a:lvl3pPr marL="685799" indent="0">
              <a:buNone/>
              <a:defRPr sz="1350" b="1"/>
            </a:lvl3pPr>
            <a:lvl4pPr marL="1028698" indent="0">
              <a:buNone/>
              <a:defRPr sz="1200" b="1"/>
            </a:lvl4pPr>
            <a:lvl5pPr marL="1371597" indent="0">
              <a:buNone/>
              <a:defRPr sz="1200" b="1"/>
            </a:lvl5pPr>
            <a:lvl6pPr marL="1714497" indent="0">
              <a:buNone/>
              <a:defRPr sz="1200" b="1"/>
            </a:lvl6pPr>
            <a:lvl7pPr marL="2057396" indent="0">
              <a:buNone/>
              <a:defRPr sz="1200" b="1"/>
            </a:lvl7pPr>
            <a:lvl8pPr marL="2400296" indent="0">
              <a:buNone/>
              <a:defRPr sz="1200" b="1"/>
            </a:lvl8pPr>
            <a:lvl9pPr marL="2743194"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9" y="1631156"/>
            <a:ext cx="4041776" cy="2963466"/>
          </a:xfrm>
        </p:spPr>
        <p:txBody>
          <a:bodyPr>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5"/>
          <p:cNvSpPr>
            <a:spLocks noGrp="1"/>
          </p:cNvSpPr>
          <p:nvPr>
            <p:ph type="sldNum" sz="quarter" idx="12"/>
          </p:nvPr>
        </p:nvSpPr>
        <p:spPr>
          <a:xfrm>
            <a:off x="8597901" y="4767265"/>
            <a:ext cx="482600" cy="273844"/>
          </a:xfrm>
          <a:prstGeom prst="rect">
            <a:avLst/>
          </a:prstGeom>
        </p:spPr>
        <p:txBody>
          <a:bodyPr/>
          <a:lstStyle>
            <a:lvl1pPr algn="ctr">
              <a:defRPr sz="750">
                <a:solidFill>
                  <a:schemeClr val="bg1"/>
                </a:solidFill>
              </a:defRPr>
            </a:lvl1pPr>
          </a:lstStyle>
          <a:p>
            <a:fld id="{55B148A4-2945-4444-9EBB-97DE3C2FCCC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49885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Slide Number Placeholder 5"/>
          <p:cNvSpPr txBox="1">
            <a:spLocks/>
          </p:cNvSpPr>
          <p:nvPr userDrawn="1"/>
        </p:nvSpPr>
        <p:spPr>
          <a:xfrm>
            <a:off x="8597901" y="4767265"/>
            <a:ext cx="482600" cy="273844"/>
          </a:xfrm>
          <a:prstGeom prst="rect">
            <a:avLst/>
          </a:prstGeom>
        </p:spPr>
        <p:txBody>
          <a:bodyPr/>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B148A4-2945-4444-9EBB-97DE3C2FCCCE}" type="slidenum">
              <a:rPr lang="en-US" sz="750" smtClean="0">
                <a:solidFill>
                  <a:prstClr val="white"/>
                </a:solidFill>
              </a:rPr>
              <a:pPr/>
              <a:t>‹#›</a:t>
            </a:fld>
            <a:endParaRPr lang="en-US" sz="750" dirty="0">
              <a:solidFill>
                <a:prstClr val="white"/>
              </a:solidFill>
            </a:endParaRPr>
          </a:p>
        </p:txBody>
      </p:sp>
    </p:spTree>
    <p:extLst>
      <p:ext uri="{BB962C8B-B14F-4D97-AF65-F5344CB8AC3E}">
        <p14:creationId xmlns:p14="http://schemas.microsoft.com/office/powerpoint/2010/main" val="191091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Image Cover Slide Option 3">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r>
              <a:rPr lang="en-GB" dirty="0"/>
              <a:t>27/03/2018</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597901" y="4767265"/>
            <a:ext cx="482600" cy="273844"/>
          </a:xfrm>
          <a:prstGeom prst="rect">
            <a:avLst/>
          </a:prstGeom>
        </p:spPr>
        <p:txBody>
          <a:bodyPr/>
          <a:lstStyle>
            <a:lvl1pPr algn="ctr">
              <a:defRPr sz="750">
                <a:solidFill>
                  <a:schemeClr val="bg1"/>
                </a:solidFill>
              </a:defRPr>
            </a:lvl1pPr>
          </a:lstStyle>
          <a:p>
            <a:fld id="{55B148A4-2945-4444-9EBB-97DE3C2FCCC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87838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8"/>
            <a:ext cx="3008313" cy="871538"/>
          </a:xfrm>
        </p:spPr>
        <p:txBody>
          <a:bodyPr anchor="b"/>
          <a:lstStyle>
            <a:lvl1pPr algn="l">
              <a:defRPr sz="1500" b="1">
                <a:solidFill>
                  <a:srgbClr val="000000"/>
                </a:solidFill>
              </a:defRPr>
            </a:lvl1pPr>
          </a:lstStyle>
          <a:p>
            <a:r>
              <a:rPr lang="en-GB" dirty="0"/>
              <a:t>Click to edit Master title style</a:t>
            </a:r>
            <a:endParaRPr lang="en-US" dirty="0"/>
          </a:p>
        </p:txBody>
      </p:sp>
      <p:sp>
        <p:nvSpPr>
          <p:cNvPr id="3" name="Content Placeholder 2"/>
          <p:cNvSpPr>
            <a:spLocks noGrp="1"/>
          </p:cNvSpPr>
          <p:nvPr>
            <p:ph idx="1"/>
          </p:nvPr>
        </p:nvSpPr>
        <p:spPr>
          <a:xfrm>
            <a:off x="3575050" y="204791"/>
            <a:ext cx="5111750" cy="4389835"/>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050"/>
            </a:lvl1pPr>
            <a:lvl2pPr marL="342899" indent="0">
              <a:buNone/>
              <a:defRPr sz="900"/>
            </a:lvl2pPr>
            <a:lvl3pPr marL="685799" indent="0">
              <a:buNone/>
              <a:defRPr sz="750"/>
            </a:lvl3pPr>
            <a:lvl4pPr marL="1028698" indent="0">
              <a:buNone/>
              <a:defRPr sz="675"/>
            </a:lvl4pPr>
            <a:lvl5pPr marL="1371597" indent="0">
              <a:buNone/>
              <a:defRPr sz="675"/>
            </a:lvl5pPr>
            <a:lvl6pPr marL="1714497" indent="0">
              <a:buNone/>
              <a:defRPr sz="675"/>
            </a:lvl6pPr>
            <a:lvl7pPr marL="2057396" indent="0">
              <a:buNone/>
              <a:defRPr sz="675"/>
            </a:lvl7pPr>
            <a:lvl8pPr marL="2400296" indent="0">
              <a:buNone/>
              <a:defRPr sz="675"/>
            </a:lvl8pPr>
            <a:lvl9pPr marL="2743194" indent="0">
              <a:buNone/>
              <a:defRPr sz="675"/>
            </a:lvl9pPr>
          </a:lstStyle>
          <a:p>
            <a:pPr lvl="0"/>
            <a:r>
              <a:rPr lang="en-GB"/>
              <a:t>Click to edit Master text styles</a:t>
            </a:r>
          </a:p>
        </p:txBody>
      </p:sp>
      <p:sp>
        <p:nvSpPr>
          <p:cNvPr id="8" name="Slide Number Placeholder 5"/>
          <p:cNvSpPr>
            <a:spLocks noGrp="1"/>
          </p:cNvSpPr>
          <p:nvPr>
            <p:ph type="sldNum" sz="quarter" idx="12"/>
          </p:nvPr>
        </p:nvSpPr>
        <p:spPr>
          <a:xfrm>
            <a:off x="8597901" y="4767265"/>
            <a:ext cx="482600" cy="273844"/>
          </a:xfrm>
          <a:prstGeom prst="rect">
            <a:avLst/>
          </a:prstGeom>
        </p:spPr>
        <p:txBody>
          <a:bodyPr/>
          <a:lstStyle>
            <a:lvl1pPr algn="ctr">
              <a:defRPr sz="750">
                <a:solidFill>
                  <a:schemeClr val="bg1"/>
                </a:solidFill>
              </a:defRPr>
            </a:lvl1pPr>
          </a:lstStyle>
          <a:p>
            <a:fld id="{55B148A4-2945-4444-9EBB-97DE3C2FCCC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09474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2"/>
            <a:ext cx="5486400" cy="425054"/>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9" y="459581"/>
            <a:ext cx="5486400" cy="3086100"/>
          </a:xfrm>
        </p:spPr>
        <p:txBody>
          <a:bodyPr/>
          <a:lstStyle>
            <a:lvl1pPr marL="0" indent="0">
              <a:buNone/>
              <a:defRPr sz="2400">
                <a:solidFill>
                  <a:srgbClr val="000000"/>
                </a:solidFill>
              </a:defRPr>
            </a:lvl1pPr>
            <a:lvl2pPr marL="342899" indent="0">
              <a:buNone/>
              <a:defRPr sz="2100"/>
            </a:lvl2pPr>
            <a:lvl3pPr marL="685799" indent="0">
              <a:buNone/>
              <a:defRPr sz="1800"/>
            </a:lvl3pPr>
            <a:lvl4pPr marL="1028698" indent="0">
              <a:buNone/>
              <a:defRPr sz="1500"/>
            </a:lvl4pPr>
            <a:lvl5pPr marL="1371597" indent="0">
              <a:buNone/>
              <a:defRPr sz="1500"/>
            </a:lvl5pPr>
            <a:lvl6pPr marL="1714497" indent="0">
              <a:buNone/>
              <a:defRPr sz="1500"/>
            </a:lvl6pPr>
            <a:lvl7pPr marL="2057396" indent="0">
              <a:buNone/>
              <a:defRPr sz="1500"/>
            </a:lvl7pPr>
            <a:lvl8pPr marL="2400296" indent="0">
              <a:buNone/>
              <a:defRPr sz="1500"/>
            </a:lvl8pPr>
            <a:lvl9pPr marL="2743194" indent="0">
              <a:buNone/>
              <a:defRPr sz="1500"/>
            </a:lvl9pPr>
          </a:lstStyle>
          <a:p>
            <a:endParaRPr lang="en-US" dirty="0"/>
          </a:p>
        </p:txBody>
      </p:sp>
      <p:sp>
        <p:nvSpPr>
          <p:cNvPr id="4" name="Text Placeholder 3"/>
          <p:cNvSpPr>
            <a:spLocks noGrp="1"/>
          </p:cNvSpPr>
          <p:nvPr>
            <p:ph type="body" sz="half" idx="2"/>
          </p:nvPr>
        </p:nvSpPr>
        <p:spPr>
          <a:xfrm>
            <a:off x="1792289" y="4025506"/>
            <a:ext cx="5486400" cy="603647"/>
          </a:xfrm>
        </p:spPr>
        <p:txBody>
          <a:bodyPr/>
          <a:lstStyle>
            <a:lvl1pPr marL="0" indent="0">
              <a:buNone/>
              <a:defRPr sz="1050"/>
            </a:lvl1pPr>
            <a:lvl2pPr marL="342899" indent="0">
              <a:buNone/>
              <a:defRPr sz="900"/>
            </a:lvl2pPr>
            <a:lvl3pPr marL="685799" indent="0">
              <a:buNone/>
              <a:defRPr sz="750"/>
            </a:lvl3pPr>
            <a:lvl4pPr marL="1028698" indent="0">
              <a:buNone/>
              <a:defRPr sz="675"/>
            </a:lvl4pPr>
            <a:lvl5pPr marL="1371597" indent="0">
              <a:buNone/>
              <a:defRPr sz="675"/>
            </a:lvl5pPr>
            <a:lvl6pPr marL="1714497" indent="0">
              <a:buNone/>
              <a:defRPr sz="675"/>
            </a:lvl6pPr>
            <a:lvl7pPr marL="2057396" indent="0">
              <a:buNone/>
              <a:defRPr sz="675"/>
            </a:lvl7pPr>
            <a:lvl8pPr marL="2400296" indent="0">
              <a:buNone/>
              <a:defRPr sz="675"/>
            </a:lvl8pPr>
            <a:lvl9pPr marL="2743194" indent="0">
              <a:buNone/>
              <a:defRPr sz="675"/>
            </a:lvl9pPr>
          </a:lstStyle>
          <a:p>
            <a:pPr lvl="0"/>
            <a:r>
              <a:rPr lang="en-GB"/>
              <a:t>Click to edit Master text styles</a:t>
            </a:r>
          </a:p>
        </p:txBody>
      </p:sp>
      <p:sp>
        <p:nvSpPr>
          <p:cNvPr id="8" name="Slide Number Placeholder 5"/>
          <p:cNvSpPr>
            <a:spLocks noGrp="1"/>
          </p:cNvSpPr>
          <p:nvPr>
            <p:ph type="sldNum" sz="quarter" idx="12"/>
          </p:nvPr>
        </p:nvSpPr>
        <p:spPr>
          <a:xfrm>
            <a:off x="8597901" y="4767265"/>
            <a:ext cx="482600" cy="273844"/>
          </a:xfrm>
          <a:prstGeom prst="rect">
            <a:avLst/>
          </a:prstGeom>
        </p:spPr>
        <p:txBody>
          <a:bodyPr/>
          <a:lstStyle>
            <a:lvl1pPr algn="ctr">
              <a:defRPr sz="750">
                <a:solidFill>
                  <a:schemeClr val="bg1"/>
                </a:solidFill>
              </a:defRPr>
            </a:lvl1pPr>
          </a:lstStyle>
          <a:p>
            <a:fld id="{55B148A4-2945-4444-9EBB-97DE3C2FCCC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841695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p:cNvSpPr>
            <a:spLocks noGrp="1"/>
          </p:cNvSpPr>
          <p:nvPr>
            <p:ph type="sldNum" sz="quarter" idx="12"/>
          </p:nvPr>
        </p:nvSpPr>
        <p:spPr>
          <a:xfrm>
            <a:off x="8597901" y="4767265"/>
            <a:ext cx="482600" cy="273844"/>
          </a:xfrm>
          <a:prstGeom prst="rect">
            <a:avLst/>
          </a:prstGeom>
        </p:spPr>
        <p:txBody>
          <a:bodyPr/>
          <a:lstStyle>
            <a:lvl1pPr algn="ctr">
              <a:defRPr sz="750">
                <a:solidFill>
                  <a:schemeClr val="bg1"/>
                </a:solidFill>
              </a:defRPr>
            </a:lvl1pPr>
          </a:lstStyle>
          <a:p>
            <a:fld id="{55B148A4-2945-4444-9EBB-97DE3C2FCCC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287484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p:cNvSpPr>
            <a:spLocks noGrp="1"/>
          </p:cNvSpPr>
          <p:nvPr>
            <p:ph type="sldNum" sz="quarter" idx="12"/>
          </p:nvPr>
        </p:nvSpPr>
        <p:spPr>
          <a:xfrm>
            <a:off x="8597901" y="4767265"/>
            <a:ext cx="482600" cy="273844"/>
          </a:xfrm>
          <a:prstGeom prst="rect">
            <a:avLst/>
          </a:prstGeom>
        </p:spPr>
        <p:txBody>
          <a:bodyPr/>
          <a:lstStyle>
            <a:lvl1pPr algn="ctr">
              <a:defRPr sz="750">
                <a:solidFill>
                  <a:schemeClr val="bg1"/>
                </a:solidFill>
              </a:defRPr>
            </a:lvl1pPr>
          </a:lstStyle>
          <a:p>
            <a:fld id="{55B148A4-2945-4444-9EBB-97DE3C2FCCC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606026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descr="KTP PP page frame.ai"/>
          <p:cNvPicPr>
            <a:picLocks noChangeAspect="1"/>
          </p:cNvPicPr>
          <p:nvPr userDrawn="1"/>
        </p:nvPicPr>
        <p:blipFill>
          <a:blip r:embed="rId2"/>
          <a:stretch>
            <a:fillRect/>
          </a:stretch>
        </p:blipFill>
        <p:spPr>
          <a:xfrm>
            <a:off x="-114300" y="-76199"/>
            <a:ext cx="9372600" cy="5286375"/>
          </a:xfrm>
          <a:prstGeom prst="rect">
            <a:avLst/>
          </a:prstGeom>
        </p:spPr>
      </p:pic>
    </p:spTree>
    <p:extLst>
      <p:ext uri="{BB962C8B-B14F-4D97-AF65-F5344CB8AC3E}">
        <p14:creationId xmlns:p14="http://schemas.microsoft.com/office/powerpoint/2010/main" val="2528225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KTP PP page frame.ai"/>
          <p:cNvPicPr>
            <a:picLocks noChangeAspect="1"/>
          </p:cNvPicPr>
          <p:nvPr userDrawn="1"/>
        </p:nvPicPr>
        <p:blipFill>
          <a:blip r:embed="rId2"/>
          <a:stretch>
            <a:fillRect/>
          </a:stretch>
        </p:blipFill>
        <p:spPr>
          <a:xfrm>
            <a:off x="-127000" y="-66675"/>
            <a:ext cx="9423400" cy="5276850"/>
          </a:xfrm>
          <a:prstGeom prst="rect">
            <a:avLst/>
          </a:prstGeom>
        </p:spPr>
      </p:pic>
    </p:spTree>
    <p:extLst>
      <p:ext uri="{BB962C8B-B14F-4D97-AF65-F5344CB8AC3E}">
        <p14:creationId xmlns:p14="http://schemas.microsoft.com/office/powerpoint/2010/main" val="27725695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slide - white, bullets text">
    <p:spTree>
      <p:nvGrpSpPr>
        <p:cNvPr id="1" name=""/>
        <p:cNvGrpSpPr/>
        <p:nvPr/>
      </p:nvGrpSpPr>
      <p:grpSpPr>
        <a:xfrm>
          <a:off x="0" y="0"/>
          <a:ext cx="0" cy="0"/>
          <a:chOff x="0" y="0"/>
          <a:chExt cx="0" cy="0"/>
        </a:xfrm>
      </p:grpSpPr>
      <p:sp>
        <p:nvSpPr>
          <p:cNvPr id="2" name="Title 1"/>
          <p:cNvSpPr>
            <a:spLocks noGrp="1"/>
          </p:cNvSpPr>
          <p:nvPr>
            <p:ph type="title"/>
          </p:nvPr>
        </p:nvSpPr>
        <p:spPr>
          <a:xfrm>
            <a:off x="438150" y="540964"/>
            <a:ext cx="8228795" cy="524648"/>
          </a:xfrm>
        </p:spPr>
        <p:txBody>
          <a:bodyPr>
            <a:noAutofit/>
          </a:bodyPr>
          <a:lstStyle>
            <a:lvl1pPr algn="l">
              <a:defRPr sz="2400">
                <a:solidFill>
                  <a:srgbClr val="792B8B"/>
                </a:solidFill>
              </a:defRPr>
            </a:lvl1pPr>
          </a:lstStyle>
          <a:p>
            <a:r>
              <a:rPr lang="en-GB" dirty="0"/>
              <a:t>Click to edit Master title style</a:t>
            </a:r>
            <a:endParaRPr lang="en-US" dirty="0"/>
          </a:p>
        </p:txBody>
      </p:sp>
      <p:sp>
        <p:nvSpPr>
          <p:cNvPr id="5" name="Text Placeholder 3"/>
          <p:cNvSpPr>
            <a:spLocks noGrp="1"/>
          </p:cNvSpPr>
          <p:nvPr>
            <p:ph type="body" sz="quarter" idx="10"/>
          </p:nvPr>
        </p:nvSpPr>
        <p:spPr>
          <a:xfrm>
            <a:off x="457604" y="1627586"/>
            <a:ext cx="8228390" cy="2632946"/>
          </a:xfrm>
          <a:prstGeom prst="rect">
            <a:avLst/>
          </a:prstGeom>
        </p:spPr>
        <p:txBody>
          <a:bodyPr vert="horz" lIns="58044" tIns="29022" rIns="58044" bIns="29022">
            <a:normAutofit/>
          </a:bodyPr>
          <a:lstStyle>
            <a:lvl1pPr>
              <a:lnSpc>
                <a:spcPct val="90000"/>
              </a:lnSpc>
              <a:buFont typeface="Calibri" pitchFamily="34" charset="0"/>
              <a:buChar char="•"/>
              <a:defRPr sz="1800" baseline="0">
                <a:solidFill>
                  <a:srgbClr val="792B8B"/>
                </a:solidFill>
              </a:defRPr>
            </a:lvl1pPr>
            <a:lvl2pPr marL="343881" indent="-171563">
              <a:lnSpc>
                <a:spcPct val="90000"/>
              </a:lnSpc>
              <a:buFont typeface="Arial" pitchFamily="34" charset="0"/>
              <a:buChar char="-"/>
              <a:defRPr sz="1500" baseline="0">
                <a:solidFill>
                  <a:srgbClr val="792B8B"/>
                </a:solidFill>
              </a:defRPr>
            </a:lvl2pPr>
            <a:lvl3pPr marL="544163" indent="-200282">
              <a:lnSpc>
                <a:spcPct val="90000"/>
              </a:lnSpc>
              <a:buFont typeface="Calibri" pitchFamily="34" charset="0"/>
              <a:buChar char="•"/>
              <a:defRPr sz="1500" baseline="0">
                <a:solidFill>
                  <a:srgbClr val="792B8B"/>
                </a:solidFill>
              </a:defRPr>
            </a:lvl3pPr>
            <a:lvl4pPr marL="761827" indent="-204817">
              <a:lnSpc>
                <a:spcPct val="90000"/>
              </a:lnSpc>
              <a:buFont typeface="Arial" pitchFamily="34" charset="0"/>
              <a:buChar char="-"/>
              <a:defRPr sz="1500" baseline="0">
                <a:solidFill>
                  <a:srgbClr val="792B8B"/>
                </a:solidFill>
              </a:defRPr>
            </a:lvl4pPr>
            <a:lvl5pPr>
              <a:lnSpc>
                <a:spcPct val="90000"/>
              </a:lnSpc>
              <a:defRPr sz="1875" baseline="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Slide Number Placeholder 5"/>
          <p:cNvSpPr>
            <a:spLocks noGrp="1"/>
          </p:cNvSpPr>
          <p:nvPr>
            <p:ph type="sldNum" sz="quarter" idx="12"/>
          </p:nvPr>
        </p:nvSpPr>
        <p:spPr>
          <a:xfrm>
            <a:off x="8597901" y="4767265"/>
            <a:ext cx="482600" cy="273844"/>
          </a:xfrm>
          <a:prstGeom prst="rect">
            <a:avLst/>
          </a:prstGeom>
        </p:spPr>
        <p:txBody>
          <a:bodyPr/>
          <a:lstStyle>
            <a:lvl1pPr algn="ctr">
              <a:defRPr sz="750">
                <a:solidFill>
                  <a:schemeClr val="bg1"/>
                </a:solidFill>
              </a:defRPr>
            </a:lvl1pPr>
          </a:lstStyle>
          <a:p>
            <a:fld id="{55B148A4-2945-4444-9EBB-97DE3C2FCCC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89402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KTP PP front page.ai"/>
          <p:cNvPicPr>
            <a:picLocks noChangeAspect="1"/>
          </p:cNvPicPr>
          <p:nvPr userDrawn="1"/>
        </p:nvPicPr>
        <p:blipFill>
          <a:blip r:embed="rId2"/>
          <a:stretch>
            <a:fillRect/>
          </a:stretch>
        </p:blipFill>
        <p:spPr>
          <a:xfrm>
            <a:off x="-25401" y="-9525"/>
            <a:ext cx="9398000" cy="5257800"/>
          </a:xfrm>
          <a:prstGeom prst="rect">
            <a:avLst/>
          </a:prstGeom>
        </p:spPr>
      </p:pic>
      <p:sp>
        <p:nvSpPr>
          <p:cNvPr id="2" name="Title 1"/>
          <p:cNvSpPr>
            <a:spLocks noGrp="1"/>
          </p:cNvSpPr>
          <p:nvPr>
            <p:ph type="ctrTitle"/>
          </p:nvPr>
        </p:nvSpPr>
        <p:spPr>
          <a:xfrm>
            <a:off x="463551" y="1072755"/>
            <a:ext cx="7772400" cy="1102519"/>
          </a:xfrm>
        </p:spPr>
        <p:txBody>
          <a:bodyPr>
            <a:normAutofit/>
          </a:bodyPr>
          <a:lstStyle>
            <a:lvl1pPr>
              <a:defRPr sz="2828">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0266763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KTP PP page frame.ai"/>
          <p:cNvPicPr>
            <a:picLocks noChangeAspect="1"/>
          </p:cNvPicPr>
          <p:nvPr userDrawn="1"/>
        </p:nvPicPr>
        <p:blipFill>
          <a:blip r:embed="rId2"/>
          <a:stretch>
            <a:fillRect/>
          </a:stretch>
        </p:blipFill>
        <p:spPr>
          <a:xfrm>
            <a:off x="-114300" y="-85725"/>
            <a:ext cx="9372600" cy="5305425"/>
          </a:xfrm>
          <a:prstGeom prst="rect">
            <a:avLst/>
          </a:prstGeom>
        </p:spPr>
      </p:pic>
    </p:spTree>
    <p:extLst>
      <p:ext uri="{BB962C8B-B14F-4D97-AF65-F5344CB8AC3E}">
        <p14:creationId xmlns:p14="http://schemas.microsoft.com/office/powerpoint/2010/main" val="1362404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Image Cover Slide Option 4">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r>
              <a:rPr lang="en-GB" dirty="0"/>
              <a:t>27/03/2018</a:t>
            </a: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9" name="Picture 8" descr="KTP PP front page.ai"/>
          <p:cNvPicPr>
            <a:picLocks noChangeAspect="1"/>
          </p:cNvPicPr>
          <p:nvPr userDrawn="1"/>
        </p:nvPicPr>
        <p:blipFill>
          <a:blip r:embed="rId2"/>
          <a:stretch>
            <a:fillRect/>
          </a:stretch>
        </p:blipFill>
        <p:spPr>
          <a:xfrm>
            <a:off x="-25401" y="-9525"/>
            <a:ext cx="9398000" cy="5257800"/>
          </a:xfrm>
          <a:prstGeom prst="rect">
            <a:avLst/>
          </a:prstGeom>
        </p:spPr>
      </p:pic>
      <p:sp>
        <p:nvSpPr>
          <p:cNvPr id="2" name="Title 1"/>
          <p:cNvSpPr>
            <a:spLocks noGrp="1"/>
          </p:cNvSpPr>
          <p:nvPr>
            <p:ph type="ctrTitle"/>
          </p:nvPr>
        </p:nvSpPr>
        <p:spPr>
          <a:xfrm>
            <a:off x="463551" y="1072756"/>
            <a:ext cx="7772400" cy="1102519"/>
          </a:xfrm>
        </p:spPr>
        <p:txBody>
          <a:bodyPr>
            <a:normAutofit/>
          </a:bodyPr>
          <a:lstStyle>
            <a:lvl1pPr>
              <a:defRPr sz="2122">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1187103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Content slide - purple, bullets text">
    <p:spTree>
      <p:nvGrpSpPr>
        <p:cNvPr id="1" name=""/>
        <p:cNvGrpSpPr/>
        <p:nvPr/>
      </p:nvGrpSpPr>
      <p:grpSpPr>
        <a:xfrm>
          <a:off x="0" y="0"/>
          <a:ext cx="0" cy="0"/>
          <a:chOff x="0" y="0"/>
          <a:chExt cx="0" cy="0"/>
        </a:xfrm>
      </p:grpSpPr>
      <p:sp>
        <p:nvSpPr>
          <p:cNvPr id="2" name="Title 1"/>
          <p:cNvSpPr>
            <a:spLocks noGrp="1"/>
          </p:cNvSpPr>
          <p:nvPr>
            <p:ph type="title"/>
          </p:nvPr>
        </p:nvSpPr>
        <p:spPr>
          <a:xfrm>
            <a:off x="574677" y="878517"/>
            <a:ext cx="8111723" cy="524648"/>
          </a:xfrm>
        </p:spPr>
        <p:txBody>
          <a:bodyPr/>
          <a:lstStyle>
            <a:lvl1pPr>
              <a:defRPr sz="2828" b="1"/>
            </a:lvl1pPr>
          </a:lstStyle>
          <a:p>
            <a:r>
              <a:rPr lang="en-GB" dirty="0"/>
              <a:t>Click to edit Master title style</a:t>
            </a:r>
            <a:endParaRPr lang="en-US" dirty="0"/>
          </a:p>
        </p:txBody>
      </p:sp>
      <p:sp>
        <p:nvSpPr>
          <p:cNvPr id="5" name="Text Placeholder 3"/>
          <p:cNvSpPr>
            <a:spLocks noGrp="1"/>
          </p:cNvSpPr>
          <p:nvPr>
            <p:ph type="body" sz="quarter" idx="10"/>
          </p:nvPr>
        </p:nvSpPr>
        <p:spPr>
          <a:xfrm>
            <a:off x="584605" y="2178845"/>
            <a:ext cx="7659805" cy="2549130"/>
          </a:xfrm>
          <a:prstGeom prst="rect">
            <a:avLst/>
          </a:prstGeom>
        </p:spPr>
        <p:txBody>
          <a:bodyPr vert="horz" lIns="57404" tIns="28675" rIns="57404" bIns="28675"/>
          <a:lstStyle>
            <a:lvl1pPr>
              <a:lnSpc>
                <a:spcPct val="90000"/>
              </a:lnSpc>
              <a:buFont typeface="Calibri" pitchFamily="34" charset="0"/>
              <a:buChar char="•"/>
              <a:defRPr sz="1415" baseline="0">
                <a:solidFill>
                  <a:srgbClr val="792B8B"/>
                </a:solidFill>
              </a:defRPr>
            </a:lvl1pPr>
            <a:lvl2pPr marL="320483" indent="-159878">
              <a:lnSpc>
                <a:spcPct val="90000"/>
              </a:lnSpc>
              <a:buFont typeface="Arial" pitchFamily="34" charset="0"/>
              <a:buChar char="-"/>
              <a:defRPr sz="1273" baseline="0">
                <a:solidFill>
                  <a:srgbClr val="792B8B"/>
                </a:solidFill>
              </a:defRPr>
            </a:lvl2pPr>
            <a:lvl3pPr marL="507140" indent="-186629">
              <a:lnSpc>
                <a:spcPct val="90000"/>
              </a:lnSpc>
              <a:buFont typeface="Calibri" pitchFamily="34" charset="0"/>
              <a:buChar char="•"/>
              <a:defRPr sz="1132" baseline="0">
                <a:solidFill>
                  <a:srgbClr val="792B8B"/>
                </a:solidFill>
              </a:defRPr>
            </a:lvl3pPr>
            <a:lvl4pPr marL="709996" indent="-190886">
              <a:lnSpc>
                <a:spcPct val="90000"/>
              </a:lnSpc>
              <a:buFont typeface="Arial" pitchFamily="34" charset="0"/>
              <a:buChar char="-"/>
              <a:defRPr sz="990" baseline="0">
                <a:solidFill>
                  <a:srgbClr val="792B8B"/>
                </a:solidFill>
              </a:defRPr>
            </a:lvl4pPr>
            <a:lvl5pPr>
              <a:lnSpc>
                <a:spcPct val="90000"/>
              </a:lnSpc>
              <a:defRPr sz="1768" baseline="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Slide Number Placeholder 5"/>
          <p:cNvSpPr>
            <a:spLocks noGrp="1"/>
          </p:cNvSpPr>
          <p:nvPr>
            <p:ph type="sldNum" sz="quarter" idx="12"/>
          </p:nvPr>
        </p:nvSpPr>
        <p:spPr>
          <a:xfrm>
            <a:off x="8597901" y="4767264"/>
            <a:ext cx="482600" cy="273844"/>
          </a:xfrm>
          <a:prstGeom prst="rect">
            <a:avLst/>
          </a:prstGeom>
        </p:spPr>
        <p:txBody>
          <a:bodyPr/>
          <a:lstStyle>
            <a:lvl1pPr algn="ctr">
              <a:defRPr sz="707">
                <a:solidFill>
                  <a:schemeClr val="bg1"/>
                </a:solidFill>
              </a:defRPr>
            </a:lvl1pPr>
          </a:lstStyle>
          <a:p>
            <a:fld id="{55B148A4-2945-4444-9EBB-97DE3C2FCCC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92396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9" name="Picture 8" descr="KTP PP front page.ai"/>
          <p:cNvPicPr>
            <a:picLocks noChangeAspect="1"/>
          </p:cNvPicPr>
          <p:nvPr userDrawn="1"/>
        </p:nvPicPr>
        <p:blipFill>
          <a:blip r:embed="rId2"/>
          <a:stretch>
            <a:fillRect/>
          </a:stretch>
        </p:blipFill>
        <p:spPr>
          <a:xfrm>
            <a:off x="-25400" y="-9525"/>
            <a:ext cx="9398000" cy="5257800"/>
          </a:xfrm>
          <a:prstGeom prst="rect">
            <a:avLst/>
          </a:prstGeom>
        </p:spPr>
      </p:pic>
      <p:sp>
        <p:nvSpPr>
          <p:cNvPr id="2" name="Title 1"/>
          <p:cNvSpPr>
            <a:spLocks noGrp="1"/>
          </p:cNvSpPr>
          <p:nvPr>
            <p:ph type="ctrTitle"/>
          </p:nvPr>
        </p:nvSpPr>
        <p:spPr>
          <a:xfrm>
            <a:off x="463550" y="1072755"/>
            <a:ext cx="7772400" cy="1102519"/>
          </a:xfrm>
        </p:spPr>
        <p:txBody>
          <a:bodyPr>
            <a:normAutofit/>
          </a:bodyPr>
          <a:lstStyle>
            <a:lvl1pPr>
              <a:defRPr sz="3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7207744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9" name="Picture 8" descr="KTP PP front page.ai"/>
          <p:cNvPicPr>
            <a:picLocks noChangeAspect="1"/>
          </p:cNvPicPr>
          <p:nvPr userDrawn="1"/>
        </p:nvPicPr>
        <p:blipFill>
          <a:blip r:embed="rId2"/>
          <a:stretch>
            <a:fillRect/>
          </a:stretch>
        </p:blipFill>
        <p:spPr>
          <a:xfrm>
            <a:off x="-25400" y="-9525"/>
            <a:ext cx="9398000" cy="5257800"/>
          </a:xfrm>
          <a:prstGeom prst="rect">
            <a:avLst/>
          </a:prstGeom>
        </p:spPr>
      </p:pic>
      <p:sp>
        <p:nvSpPr>
          <p:cNvPr id="2" name="Title 1"/>
          <p:cNvSpPr>
            <a:spLocks noGrp="1"/>
          </p:cNvSpPr>
          <p:nvPr>
            <p:ph type="ctrTitle"/>
          </p:nvPr>
        </p:nvSpPr>
        <p:spPr>
          <a:xfrm>
            <a:off x="463550" y="1072756"/>
            <a:ext cx="7772400" cy="1102519"/>
          </a:xfrm>
        </p:spPr>
        <p:txBody>
          <a:bodyPr>
            <a:normAutofit/>
          </a:bodyPr>
          <a:lstStyle>
            <a:lvl1pPr>
              <a:defRPr sz="225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9232689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604" y="903565"/>
            <a:ext cx="8228795" cy="524648"/>
          </a:xfrm>
          <a:prstGeom prst="rect">
            <a:avLst/>
          </a:prstGeom>
        </p:spPr>
        <p:txBody>
          <a:bodyPr rtlCol="0">
            <a:normAutofit/>
          </a:bodyPr>
          <a:lstStyle/>
          <a:p>
            <a:r>
              <a:rPr lang="en-GB" dirty="0"/>
              <a:t>Click to edit Master title style</a:t>
            </a:r>
            <a:endParaRPr lang="en-US" dirty="0"/>
          </a:p>
        </p:txBody>
      </p:sp>
      <p:sp>
        <p:nvSpPr>
          <p:cNvPr id="4" name="Picture Placeholder 5"/>
          <p:cNvSpPr>
            <a:spLocks noGrp="1"/>
          </p:cNvSpPr>
          <p:nvPr>
            <p:ph type="pic" sz="quarter" idx="12"/>
          </p:nvPr>
        </p:nvSpPr>
        <p:spPr>
          <a:xfrm>
            <a:off x="2025234" y="1677451"/>
            <a:ext cx="7118771" cy="3466052"/>
          </a:xfrm>
          <a:prstGeom prst="rect">
            <a:avLst/>
          </a:prstGeom>
        </p:spPr>
        <p:txBody>
          <a:bodyPr vert="horz" lIns="91417" tIns="45707" rIns="91417" bIns="45707"/>
          <a:lstStyle/>
          <a:p>
            <a:pPr lvl="0"/>
            <a:r>
              <a:rPr lang="en-GB" noProof="0" dirty="0"/>
              <a:t>Drag picture to placeholder or click icon to add</a:t>
            </a:r>
            <a:endParaRPr lang="en-US" noProof="0" dirty="0"/>
          </a:p>
        </p:txBody>
      </p:sp>
    </p:spTree>
    <p:extLst>
      <p:ext uri="{BB962C8B-B14F-4D97-AF65-F5344CB8AC3E}">
        <p14:creationId xmlns:p14="http://schemas.microsoft.com/office/powerpoint/2010/main" val="4658204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Content slide - purple, bullets text">
    <p:spTree>
      <p:nvGrpSpPr>
        <p:cNvPr id="1" name=""/>
        <p:cNvGrpSpPr/>
        <p:nvPr/>
      </p:nvGrpSpPr>
      <p:grpSpPr>
        <a:xfrm>
          <a:off x="0" y="0"/>
          <a:ext cx="0" cy="0"/>
          <a:chOff x="0" y="0"/>
          <a:chExt cx="0" cy="0"/>
        </a:xfrm>
      </p:grpSpPr>
      <p:sp>
        <p:nvSpPr>
          <p:cNvPr id="2" name="Title 1"/>
          <p:cNvSpPr>
            <a:spLocks noGrp="1"/>
          </p:cNvSpPr>
          <p:nvPr>
            <p:ph type="title"/>
          </p:nvPr>
        </p:nvSpPr>
        <p:spPr>
          <a:xfrm>
            <a:off x="574677" y="878516"/>
            <a:ext cx="8111723" cy="524648"/>
          </a:xfrm>
        </p:spPr>
        <p:txBody>
          <a:bodyPr/>
          <a:lstStyle>
            <a:lvl1pPr>
              <a:defRPr sz="3000" b="1"/>
            </a:lvl1pPr>
          </a:lstStyle>
          <a:p>
            <a:r>
              <a:rPr lang="en-GB" dirty="0"/>
              <a:t>Click to edit Master title style</a:t>
            </a:r>
            <a:endParaRPr lang="en-US" dirty="0"/>
          </a:p>
        </p:txBody>
      </p:sp>
      <p:sp>
        <p:nvSpPr>
          <p:cNvPr id="5" name="Text Placeholder 3"/>
          <p:cNvSpPr>
            <a:spLocks noGrp="1"/>
          </p:cNvSpPr>
          <p:nvPr>
            <p:ph type="body" sz="quarter" idx="10"/>
          </p:nvPr>
        </p:nvSpPr>
        <p:spPr>
          <a:xfrm>
            <a:off x="584606" y="2178846"/>
            <a:ext cx="7659804" cy="2549129"/>
          </a:xfrm>
          <a:prstGeom prst="rect">
            <a:avLst/>
          </a:prstGeom>
        </p:spPr>
        <p:txBody>
          <a:bodyPr vert="horz" lIns="57404" tIns="28675" rIns="57404" bIns="28675"/>
          <a:lstStyle>
            <a:lvl1pPr>
              <a:lnSpc>
                <a:spcPct val="90000"/>
              </a:lnSpc>
              <a:buFont typeface="Calibri" pitchFamily="34" charset="0"/>
              <a:buChar char="•"/>
              <a:defRPr sz="1500" baseline="0">
                <a:solidFill>
                  <a:srgbClr val="792B8B"/>
                </a:solidFill>
              </a:defRPr>
            </a:lvl1pPr>
            <a:lvl2pPr marL="339909" indent="-169571">
              <a:lnSpc>
                <a:spcPct val="90000"/>
              </a:lnSpc>
              <a:buFont typeface="Arial" pitchFamily="34" charset="0"/>
              <a:buChar char="-"/>
              <a:defRPr sz="1350" baseline="0">
                <a:solidFill>
                  <a:srgbClr val="792B8B"/>
                </a:solidFill>
              </a:defRPr>
            </a:lvl2pPr>
            <a:lvl3pPr marL="537881" indent="-197941">
              <a:lnSpc>
                <a:spcPct val="90000"/>
              </a:lnSpc>
              <a:buFont typeface="Calibri" pitchFamily="34" charset="0"/>
              <a:buChar char="•"/>
              <a:defRPr sz="1200" baseline="0">
                <a:solidFill>
                  <a:srgbClr val="792B8B"/>
                </a:solidFill>
              </a:defRPr>
            </a:lvl3pPr>
            <a:lvl4pPr marL="753032" indent="-202457">
              <a:lnSpc>
                <a:spcPct val="90000"/>
              </a:lnSpc>
              <a:buFont typeface="Arial" pitchFamily="34" charset="0"/>
              <a:buChar char="-"/>
              <a:defRPr sz="1050" baseline="0">
                <a:solidFill>
                  <a:srgbClr val="792B8B"/>
                </a:solidFill>
              </a:defRPr>
            </a:lvl4pPr>
            <a:lvl5pPr>
              <a:lnSpc>
                <a:spcPct val="90000"/>
              </a:lnSpc>
              <a:defRPr sz="1875" baseline="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Slide Number Placeholder 5"/>
          <p:cNvSpPr>
            <a:spLocks noGrp="1"/>
          </p:cNvSpPr>
          <p:nvPr>
            <p:ph type="sldNum" sz="quarter" idx="12"/>
          </p:nvPr>
        </p:nvSpPr>
        <p:spPr>
          <a:xfrm>
            <a:off x="8597901" y="4767264"/>
            <a:ext cx="482600" cy="273844"/>
          </a:xfrm>
          <a:prstGeom prst="rect">
            <a:avLst/>
          </a:prstGeom>
        </p:spPr>
        <p:txBody>
          <a:bodyPr/>
          <a:lstStyle>
            <a:lvl1pPr algn="ctr">
              <a:defRPr sz="750">
                <a:solidFill>
                  <a:schemeClr val="bg1"/>
                </a:solidFill>
              </a:defRPr>
            </a:lvl1pPr>
          </a:lstStyle>
          <a:p>
            <a:fld id="{55B148A4-2945-4444-9EBB-97DE3C2FCCC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486708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2_Image Cover Slide_Diversit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5" y="1"/>
            <a:ext cx="9141289" cy="5143499"/>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23250370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2_Image Cover Slide_Future of mobilit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6" y="2"/>
            <a:ext cx="9141287" cy="5143497"/>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5038625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2_Image Cover Slide_Future of mobility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9141286" cy="5143497"/>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16754910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2_Image Cover Slide_Ai &amp; data">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5" y="0"/>
            <a:ext cx="9141289" cy="5143498"/>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2623024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Section page">
    <p:spTree>
      <p:nvGrpSpPr>
        <p:cNvPr id="1" name=""/>
        <p:cNvGrpSpPr/>
        <p:nvPr/>
      </p:nvGrpSpPr>
      <p:grpSpPr>
        <a:xfrm>
          <a:off x="0" y="0"/>
          <a:ext cx="0" cy="0"/>
          <a:chOff x="0" y="0"/>
          <a:chExt cx="0" cy="0"/>
        </a:xfrm>
      </p:grpSpPr>
      <p:sp>
        <p:nvSpPr>
          <p:cNvPr id="2" name="Title 1"/>
          <p:cNvSpPr>
            <a:spLocks noGrp="1"/>
          </p:cNvSpPr>
          <p:nvPr>
            <p:ph type="title"/>
          </p:nvPr>
        </p:nvSpPr>
        <p:spPr>
          <a:xfrm>
            <a:off x="1561217" y="2041257"/>
            <a:ext cx="6014375" cy="520274"/>
          </a:xfrm>
        </p:spPr>
        <p:txBody>
          <a:bodyPr>
            <a:normAutofit/>
          </a:bodyPr>
          <a:lstStyle>
            <a:lvl1pPr algn="ctr">
              <a:defRPr sz="2250"/>
            </a:lvl1pPr>
          </a:lstStyle>
          <a:p>
            <a:r>
              <a:rPr lang="en-US" dirty="0"/>
              <a:t>Click to edit Master title style</a:t>
            </a:r>
          </a:p>
        </p:txBody>
      </p:sp>
      <p:sp>
        <p:nvSpPr>
          <p:cNvPr id="3" name="Content Placeholder 2"/>
          <p:cNvSpPr>
            <a:spLocks noGrp="1"/>
          </p:cNvSpPr>
          <p:nvPr>
            <p:ph idx="1"/>
          </p:nvPr>
        </p:nvSpPr>
        <p:spPr>
          <a:xfrm>
            <a:off x="628650" y="2561531"/>
            <a:ext cx="7886700" cy="286129"/>
          </a:xfrm>
        </p:spPr>
        <p:txBody>
          <a:bodyPr>
            <a:normAutofit/>
          </a:bodyPr>
          <a:lstStyle>
            <a:lvl1pPr marL="0" indent="0" algn="ctr">
              <a:buNone/>
              <a:defRPr sz="1500" b="0" i="0">
                <a:solidFill>
                  <a:schemeClr val="accent3"/>
                </a:solidFill>
                <a:latin typeface="Rockwell Nova Light" charset="0"/>
                <a:ea typeface="Rockwell Nova Light" charset="0"/>
                <a:cs typeface="Rockwell Nova Light" charset="0"/>
              </a:defRPr>
            </a:lvl1pPr>
            <a:lvl2pPr marL="342900" indent="0" algn="ctr">
              <a:buNone/>
              <a:defRPr sz="1500" b="0" i="0">
                <a:latin typeface="Rockwell Nova Light" charset="0"/>
                <a:ea typeface="Rockwell Nova Light" charset="0"/>
                <a:cs typeface="Rockwell Nova Light" charset="0"/>
              </a:defRPr>
            </a:lvl2pPr>
            <a:lvl3pPr marL="685800" indent="0" algn="ctr">
              <a:buNone/>
              <a:defRPr sz="1500" b="0" i="0">
                <a:latin typeface="Rockwell Nova Light" charset="0"/>
                <a:ea typeface="Rockwell Nova Light" charset="0"/>
                <a:cs typeface="Rockwell Nova Light" charset="0"/>
              </a:defRPr>
            </a:lvl3pPr>
            <a:lvl4pPr marL="1028700" indent="0" algn="ctr">
              <a:buNone/>
              <a:defRPr sz="1500" b="0" i="0">
                <a:latin typeface="Rockwell Nova Light" charset="0"/>
                <a:ea typeface="Rockwell Nova Light" charset="0"/>
                <a:cs typeface="Rockwell Nova Light" charset="0"/>
              </a:defRPr>
            </a:lvl4pPr>
            <a:lvl5pPr marL="1371600" indent="0" algn="ctr">
              <a:buNone/>
              <a:defRPr sz="1500" b="0" i="0">
                <a:latin typeface="Rockwell Nova Light" charset="0"/>
                <a:ea typeface="Rockwell Nova Light" charset="0"/>
                <a:cs typeface="Rockwell Nova Light" charset="0"/>
              </a:defRPr>
            </a:lvl5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9B300B1C-C1E4-8748-BE64-222004E90874}" type="slidenum">
              <a:rPr lang="en-US" smtClean="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2_Image Cover Slide_healthy agein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9141286" cy="5143496"/>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32219803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2_Image Cover Slide_Clean growth">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6" y="0"/>
            <a:ext cx="9141287" cy="5143497"/>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38427897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3_Image Cover Slide_Clean growth">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6" y="0"/>
            <a:ext cx="9141286" cy="5143496"/>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3491777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4_Image Cover Slide_Clean growth">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6" y="0"/>
            <a:ext cx="9141286" cy="5143496"/>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26984725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5_Image Cover Slide_Clean growth">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7" y="0"/>
            <a:ext cx="9141284" cy="5143496"/>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8074994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Signoff">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30000" y="2160000"/>
            <a:ext cx="3240000" cy="920243"/>
          </a:xfr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dirty="0"/>
              <a:t>Click to edit Master title style</a:t>
            </a:r>
          </a:p>
        </p:txBody>
      </p:sp>
    </p:spTree>
    <p:extLst>
      <p:ext uri="{BB962C8B-B14F-4D97-AF65-F5344CB8AC3E}">
        <p14:creationId xmlns:p14="http://schemas.microsoft.com/office/powerpoint/2010/main" val="4056599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28650" y="1026000"/>
            <a:ext cx="7886700" cy="34431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B300B1C-C1E4-8748-BE64-222004E90874}"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26000"/>
            <a:ext cx="3886200" cy="35881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026000"/>
            <a:ext cx="3886200" cy="3588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7.emf"/><Relationship Id="rId5" Type="http://schemas.openxmlformats.org/officeDocument/2006/relationships/slideLayout" Target="../slideLayouts/slideLayout11.xml"/><Relationship Id="rId10" Type="http://schemas.openxmlformats.org/officeDocument/2006/relationships/theme" Target="../theme/theme3.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17.emf"/><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image" Target="../media/image17.emf"/><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theme" Target="../theme/theme7.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8.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4608000"/>
            <a:ext cx="2057400" cy="273844"/>
          </a:xfrm>
          <a:prstGeom prst="rect">
            <a:avLst/>
          </a:prstGeom>
        </p:spPr>
        <p:txBody>
          <a:bodyPr vert="horz" lIns="91440" tIns="45720" rIns="91440" bIns="45720" rtlCol="0" anchor="ctr"/>
          <a:lstStyle>
            <a:lvl1pPr algn="l">
              <a:defRPr sz="750">
                <a:solidFill>
                  <a:schemeClr val="accent3"/>
                </a:solidFill>
              </a:defRPr>
            </a:lvl1pPr>
          </a:lstStyle>
          <a:p>
            <a:r>
              <a:rPr lang="en-GB" dirty="0"/>
              <a:t>27/03/2018</a:t>
            </a:r>
            <a:endParaRPr lang="en-US" dirty="0"/>
          </a:p>
        </p:txBody>
      </p:sp>
    </p:spTree>
    <p:extLst>
      <p:ext uri="{BB962C8B-B14F-4D97-AF65-F5344CB8AC3E}">
        <p14:creationId xmlns:p14="http://schemas.microsoft.com/office/powerpoint/2010/main" val="1967981097"/>
      </p:ext>
    </p:extLst>
  </p:cSld>
  <p:clrMap bg1="lt1" tx1="dk1" bg2="lt2" tx2="dk2" accent1="accent1" accent2="accent2" accent3="accent3" accent4="accent4" accent5="accent5" accent6="accent6" hlink="hlink" folHlink="folHlink"/>
  <p:sldLayoutIdLst>
    <p:sldLayoutId id="2147483692" r:id="rId1"/>
    <p:sldLayoutId id="2147483693" r:id="rId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4725000"/>
            <a:ext cx="2057400" cy="273844"/>
          </a:xfrm>
          <a:prstGeom prst="rect">
            <a:avLst/>
          </a:prstGeom>
        </p:spPr>
        <p:txBody>
          <a:bodyPr vert="horz" lIns="91440" tIns="45720" rIns="91440" bIns="45720" rtlCol="0" anchor="ctr"/>
          <a:lstStyle>
            <a:lvl1pPr algn="l">
              <a:defRPr sz="750">
                <a:solidFill>
                  <a:schemeClr val="bg1"/>
                </a:solidFill>
              </a:defRPr>
            </a:lvl1pPr>
          </a:lstStyle>
          <a:p>
            <a:r>
              <a:rPr lang="en-GB" dirty="0"/>
              <a:t>27/03/2018</a:t>
            </a:r>
            <a:endParaRPr lang="en-US" dirty="0"/>
          </a:p>
        </p:txBody>
      </p:sp>
    </p:spTree>
    <p:extLst>
      <p:ext uri="{BB962C8B-B14F-4D97-AF65-F5344CB8AC3E}">
        <p14:creationId xmlns:p14="http://schemas.microsoft.com/office/powerpoint/2010/main" val="939050213"/>
      </p:ext>
    </p:extLst>
  </p:cSld>
  <p:clrMap bg1="lt1" tx1="dk1" bg2="lt2" tx2="dk2" accent1="accent1" accent2="accent2" accent3="accent3" accent4="accent4" accent5="accent5" accent6="accent6" hlink="hlink" folHlink="folHlink"/>
  <p:sldLayoutIdLst>
    <p:sldLayoutId id="2147483687" r:id="rId1"/>
    <p:sldLayoutId id="2147483730" r:id="rId2"/>
    <p:sldLayoutId id="2147483731" r:id="rId3"/>
    <p:sldLayoutId id="2147483732" r:id="rId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34024"/>
            <a:ext cx="6014375" cy="5202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26000"/>
            <a:ext cx="7886700" cy="34431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750">
                <a:solidFill>
                  <a:schemeClr val="accent3"/>
                </a:solidFill>
              </a:defRPr>
            </a:lvl1pPr>
          </a:lstStyle>
          <a:p>
            <a:fld id="{9B300B1C-C1E4-8748-BE64-222004E90874}" type="slidenum">
              <a:rPr lang="en-US" smtClean="0"/>
              <a:pPr/>
              <a:t>‹#›</a:t>
            </a:fld>
            <a:endParaRPr lang="en-US" dirty="0"/>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140543" y="386159"/>
            <a:ext cx="1374807" cy="189127"/>
          </a:xfrm>
          <a:prstGeom prst="rect">
            <a:avLst/>
          </a:prstGeom>
        </p:spPr>
      </p:pic>
    </p:spTree>
    <p:extLst>
      <p:ext uri="{BB962C8B-B14F-4D97-AF65-F5344CB8AC3E}">
        <p14:creationId xmlns:p14="http://schemas.microsoft.com/office/powerpoint/2010/main" val="1904644845"/>
      </p:ext>
    </p:extLst>
  </p:cSld>
  <p:clrMap bg1="lt1" tx1="dk1" bg2="lt2" tx2="dk2" accent1="accent1" accent2="accent2" accent3="accent3" accent4="accent4" accent5="accent5" accent6="accent6" hlink="hlink" folHlink="folHlink"/>
  <p:sldLayoutIdLst>
    <p:sldLayoutId id="2147483727" r:id="rId1"/>
    <p:sldLayoutId id="2147483679" r:id="rId2"/>
    <p:sldLayoutId id="2147483680" r:id="rId3"/>
    <p:sldLayoutId id="2147483725" r:id="rId4"/>
    <p:sldLayoutId id="2147483710" r:id="rId5"/>
    <p:sldLayoutId id="2147483726" r:id="rId6"/>
    <p:sldLayoutId id="2147483734" r:id="rId7"/>
    <p:sldLayoutId id="2147483747" r:id="rId8"/>
    <p:sldLayoutId id="2147483748" r:id="rId9"/>
  </p:sldLayoutIdLst>
  <p:hf sldNum="0" hdr="0" ftr="0" dt="0"/>
  <p:txStyles>
    <p:titleStyle>
      <a:lvl1pPr algn="l" defTabSz="685800" rtl="0" eaLnBrk="1" latinLnBrk="0" hangingPunct="1">
        <a:lnSpc>
          <a:spcPct val="90000"/>
        </a:lnSpc>
        <a:spcBef>
          <a:spcPct val="0"/>
        </a:spcBef>
        <a:buNone/>
        <a:defRPr sz="2175" b="0" i="0" kern="1200">
          <a:solidFill>
            <a:srgbClr val="5F2167"/>
          </a:solidFill>
          <a:latin typeface="Rockwell Nova Light" charset="0"/>
          <a:ea typeface="Rockwell Nova Light" charset="0"/>
          <a:cs typeface="Rockwell Nova Light" charset="0"/>
        </a:defRPr>
      </a:lvl1pPr>
    </p:titleStyle>
    <p:bodyStyle>
      <a:lvl1pPr marL="171450" indent="-171450" algn="l" defTabSz="685800" rtl="0" eaLnBrk="1" latinLnBrk="0" hangingPunct="1">
        <a:lnSpc>
          <a:spcPct val="90000"/>
        </a:lnSpc>
        <a:spcBef>
          <a:spcPts val="750"/>
        </a:spcBef>
        <a:buFont typeface=".AppleSystemUIFont" charset="-12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ppleSystemUIFont" charset="-12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ppleSystemUIFont" charset="-12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ppleSystemUIFont" charset="-12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ppleSystemUIFont" charset="-12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628650" y="4725000"/>
            <a:ext cx="3086100" cy="273844"/>
          </a:xfrm>
          <a:prstGeom prst="rect">
            <a:avLst/>
          </a:prstGeom>
        </p:spPr>
        <p:txBody>
          <a:bodyPr vert="horz" lIns="91440" tIns="45720" rIns="91440" bIns="45720" rtlCol="0" anchor="ctr"/>
          <a:lstStyle>
            <a:lvl1pPr algn="l">
              <a:defRPr sz="750">
                <a:solidFill>
                  <a:schemeClr val="accent3"/>
                </a:solidFill>
              </a:defRPr>
            </a:lvl1pPr>
          </a:lstStyle>
          <a:p>
            <a:endParaRPr lang="en-US" dirty="0"/>
          </a:p>
        </p:txBody>
      </p:sp>
    </p:spTree>
    <p:extLst>
      <p:ext uri="{BB962C8B-B14F-4D97-AF65-F5344CB8AC3E}">
        <p14:creationId xmlns:p14="http://schemas.microsoft.com/office/powerpoint/2010/main" val="1741928628"/>
      </p:ext>
    </p:extLst>
  </p:cSld>
  <p:clrMap bg1="lt1" tx1="dk1" bg2="lt2" tx2="dk2" accent1="accent1" accent2="accent2" accent3="accent3" accent4="accent4" accent5="accent5" accent6="accent6" hlink="hlink" folHlink="folHlink"/>
  <p:sldLayoutIdLst>
    <p:sldLayoutId id="2147483703" r:id="rId1"/>
    <p:sldLayoutId id="2147483705" r:id="rId2"/>
    <p:sldLayoutId id="2147483707" r:id="rId3"/>
    <p:sldLayoutId id="2147483709" r:id="rId4"/>
    <p:sldLayoutId id="2147483704" r:id="rId5"/>
    <p:sldLayoutId id="2147483706" r:id="rId6"/>
    <p:sldLayoutId id="2147483708" r:id="rId7"/>
    <p:sldLayoutId id="2147483702" r:id="rId8"/>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0000" y="1545526"/>
            <a:ext cx="7886700" cy="9941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082678505"/>
      </p:ext>
    </p:extLst>
  </p:cSld>
  <p:clrMap bg1="lt1" tx1="dk1" bg2="lt2" tx2="dk2" accent1="accent1" accent2="accent2" accent3="accent3" accent4="accent4" accent5="accent5" accent6="accent6" hlink="hlink" folHlink="folHlink"/>
  <p:sldLayoutIdLst>
    <p:sldLayoutId id="2147483729" r:id="rId1"/>
  </p:sldLayoutIdLst>
  <p:hf sldNum="0" hdr="0" ftr="0" dt="0"/>
  <p:txStyles>
    <p:titleStyle>
      <a:lvl1pPr algn="l" defTabSz="685800" rtl="0" eaLnBrk="1" latinLnBrk="0" hangingPunct="1">
        <a:lnSpc>
          <a:spcPct val="90000"/>
        </a:lnSpc>
        <a:spcBef>
          <a:spcPct val="0"/>
        </a:spcBef>
        <a:buNone/>
        <a:defRPr sz="2625" b="0" i="0" kern="1200">
          <a:solidFill>
            <a:schemeClr val="bg1"/>
          </a:solidFill>
          <a:latin typeface="Rockwell Nova Light" charset="0"/>
          <a:ea typeface="Rockwell Nova Light" charset="0"/>
          <a:cs typeface="Rockwell Nova Light"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KTP PP page frame.ai"/>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6950" y="-76200"/>
            <a:ext cx="9139750" cy="5241142"/>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396" tIns="45700" rIns="91396" bIns="4570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27587"/>
            <a:ext cx="8229600" cy="2668190"/>
          </a:xfrm>
          <a:prstGeom prst="rect">
            <a:avLst/>
          </a:prstGeom>
        </p:spPr>
        <p:txBody>
          <a:bodyPr vert="horz" lIns="91396" tIns="45700" rIns="91396" bIns="4570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5"/>
          <p:cNvSpPr>
            <a:spLocks noGrp="1"/>
          </p:cNvSpPr>
          <p:nvPr>
            <p:ph type="sldNum" sz="quarter" idx="4"/>
          </p:nvPr>
        </p:nvSpPr>
        <p:spPr>
          <a:xfrm>
            <a:off x="8597902" y="4767270"/>
            <a:ext cx="482600" cy="273844"/>
          </a:xfrm>
          <a:prstGeom prst="rect">
            <a:avLst/>
          </a:prstGeom>
        </p:spPr>
        <p:txBody>
          <a:bodyPr lIns="91396" tIns="45700" rIns="91396" bIns="45700"/>
          <a:lstStyle>
            <a:lvl1pPr algn="ctr">
              <a:defRPr sz="750">
                <a:solidFill>
                  <a:schemeClr val="bg1"/>
                </a:solidFill>
              </a:defRPr>
            </a:lvl1pPr>
          </a:lstStyle>
          <a:p>
            <a:fld id="{55B148A4-2945-4444-9EBB-97DE3C2FCCCE}" type="slidenum">
              <a:rPr lang="en-US" smtClean="0"/>
              <a:pPr/>
              <a:t>‹#›</a:t>
            </a:fld>
            <a:endParaRPr lang="en-US" dirty="0"/>
          </a:p>
        </p:txBody>
      </p:sp>
    </p:spTree>
    <p:extLst>
      <p:ext uri="{BB962C8B-B14F-4D97-AF65-F5344CB8AC3E}">
        <p14:creationId xmlns:p14="http://schemas.microsoft.com/office/powerpoint/2010/main" val="247812243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Lst>
  <p:txStyles>
    <p:titleStyle>
      <a:lvl1pPr algn="l" defTabSz="342735" rtl="0" eaLnBrk="1" latinLnBrk="0" hangingPunct="1">
        <a:spcBef>
          <a:spcPct val="0"/>
        </a:spcBef>
        <a:buNone/>
        <a:defRPr sz="2400" kern="1200">
          <a:solidFill>
            <a:srgbClr val="792B8B"/>
          </a:solidFill>
          <a:latin typeface="+mj-lt"/>
          <a:ea typeface="+mj-ea"/>
          <a:cs typeface="+mj-cs"/>
        </a:defRPr>
      </a:lvl1pPr>
    </p:titleStyle>
    <p:bodyStyle>
      <a:lvl1pPr marL="257052" indent="-257052" algn="l" defTabSz="342735" rtl="0" eaLnBrk="1" latinLnBrk="0" hangingPunct="1">
        <a:spcBef>
          <a:spcPct val="20000"/>
        </a:spcBef>
        <a:buFont typeface="Arial"/>
        <a:buChar char="•"/>
        <a:defRPr sz="1500" kern="1200">
          <a:solidFill>
            <a:srgbClr val="792B8B"/>
          </a:solidFill>
          <a:latin typeface="+mn-lt"/>
          <a:ea typeface="+mn-ea"/>
          <a:cs typeface="+mn-cs"/>
        </a:defRPr>
      </a:lvl1pPr>
      <a:lvl2pPr marL="556946" indent="-214208" algn="l" defTabSz="342735" rtl="0" eaLnBrk="1" latinLnBrk="0" hangingPunct="1">
        <a:spcBef>
          <a:spcPct val="20000"/>
        </a:spcBef>
        <a:buFont typeface="Arial"/>
        <a:buChar char="–"/>
        <a:defRPr sz="1350" kern="1200">
          <a:solidFill>
            <a:srgbClr val="792B8B"/>
          </a:solidFill>
          <a:latin typeface="+mn-lt"/>
          <a:ea typeface="+mn-ea"/>
          <a:cs typeface="+mn-cs"/>
        </a:defRPr>
      </a:lvl2pPr>
      <a:lvl3pPr marL="856839" indent="-171368" algn="l" defTabSz="342735" rtl="0" eaLnBrk="1" latinLnBrk="0" hangingPunct="1">
        <a:spcBef>
          <a:spcPct val="20000"/>
        </a:spcBef>
        <a:buFont typeface="Arial"/>
        <a:buChar char="•"/>
        <a:defRPr sz="1200" kern="1200">
          <a:solidFill>
            <a:srgbClr val="792B8B"/>
          </a:solidFill>
          <a:latin typeface="+mn-lt"/>
          <a:ea typeface="+mn-ea"/>
          <a:cs typeface="+mn-cs"/>
        </a:defRPr>
      </a:lvl3pPr>
      <a:lvl4pPr marL="1199574" indent="-171368" algn="l" defTabSz="342735" rtl="0" eaLnBrk="1" latinLnBrk="0" hangingPunct="1">
        <a:spcBef>
          <a:spcPct val="20000"/>
        </a:spcBef>
        <a:buFont typeface="Arial"/>
        <a:buChar char="–"/>
        <a:defRPr sz="1050" kern="1200">
          <a:solidFill>
            <a:srgbClr val="792B8B"/>
          </a:solidFill>
          <a:latin typeface="+mn-lt"/>
          <a:ea typeface="+mn-ea"/>
          <a:cs typeface="+mn-cs"/>
        </a:defRPr>
      </a:lvl4pPr>
      <a:lvl5pPr marL="1542309" indent="-171368" algn="l" defTabSz="342735" rtl="0" eaLnBrk="1" latinLnBrk="0" hangingPunct="1">
        <a:spcBef>
          <a:spcPct val="20000"/>
        </a:spcBef>
        <a:buFont typeface="Arial"/>
        <a:buChar char="»"/>
        <a:defRPr sz="1050" kern="1200">
          <a:solidFill>
            <a:srgbClr val="792B8B"/>
          </a:solidFill>
          <a:latin typeface="+mn-lt"/>
          <a:ea typeface="+mn-ea"/>
          <a:cs typeface="+mn-cs"/>
        </a:defRPr>
      </a:lvl5pPr>
      <a:lvl6pPr marL="1885045" indent="-171368" algn="l" defTabSz="342735" rtl="0" eaLnBrk="1" latinLnBrk="0" hangingPunct="1">
        <a:spcBef>
          <a:spcPct val="20000"/>
        </a:spcBef>
        <a:buFont typeface="Arial"/>
        <a:buChar char="•"/>
        <a:defRPr sz="1500" kern="1200">
          <a:solidFill>
            <a:schemeClr val="tx1"/>
          </a:solidFill>
          <a:latin typeface="+mn-lt"/>
          <a:ea typeface="+mn-ea"/>
          <a:cs typeface="+mn-cs"/>
        </a:defRPr>
      </a:lvl6pPr>
      <a:lvl7pPr marL="2227780" indent="-171368" algn="l" defTabSz="342735" rtl="0" eaLnBrk="1" latinLnBrk="0" hangingPunct="1">
        <a:spcBef>
          <a:spcPct val="20000"/>
        </a:spcBef>
        <a:buFont typeface="Arial"/>
        <a:buChar char="•"/>
        <a:defRPr sz="1500" kern="1200">
          <a:solidFill>
            <a:schemeClr val="tx1"/>
          </a:solidFill>
          <a:latin typeface="+mn-lt"/>
          <a:ea typeface="+mn-ea"/>
          <a:cs typeface="+mn-cs"/>
        </a:defRPr>
      </a:lvl7pPr>
      <a:lvl8pPr marL="2570516" indent="-171368" algn="l" defTabSz="342735" rtl="0" eaLnBrk="1" latinLnBrk="0" hangingPunct="1">
        <a:spcBef>
          <a:spcPct val="20000"/>
        </a:spcBef>
        <a:buFont typeface="Arial"/>
        <a:buChar char="•"/>
        <a:defRPr sz="1500" kern="1200">
          <a:solidFill>
            <a:schemeClr val="tx1"/>
          </a:solidFill>
          <a:latin typeface="+mn-lt"/>
          <a:ea typeface="+mn-ea"/>
          <a:cs typeface="+mn-cs"/>
        </a:defRPr>
      </a:lvl8pPr>
      <a:lvl9pPr marL="2913252" indent="-171368" algn="l" defTabSz="342735"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735" rtl="0" eaLnBrk="1" latinLnBrk="0" hangingPunct="1">
        <a:defRPr sz="1350" kern="1200">
          <a:solidFill>
            <a:schemeClr val="tx1"/>
          </a:solidFill>
          <a:latin typeface="+mn-lt"/>
          <a:ea typeface="+mn-ea"/>
          <a:cs typeface="+mn-cs"/>
        </a:defRPr>
      </a:lvl1pPr>
      <a:lvl2pPr marL="342735" algn="l" defTabSz="342735" rtl="0" eaLnBrk="1" latinLnBrk="0" hangingPunct="1">
        <a:defRPr sz="1350" kern="1200">
          <a:solidFill>
            <a:schemeClr val="tx1"/>
          </a:solidFill>
          <a:latin typeface="+mn-lt"/>
          <a:ea typeface="+mn-ea"/>
          <a:cs typeface="+mn-cs"/>
        </a:defRPr>
      </a:lvl2pPr>
      <a:lvl3pPr marL="685470" algn="l" defTabSz="342735" rtl="0" eaLnBrk="1" latinLnBrk="0" hangingPunct="1">
        <a:defRPr sz="1350" kern="1200">
          <a:solidFill>
            <a:schemeClr val="tx1"/>
          </a:solidFill>
          <a:latin typeface="+mn-lt"/>
          <a:ea typeface="+mn-ea"/>
          <a:cs typeface="+mn-cs"/>
        </a:defRPr>
      </a:lvl3pPr>
      <a:lvl4pPr marL="1028205" algn="l" defTabSz="342735" rtl="0" eaLnBrk="1" latinLnBrk="0" hangingPunct="1">
        <a:defRPr sz="1350" kern="1200">
          <a:solidFill>
            <a:schemeClr val="tx1"/>
          </a:solidFill>
          <a:latin typeface="+mn-lt"/>
          <a:ea typeface="+mn-ea"/>
          <a:cs typeface="+mn-cs"/>
        </a:defRPr>
      </a:lvl4pPr>
      <a:lvl5pPr marL="1370941" algn="l" defTabSz="342735" rtl="0" eaLnBrk="1" latinLnBrk="0" hangingPunct="1">
        <a:defRPr sz="1350" kern="1200">
          <a:solidFill>
            <a:schemeClr val="tx1"/>
          </a:solidFill>
          <a:latin typeface="+mn-lt"/>
          <a:ea typeface="+mn-ea"/>
          <a:cs typeface="+mn-cs"/>
        </a:defRPr>
      </a:lvl5pPr>
      <a:lvl6pPr marL="1713676" algn="l" defTabSz="342735" rtl="0" eaLnBrk="1" latinLnBrk="0" hangingPunct="1">
        <a:defRPr sz="1350" kern="1200">
          <a:solidFill>
            <a:schemeClr val="tx1"/>
          </a:solidFill>
          <a:latin typeface="+mn-lt"/>
          <a:ea typeface="+mn-ea"/>
          <a:cs typeface="+mn-cs"/>
        </a:defRPr>
      </a:lvl6pPr>
      <a:lvl7pPr marL="2056413" algn="l" defTabSz="342735" rtl="0" eaLnBrk="1" latinLnBrk="0" hangingPunct="1">
        <a:defRPr sz="1350" kern="1200">
          <a:solidFill>
            <a:schemeClr val="tx1"/>
          </a:solidFill>
          <a:latin typeface="+mn-lt"/>
          <a:ea typeface="+mn-ea"/>
          <a:cs typeface="+mn-cs"/>
        </a:defRPr>
      </a:lvl7pPr>
      <a:lvl8pPr marL="2399148" algn="l" defTabSz="342735" rtl="0" eaLnBrk="1" latinLnBrk="0" hangingPunct="1">
        <a:defRPr sz="1350" kern="1200">
          <a:solidFill>
            <a:schemeClr val="tx1"/>
          </a:solidFill>
          <a:latin typeface="+mn-lt"/>
          <a:ea typeface="+mn-ea"/>
          <a:cs typeface="+mn-cs"/>
        </a:defRPr>
      </a:lvl8pPr>
      <a:lvl9pPr marL="2741883" algn="l" defTabSz="342735"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KTP PP page frame.ai"/>
          <p:cNvPicPr>
            <a:picLocks noChangeAspect="1"/>
          </p:cNvPicPr>
          <p:nvPr/>
        </p:nvPicPr>
        <p:blipFill>
          <a:blip r:embed="rId24"/>
          <a:stretch>
            <a:fillRect/>
          </a:stretch>
        </p:blipFill>
        <p:spPr>
          <a:xfrm>
            <a:off x="16950" y="-76199"/>
            <a:ext cx="9139750" cy="5241142"/>
          </a:xfrm>
          <a:prstGeom prst="rect">
            <a:avLst/>
          </a:prstGeom>
        </p:spPr>
      </p:pic>
      <p:sp>
        <p:nvSpPr>
          <p:cNvPr id="2" name="Title Placeholder 1"/>
          <p:cNvSpPr>
            <a:spLocks noGrp="1"/>
          </p:cNvSpPr>
          <p:nvPr>
            <p:ph type="title"/>
          </p:nvPr>
        </p:nvSpPr>
        <p:spPr>
          <a:xfrm>
            <a:off x="457200" y="205980"/>
            <a:ext cx="82296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27586"/>
            <a:ext cx="8229600" cy="266819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5"/>
          <p:cNvSpPr>
            <a:spLocks noGrp="1"/>
          </p:cNvSpPr>
          <p:nvPr>
            <p:ph type="sldNum" sz="quarter" idx="4"/>
          </p:nvPr>
        </p:nvSpPr>
        <p:spPr>
          <a:xfrm>
            <a:off x="8597901" y="4767265"/>
            <a:ext cx="482600" cy="273844"/>
          </a:xfrm>
          <a:prstGeom prst="rect">
            <a:avLst/>
          </a:prstGeom>
        </p:spPr>
        <p:txBody>
          <a:bodyPr/>
          <a:lstStyle>
            <a:lvl1pPr algn="ctr">
              <a:defRPr sz="750">
                <a:solidFill>
                  <a:schemeClr val="bg1"/>
                </a:solidFill>
              </a:defRPr>
            </a:lvl1pPr>
          </a:lstStyle>
          <a:p>
            <a:pPr defTabSz="342899"/>
            <a:fld id="{55B148A4-2945-4444-9EBB-97DE3C2FCCCE}" type="slidenum">
              <a:rPr lang="en-US" smtClean="0">
                <a:solidFill>
                  <a:prstClr val="white"/>
                </a:solidFill>
                <a:ea typeface="ＭＳ Ｐゴシック" charset="-128"/>
              </a:rPr>
              <a:pPr defTabSz="342899"/>
              <a:t>‹#›</a:t>
            </a:fld>
            <a:endParaRPr lang="en-US" dirty="0">
              <a:solidFill>
                <a:prstClr val="white"/>
              </a:solidFill>
              <a:ea typeface="ＭＳ Ｐゴシック" charset="-128"/>
            </a:endParaRPr>
          </a:p>
        </p:txBody>
      </p:sp>
    </p:spTree>
    <p:extLst>
      <p:ext uri="{BB962C8B-B14F-4D97-AF65-F5344CB8AC3E}">
        <p14:creationId xmlns:p14="http://schemas.microsoft.com/office/powerpoint/2010/main" val="79539886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Lst>
  <p:hf sldNum="0" hdr="0" ftr="0" dt="0"/>
  <p:txStyles>
    <p:titleStyle>
      <a:lvl1pPr algn="l" defTabSz="342899" rtl="0" eaLnBrk="1" latinLnBrk="0" hangingPunct="1">
        <a:spcBef>
          <a:spcPct val="0"/>
        </a:spcBef>
        <a:buNone/>
        <a:defRPr sz="2400" kern="1200">
          <a:solidFill>
            <a:srgbClr val="792B8B"/>
          </a:solidFill>
          <a:latin typeface="+mj-lt"/>
          <a:ea typeface="+mj-ea"/>
          <a:cs typeface="+mj-cs"/>
        </a:defRPr>
      </a:lvl1pPr>
    </p:titleStyle>
    <p:bodyStyle>
      <a:lvl1pPr marL="257174" indent="-257174" algn="l" defTabSz="342899" rtl="0" eaLnBrk="1" latinLnBrk="0" hangingPunct="1">
        <a:spcBef>
          <a:spcPct val="20000"/>
        </a:spcBef>
        <a:buFont typeface="Arial"/>
        <a:buChar char="•"/>
        <a:defRPr sz="1500" kern="1200">
          <a:solidFill>
            <a:srgbClr val="792B8B"/>
          </a:solidFill>
          <a:latin typeface="+mn-lt"/>
          <a:ea typeface="+mn-ea"/>
          <a:cs typeface="+mn-cs"/>
        </a:defRPr>
      </a:lvl1pPr>
      <a:lvl2pPr marL="557212" indent="-214312" algn="l" defTabSz="342899" rtl="0" eaLnBrk="1" latinLnBrk="0" hangingPunct="1">
        <a:spcBef>
          <a:spcPct val="20000"/>
        </a:spcBef>
        <a:buFont typeface="Arial"/>
        <a:buChar char="–"/>
        <a:defRPr sz="1350" kern="1200">
          <a:solidFill>
            <a:srgbClr val="792B8B"/>
          </a:solidFill>
          <a:latin typeface="+mn-lt"/>
          <a:ea typeface="+mn-ea"/>
          <a:cs typeface="+mn-cs"/>
        </a:defRPr>
      </a:lvl2pPr>
      <a:lvl3pPr marL="857248" indent="-171449" algn="l" defTabSz="342899" rtl="0" eaLnBrk="1" latinLnBrk="0" hangingPunct="1">
        <a:spcBef>
          <a:spcPct val="20000"/>
        </a:spcBef>
        <a:buFont typeface="Arial"/>
        <a:buChar char="•"/>
        <a:defRPr sz="1200" kern="1200">
          <a:solidFill>
            <a:srgbClr val="792B8B"/>
          </a:solidFill>
          <a:latin typeface="+mn-lt"/>
          <a:ea typeface="+mn-ea"/>
          <a:cs typeface="+mn-cs"/>
        </a:defRPr>
      </a:lvl3pPr>
      <a:lvl4pPr marL="1200148" indent="-171449" algn="l" defTabSz="342899" rtl="0" eaLnBrk="1" latinLnBrk="0" hangingPunct="1">
        <a:spcBef>
          <a:spcPct val="20000"/>
        </a:spcBef>
        <a:buFont typeface="Arial"/>
        <a:buChar char="–"/>
        <a:defRPr sz="1050" kern="1200">
          <a:solidFill>
            <a:srgbClr val="792B8B"/>
          </a:solidFill>
          <a:latin typeface="+mn-lt"/>
          <a:ea typeface="+mn-ea"/>
          <a:cs typeface="+mn-cs"/>
        </a:defRPr>
      </a:lvl4pPr>
      <a:lvl5pPr marL="1543047" indent="-171449" algn="l" defTabSz="342899" rtl="0" eaLnBrk="1" latinLnBrk="0" hangingPunct="1">
        <a:spcBef>
          <a:spcPct val="20000"/>
        </a:spcBef>
        <a:buFont typeface="Arial"/>
        <a:buChar char="»"/>
        <a:defRPr sz="1050" kern="1200">
          <a:solidFill>
            <a:srgbClr val="792B8B"/>
          </a:solidFill>
          <a:latin typeface="+mn-lt"/>
          <a:ea typeface="+mn-ea"/>
          <a:cs typeface="+mn-cs"/>
        </a:defRPr>
      </a:lvl5pPr>
      <a:lvl6pPr marL="1885946" indent="-171449" algn="l" defTabSz="342899" rtl="0" eaLnBrk="1" latinLnBrk="0" hangingPunct="1">
        <a:spcBef>
          <a:spcPct val="20000"/>
        </a:spcBef>
        <a:buFont typeface="Arial"/>
        <a:buChar char="•"/>
        <a:defRPr sz="1500" kern="1200">
          <a:solidFill>
            <a:schemeClr val="tx1"/>
          </a:solidFill>
          <a:latin typeface="+mn-lt"/>
          <a:ea typeface="+mn-ea"/>
          <a:cs typeface="+mn-cs"/>
        </a:defRPr>
      </a:lvl6pPr>
      <a:lvl7pPr marL="2228846" indent="-171449" algn="l" defTabSz="342899" rtl="0" eaLnBrk="1" latinLnBrk="0" hangingPunct="1">
        <a:spcBef>
          <a:spcPct val="20000"/>
        </a:spcBef>
        <a:buFont typeface="Arial"/>
        <a:buChar char="•"/>
        <a:defRPr sz="1500" kern="1200">
          <a:solidFill>
            <a:schemeClr val="tx1"/>
          </a:solidFill>
          <a:latin typeface="+mn-lt"/>
          <a:ea typeface="+mn-ea"/>
          <a:cs typeface="+mn-cs"/>
        </a:defRPr>
      </a:lvl7pPr>
      <a:lvl8pPr marL="2571745" indent="-171449" algn="l" defTabSz="342899" rtl="0" eaLnBrk="1" latinLnBrk="0" hangingPunct="1">
        <a:spcBef>
          <a:spcPct val="20000"/>
        </a:spcBef>
        <a:buFont typeface="Arial"/>
        <a:buChar char="•"/>
        <a:defRPr sz="1500" kern="1200">
          <a:solidFill>
            <a:schemeClr val="tx1"/>
          </a:solidFill>
          <a:latin typeface="+mn-lt"/>
          <a:ea typeface="+mn-ea"/>
          <a:cs typeface="+mn-cs"/>
        </a:defRPr>
      </a:lvl8pPr>
      <a:lvl9pPr marL="2914644" indent="-171449" algn="l" defTabSz="342899"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9" rtl="0" eaLnBrk="1" latinLnBrk="0" hangingPunct="1">
        <a:defRPr sz="1350" kern="1200">
          <a:solidFill>
            <a:schemeClr val="tx1"/>
          </a:solidFill>
          <a:latin typeface="+mn-lt"/>
          <a:ea typeface="+mn-ea"/>
          <a:cs typeface="+mn-cs"/>
        </a:defRPr>
      </a:lvl1pPr>
      <a:lvl2pPr marL="342899" algn="l" defTabSz="342899" rtl="0" eaLnBrk="1" latinLnBrk="0" hangingPunct="1">
        <a:defRPr sz="1350" kern="1200">
          <a:solidFill>
            <a:schemeClr val="tx1"/>
          </a:solidFill>
          <a:latin typeface="+mn-lt"/>
          <a:ea typeface="+mn-ea"/>
          <a:cs typeface="+mn-cs"/>
        </a:defRPr>
      </a:lvl2pPr>
      <a:lvl3pPr marL="685799" algn="l" defTabSz="342899" rtl="0" eaLnBrk="1" latinLnBrk="0" hangingPunct="1">
        <a:defRPr sz="1350" kern="1200">
          <a:solidFill>
            <a:schemeClr val="tx1"/>
          </a:solidFill>
          <a:latin typeface="+mn-lt"/>
          <a:ea typeface="+mn-ea"/>
          <a:cs typeface="+mn-cs"/>
        </a:defRPr>
      </a:lvl3pPr>
      <a:lvl4pPr marL="1028698" algn="l" defTabSz="342899" rtl="0" eaLnBrk="1" latinLnBrk="0" hangingPunct="1">
        <a:defRPr sz="1350" kern="1200">
          <a:solidFill>
            <a:schemeClr val="tx1"/>
          </a:solidFill>
          <a:latin typeface="+mn-lt"/>
          <a:ea typeface="+mn-ea"/>
          <a:cs typeface="+mn-cs"/>
        </a:defRPr>
      </a:lvl4pPr>
      <a:lvl5pPr marL="1371597" algn="l" defTabSz="342899" rtl="0" eaLnBrk="1" latinLnBrk="0" hangingPunct="1">
        <a:defRPr sz="1350" kern="1200">
          <a:solidFill>
            <a:schemeClr val="tx1"/>
          </a:solidFill>
          <a:latin typeface="+mn-lt"/>
          <a:ea typeface="+mn-ea"/>
          <a:cs typeface="+mn-cs"/>
        </a:defRPr>
      </a:lvl5pPr>
      <a:lvl6pPr marL="1714497" algn="l" defTabSz="342899" rtl="0" eaLnBrk="1" latinLnBrk="0" hangingPunct="1">
        <a:defRPr sz="1350" kern="1200">
          <a:solidFill>
            <a:schemeClr val="tx1"/>
          </a:solidFill>
          <a:latin typeface="+mn-lt"/>
          <a:ea typeface="+mn-ea"/>
          <a:cs typeface="+mn-cs"/>
        </a:defRPr>
      </a:lvl6pPr>
      <a:lvl7pPr marL="2057396" algn="l" defTabSz="342899" rtl="0" eaLnBrk="1" latinLnBrk="0" hangingPunct="1">
        <a:defRPr sz="1350" kern="1200">
          <a:solidFill>
            <a:schemeClr val="tx1"/>
          </a:solidFill>
          <a:latin typeface="+mn-lt"/>
          <a:ea typeface="+mn-ea"/>
          <a:cs typeface="+mn-cs"/>
        </a:defRPr>
      </a:lvl7pPr>
      <a:lvl8pPr marL="2400296" algn="l" defTabSz="342899" rtl="0" eaLnBrk="1" latinLnBrk="0" hangingPunct="1">
        <a:defRPr sz="1350" kern="1200">
          <a:solidFill>
            <a:schemeClr val="tx1"/>
          </a:solidFill>
          <a:latin typeface="+mn-lt"/>
          <a:ea typeface="+mn-ea"/>
          <a:cs typeface="+mn-cs"/>
        </a:defRPr>
      </a:lvl8pPr>
      <a:lvl9pPr marL="2743194" algn="l" defTabSz="342899"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4725000"/>
            <a:ext cx="2057400" cy="273844"/>
          </a:xfrm>
          <a:prstGeom prst="rect">
            <a:avLst/>
          </a:prstGeom>
        </p:spPr>
        <p:txBody>
          <a:bodyPr vert="horz" lIns="91440" tIns="45720" rIns="91440" bIns="45720" rtlCol="0" anchor="ctr"/>
          <a:lstStyle>
            <a:lvl1pPr algn="l">
              <a:defRPr sz="750">
                <a:solidFill>
                  <a:schemeClr val="bg1"/>
                </a:solidFill>
              </a:defRPr>
            </a:lvl1pPr>
          </a:lstStyle>
          <a:p>
            <a:endParaRPr lang="en-US" dirty="0"/>
          </a:p>
        </p:txBody>
      </p:sp>
    </p:spTree>
    <p:extLst>
      <p:ext uri="{BB962C8B-B14F-4D97-AF65-F5344CB8AC3E}">
        <p14:creationId xmlns:p14="http://schemas.microsoft.com/office/powerpoint/2010/main" val="92161473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6.png"/><Relationship Id="rId3" Type="http://schemas.openxmlformats.org/officeDocument/2006/relationships/image" Target="../media/image48.png"/><Relationship Id="rId7" Type="http://schemas.microsoft.com/office/2007/relationships/hdphoto" Target="../media/hdphoto1.wdp"/><Relationship Id="rId12"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60.jpe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7540" y="1522134"/>
            <a:ext cx="7099724" cy="864954"/>
          </a:xfrm>
        </p:spPr>
        <p:txBody>
          <a:bodyPr>
            <a:normAutofit fontScale="90000"/>
          </a:bodyPr>
          <a:lstStyle/>
          <a:p>
            <a:pPr>
              <a:lnSpc>
                <a:spcPct val="150000"/>
              </a:lnSpc>
            </a:pPr>
            <a:r>
              <a:rPr lang="en-GB" sz="3600" b="1" dirty="0"/>
              <a:t>UK National Programme Update:</a:t>
            </a:r>
            <a:br>
              <a:rPr lang="en-GB" sz="3600" b="1" dirty="0"/>
            </a:br>
            <a:r>
              <a:rPr lang="en-GB" sz="3100" b="1" dirty="0"/>
              <a:t>June 2018</a:t>
            </a:r>
            <a:endParaRPr lang="en-GB" sz="3600" dirty="0"/>
          </a:p>
        </p:txBody>
      </p:sp>
      <p:sp>
        <p:nvSpPr>
          <p:cNvPr id="5" name="Content Placeholder 4">
            <a:extLst>
              <a:ext uri="{FF2B5EF4-FFF2-40B4-BE49-F238E27FC236}">
                <a16:creationId xmlns:a16="http://schemas.microsoft.com/office/drawing/2014/main" id="{F633DB8B-04CE-4C7D-8956-86D361766FF8}"/>
              </a:ext>
            </a:extLst>
          </p:cNvPr>
          <p:cNvSpPr txBox="1">
            <a:spLocks/>
          </p:cNvSpPr>
          <p:nvPr/>
        </p:nvSpPr>
        <p:spPr>
          <a:xfrm>
            <a:off x="257540" y="4435672"/>
            <a:ext cx="7247263" cy="1293283"/>
          </a:xfrm>
          <a:prstGeom prst="rect">
            <a:avLst/>
          </a:prstGeom>
        </p:spPr>
        <p:txBody>
          <a:bodyPr>
            <a:noAutofit/>
          </a:bodyPr>
          <a:lstStyle>
            <a:lvl1pPr marL="0" indent="0" algn="l" defTabSz="685800" rtl="0" eaLnBrk="1" latinLnBrk="0" hangingPunct="1">
              <a:lnSpc>
                <a:spcPct val="90000"/>
              </a:lnSpc>
              <a:spcBef>
                <a:spcPts val="750"/>
              </a:spcBef>
              <a:buFont typeface="Arial"/>
              <a:buNone/>
              <a:defRPr sz="1800" b="0" i="0" kern="1200">
                <a:solidFill>
                  <a:schemeClr val="bg1"/>
                </a:solidFill>
                <a:latin typeface="Rockwell Nova Light" charset="0"/>
                <a:ea typeface="Rockwell Nova Light" charset="0"/>
                <a:cs typeface="Rockwell Nova Light" charset="0"/>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nSpc>
                <a:spcPct val="150000"/>
              </a:lnSpc>
            </a:pPr>
            <a:r>
              <a:rPr lang="en-GB" sz="1600" b="1" dirty="0">
                <a:solidFill>
                  <a:schemeClr val="tx1">
                    <a:lumMod val="65000"/>
                    <a:lumOff val="35000"/>
                  </a:schemeClr>
                </a:solidFill>
              </a:rPr>
              <a:t>Francesca Iudicello - Programme Manager - Automotive</a:t>
            </a:r>
            <a:endParaRPr lang="en-GB" sz="1600" dirty="0">
              <a:solidFill>
                <a:schemeClr val="tx1">
                  <a:lumMod val="65000"/>
                  <a:lumOff val="35000"/>
                </a:schemeClr>
              </a:solidFill>
            </a:endParaRPr>
          </a:p>
        </p:txBody>
      </p:sp>
    </p:spTree>
    <p:extLst>
      <p:ext uri="{BB962C8B-B14F-4D97-AF65-F5344CB8AC3E}">
        <p14:creationId xmlns:p14="http://schemas.microsoft.com/office/powerpoint/2010/main" val="1977939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EA2F7-7484-9D41-ABC6-D45B918C6F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86"/>
            <a:ext cx="9144000" cy="5145024"/>
          </a:xfrm>
          <a:prstGeom prst="rect">
            <a:avLst/>
          </a:prstGeom>
        </p:spPr>
      </p:pic>
      <p:sp>
        <p:nvSpPr>
          <p:cNvPr id="5" name="Slide Number Placeholder 4">
            <a:extLst>
              <a:ext uri="{FF2B5EF4-FFF2-40B4-BE49-F238E27FC236}">
                <a16:creationId xmlns:a16="http://schemas.microsoft.com/office/drawing/2014/main" id="{B6814729-2CB9-BF42-91A3-3B6DEE087450}"/>
              </a:ext>
            </a:extLst>
          </p:cNvPr>
          <p:cNvSpPr>
            <a:spLocks noGrp="1"/>
          </p:cNvSpPr>
          <p:nvPr>
            <p:ph type="sldNum" sz="quarter" idx="12"/>
          </p:nvPr>
        </p:nvSpPr>
        <p:spPr/>
        <p:txBody>
          <a:bodyPr/>
          <a:lstStyle/>
          <a:p>
            <a:fld id="{9B300B1C-C1E4-8748-BE64-222004E90874}" type="slidenum">
              <a:rPr lang="en-US" smtClean="0"/>
              <a:t>10</a:t>
            </a:fld>
            <a:endParaRPr lang="en-US" dirty="0"/>
          </a:p>
        </p:txBody>
      </p:sp>
      <p:sp>
        <p:nvSpPr>
          <p:cNvPr id="2" name="Rectangle 1">
            <a:extLst>
              <a:ext uri="{FF2B5EF4-FFF2-40B4-BE49-F238E27FC236}">
                <a16:creationId xmlns:a16="http://schemas.microsoft.com/office/drawing/2014/main" id="{29AF06F7-5892-6B43-BFB2-BF0C5FEC9DB9}"/>
              </a:ext>
            </a:extLst>
          </p:cNvPr>
          <p:cNvSpPr/>
          <p:nvPr/>
        </p:nvSpPr>
        <p:spPr>
          <a:xfrm>
            <a:off x="1573290" y="0"/>
            <a:ext cx="3056781" cy="5142738"/>
          </a:xfrm>
          <a:prstGeom prst="rect">
            <a:avLst/>
          </a:prstGeom>
          <a:gradFill>
            <a:gsLst>
              <a:gs pos="0">
                <a:srgbClr val="DEE1E3">
                  <a:alpha val="0"/>
                </a:srgbClr>
              </a:gs>
              <a:gs pos="81000">
                <a:srgbClr val="DEE1E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251A1484-E4DE-AA4E-BF56-F4E2CE728C44}"/>
              </a:ext>
            </a:extLst>
          </p:cNvPr>
          <p:cNvGrpSpPr/>
          <p:nvPr/>
        </p:nvGrpSpPr>
        <p:grpSpPr>
          <a:xfrm>
            <a:off x="273954" y="-448881"/>
            <a:ext cx="5608553" cy="4493632"/>
            <a:chOff x="273954" y="-448881"/>
            <a:chExt cx="5608553" cy="4493632"/>
          </a:xfrm>
        </p:grpSpPr>
        <p:sp>
          <p:nvSpPr>
            <p:cNvPr id="95" name="Content Placeholder 3">
              <a:extLst>
                <a:ext uri="{FF2B5EF4-FFF2-40B4-BE49-F238E27FC236}">
                  <a16:creationId xmlns:a16="http://schemas.microsoft.com/office/drawing/2014/main" id="{A2AD2190-A53B-3D47-B125-C11E836BF043}"/>
                </a:ext>
              </a:extLst>
            </p:cNvPr>
            <p:cNvSpPr txBox="1">
              <a:spLocks/>
            </p:cNvSpPr>
            <p:nvPr/>
          </p:nvSpPr>
          <p:spPr>
            <a:xfrm>
              <a:off x="320852" y="671269"/>
              <a:ext cx="5561655" cy="3373482"/>
            </a:xfrm>
            <a:prstGeom prst="rect">
              <a:avLst/>
            </a:prstGeom>
          </p:spPr>
          <p:txBody>
            <a:bodyPr lIns="0" tIns="180000" rIns="0" bIns="0" anchor="t">
              <a:noAutofit/>
            </a:bodyPr>
            <a:lstStyle>
              <a:lvl1pPr marL="171450" indent="-171450" algn="l" defTabSz="685800" rtl="0" eaLnBrk="1" latinLnBrk="0" hangingPunct="1">
                <a:lnSpc>
                  <a:spcPct val="90000"/>
                </a:lnSpc>
                <a:spcBef>
                  <a:spcPts val="750"/>
                </a:spcBef>
                <a:buFont typeface=".AppleSystemUIFont" charset="-12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ppleSystemUIFont" charset="-12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ppleSystemUIFont" charset="-12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ppleSystemUIFont" charset="-12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ppleSystemUIFont" charset="-12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buFont typeface="System Font Regular"/>
                <a:buChar char="-"/>
              </a:pPr>
              <a:r>
                <a:rPr lang="en-GB" dirty="0">
                  <a:latin typeface="+mj-lt"/>
                </a:rPr>
                <a:t>established and overseen by Innovate UK</a:t>
              </a:r>
            </a:p>
            <a:p>
              <a:pPr lvl="0">
                <a:buFont typeface="System Font Regular"/>
                <a:buChar char="-"/>
              </a:pPr>
              <a:r>
                <a:rPr lang="en-GB" dirty="0">
                  <a:latin typeface="+mj-lt"/>
                </a:rPr>
                <a:t>part of a network of technology and innovation centres</a:t>
              </a:r>
            </a:p>
            <a:p>
              <a:pPr lvl="0">
                <a:buFont typeface="System Font Regular"/>
                <a:buChar char="-"/>
              </a:pPr>
              <a:r>
                <a:rPr lang="en-GB" dirty="0">
                  <a:latin typeface="+mj-lt"/>
                </a:rPr>
                <a:t>bridge the gap between businesses, academia, research and government</a:t>
              </a:r>
            </a:p>
          </p:txBody>
        </p:sp>
        <p:sp>
          <p:nvSpPr>
            <p:cNvPr id="94" name="Content Placeholder 2">
              <a:extLst>
                <a:ext uri="{FF2B5EF4-FFF2-40B4-BE49-F238E27FC236}">
                  <a16:creationId xmlns:a16="http://schemas.microsoft.com/office/drawing/2014/main" id="{8A3FEE97-82DA-EA49-BC6F-16551D031522}"/>
                </a:ext>
              </a:extLst>
            </p:cNvPr>
            <p:cNvSpPr txBox="1">
              <a:spLocks/>
            </p:cNvSpPr>
            <p:nvPr/>
          </p:nvSpPr>
          <p:spPr>
            <a:xfrm>
              <a:off x="273954" y="-448881"/>
              <a:ext cx="3485742" cy="1770016"/>
            </a:xfrm>
            <a:prstGeom prst="rect">
              <a:avLst/>
            </a:prstGeom>
            <a:noFill/>
          </p:spPr>
          <p:txBody>
            <a:bodyPr vert="horz" lIns="0" tIns="45720" rIns="0" bIns="45720" rtlCol="0" anchor="ctr">
              <a:normAutofit/>
            </a:bodyPr>
            <a:lstStyle>
              <a:lvl1pPr marL="0" indent="0" algn="ctr" defTabSz="685800" rtl="0" eaLnBrk="1" latinLnBrk="0" hangingPunct="1">
                <a:lnSpc>
                  <a:spcPct val="90000"/>
                </a:lnSpc>
                <a:spcBef>
                  <a:spcPts val="750"/>
                </a:spcBef>
                <a:buFont typeface=".AppleSystemUIFont" charset="-120"/>
                <a:buNone/>
                <a:defRPr sz="1500" b="0" i="0" kern="1200">
                  <a:solidFill>
                    <a:schemeClr val="accent3"/>
                  </a:solidFill>
                  <a:latin typeface="Rockwell Nova Light" charset="0"/>
                  <a:ea typeface="Rockwell Nova Light" charset="0"/>
                  <a:cs typeface="Rockwell Nova Light" charset="0"/>
                </a:defRPr>
              </a:lvl1pPr>
              <a:lvl2pPr marL="342900" indent="0" algn="ctr" defTabSz="685800" rtl="0" eaLnBrk="1" latinLnBrk="0" hangingPunct="1">
                <a:lnSpc>
                  <a:spcPct val="90000"/>
                </a:lnSpc>
                <a:spcBef>
                  <a:spcPts val="375"/>
                </a:spcBef>
                <a:buFont typeface=".AppleSystemUIFont" charset="-120"/>
                <a:buNone/>
                <a:defRPr sz="1500" b="0" i="0" kern="1200">
                  <a:solidFill>
                    <a:schemeClr val="tx1"/>
                  </a:solidFill>
                  <a:latin typeface="Rockwell Nova Light" charset="0"/>
                  <a:ea typeface="Rockwell Nova Light" charset="0"/>
                  <a:cs typeface="Rockwell Nova Light" charset="0"/>
                </a:defRPr>
              </a:lvl2pPr>
              <a:lvl3pPr marL="685800" indent="0" algn="ctr" defTabSz="685800" rtl="0" eaLnBrk="1" latinLnBrk="0" hangingPunct="1">
                <a:lnSpc>
                  <a:spcPct val="90000"/>
                </a:lnSpc>
                <a:spcBef>
                  <a:spcPts val="375"/>
                </a:spcBef>
                <a:buFont typeface=".AppleSystemUIFont" charset="-120"/>
                <a:buNone/>
                <a:defRPr sz="1500" b="0" i="0" kern="1200">
                  <a:solidFill>
                    <a:schemeClr val="tx1"/>
                  </a:solidFill>
                  <a:latin typeface="Rockwell Nova Light" charset="0"/>
                  <a:ea typeface="Rockwell Nova Light" charset="0"/>
                  <a:cs typeface="Rockwell Nova Light" charset="0"/>
                </a:defRPr>
              </a:lvl3pPr>
              <a:lvl4pPr marL="1028700" indent="0" algn="ctr" defTabSz="685800" rtl="0" eaLnBrk="1" latinLnBrk="0" hangingPunct="1">
                <a:lnSpc>
                  <a:spcPct val="90000"/>
                </a:lnSpc>
                <a:spcBef>
                  <a:spcPts val="375"/>
                </a:spcBef>
                <a:buFont typeface=".AppleSystemUIFont" charset="-120"/>
                <a:buNone/>
                <a:defRPr sz="1500" b="0" i="0" kern="1200">
                  <a:solidFill>
                    <a:schemeClr val="tx1"/>
                  </a:solidFill>
                  <a:latin typeface="Rockwell Nova Light" charset="0"/>
                  <a:ea typeface="Rockwell Nova Light" charset="0"/>
                  <a:cs typeface="Rockwell Nova Light" charset="0"/>
                </a:defRPr>
              </a:lvl4pPr>
              <a:lvl5pPr marL="1371600" indent="0" algn="ctr" defTabSz="685800" rtl="0" eaLnBrk="1" latinLnBrk="0" hangingPunct="1">
                <a:lnSpc>
                  <a:spcPct val="90000"/>
                </a:lnSpc>
                <a:spcBef>
                  <a:spcPts val="375"/>
                </a:spcBef>
                <a:buFont typeface=".AppleSystemUIFont" charset="-120"/>
                <a:buNone/>
                <a:defRPr sz="1500" b="0" i="0" kern="1200">
                  <a:solidFill>
                    <a:schemeClr val="tx1"/>
                  </a:solidFill>
                  <a:latin typeface="Rockwell Nova Light" charset="0"/>
                  <a:ea typeface="Rockwell Nova Light" charset="0"/>
                  <a:cs typeface="Rockwell Nov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2800" b="1" dirty="0">
                  <a:solidFill>
                    <a:schemeClr val="tx2"/>
                  </a:solidFill>
                  <a:latin typeface="+mn-lt"/>
                </a:rPr>
                <a:t>Catapult Centres</a:t>
              </a:r>
            </a:p>
          </p:txBody>
        </p:sp>
      </p:grpSp>
      <p:pic>
        <p:nvPicPr>
          <p:cNvPr id="4" name="Picture 3">
            <a:extLst>
              <a:ext uri="{FF2B5EF4-FFF2-40B4-BE49-F238E27FC236}">
                <a16:creationId xmlns:a16="http://schemas.microsoft.com/office/drawing/2014/main" id="{81B355C9-4784-4573-9DB6-CA3E9053488F}"/>
              </a:ext>
            </a:extLst>
          </p:cNvPr>
          <p:cNvPicPr>
            <a:picLocks noChangeAspect="1"/>
          </p:cNvPicPr>
          <p:nvPr/>
        </p:nvPicPr>
        <p:blipFill>
          <a:blip r:embed="rId4"/>
          <a:stretch>
            <a:fillRect/>
          </a:stretch>
        </p:blipFill>
        <p:spPr>
          <a:xfrm>
            <a:off x="172320" y="2694023"/>
            <a:ext cx="1496302" cy="1440000"/>
          </a:xfrm>
          <a:prstGeom prst="rect">
            <a:avLst/>
          </a:prstGeom>
        </p:spPr>
      </p:pic>
      <p:pic>
        <p:nvPicPr>
          <p:cNvPr id="6" name="Picture 5">
            <a:extLst>
              <a:ext uri="{FF2B5EF4-FFF2-40B4-BE49-F238E27FC236}">
                <a16:creationId xmlns:a16="http://schemas.microsoft.com/office/drawing/2014/main" id="{1B95555F-7EBC-4C13-A0D8-47E771DDED1A}"/>
              </a:ext>
            </a:extLst>
          </p:cNvPr>
          <p:cNvPicPr>
            <a:picLocks noChangeAspect="1"/>
          </p:cNvPicPr>
          <p:nvPr/>
        </p:nvPicPr>
        <p:blipFill>
          <a:blip r:embed="rId5"/>
          <a:stretch>
            <a:fillRect/>
          </a:stretch>
        </p:blipFill>
        <p:spPr>
          <a:xfrm>
            <a:off x="2353528" y="3701212"/>
            <a:ext cx="1496301" cy="1440000"/>
          </a:xfrm>
          <a:prstGeom prst="rect">
            <a:avLst/>
          </a:prstGeom>
        </p:spPr>
      </p:pic>
      <p:pic>
        <p:nvPicPr>
          <p:cNvPr id="8" name="Picture 7">
            <a:extLst>
              <a:ext uri="{FF2B5EF4-FFF2-40B4-BE49-F238E27FC236}">
                <a16:creationId xmlns:a16="http://schemas.microsoft.com/office/drawing/2014/main" id="{C0AF8527-DDBC-49DA-9703-D7B7CC99B567}"/>
              </a:ext>
            </a:extLst>
          </p:cNvPr>
          <p:cNvPicPr>
            <a:picLocks noChangeAspect="1"/>
          </p:cNvPicPr>
          <p:nvPr/>
        </p:nvPicPr>
        <p:blipFill>
          <a:blip r:embed="rId6"/>
          <a:stretch>
            <a:fillRect/>
          </a:stretch>
        </p:blipFill>
        <p:spPr>
          <a:xfrm>
            <a:off x="3138768" y="2001900"/>
            <a:ext cx="1495797" cy="1439448"/>
          </a:xfrm>
          <a:prstGeom prst="rect">
            <a:avLst/>
          </a:prstGeom>
        </p:spPr>
      </p:pic>
      <p:pic>
        <p:nvPicPr>
          <p:cNvPr id="14" name="Picture 13">
            <a:extLst>
              <a:ext uri="{FF2B5EF4-FFF2-40B4-BE49-F238E27FC236}">
                <a16:creationId xmlns:a16="http://schemas.microsoft.com/office/drawing/2014/main" id="{CEF2F01D-D0C8-49F3-B9F5-72A476E7116D}"/>
              </a:ext>
            </a:extLst>
          </p:cNvPr>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944640" y="4570291"/>
            <a:ext cx="1496302" cy="667789"/>
          </a:xfrm>
          <a:prstGeom prst="rect">
            <a:avLst/>
          </a:prstGeom>
        </p:spPr>
      </p:pic>
      <p:pic>
        <p:nvPicPr>
          <p:cNvPr id="15" name="Picture 14">
            <a:extLst>
              <a:ext uri="{FF2B5EF4-FFF2-40B4-BE49-F238E27FC236}">
                <a16:creationId xmlns:a16="http://schemas.microsoft.com/office/drawing/2014/main" id="{D3831448-242C-473D-8DAB-AED3541DF9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3954" y="2207286"/>
            <a:ext cx="1385446" cy="455371"/>
          </a:xfrm>
          <a:prstGeom prst="rect">
            <a:avLst/>
          </a:prstGeom>
        </p:spPr>
      </p:pic>
      <p:sp>
        <p:nvSpPr>
          <p:cNvPr id="12" name="Rectangle 11">
            <a:extLst>
              <a:ext uri="{FF2B5EF4-FFF2-40B4-BE49-F238E27FC236}">
                <a16:creationId xmlns:a16="http://schemas.microsoft.com/office/drawing/2014/main" id="{C99F44C8-5FB6-449D-804B-2372A291B3D5}"/>
              </a:ext>
            </a:extLst>
          </p:cNvPr>
          <p:cNvSpPr/>
          <p:nvPr/>
        </p:nvSpPr>
        <p:spPr>
          <a:xfrm>
            <a:off x="29842" y="4107483"/>
            <a:ext cx="1781257" cy="307777"/>
          </a:xfrm>
          <a:prstGeom prst="rect">
            <a:avLst/>
          </a:prstGeom>
        </p:spPr>
        <p:txBody>
          <a:bodyPr wrap="none">
            <a:spAutoFit/>
          </a:bodyPr>
          <a:lstStyle/>
          <a:p>
            <a:r>
              <a:rPr lang="en-US" sz="1400" b="1" dirty="0">
                <a:solidFill>
                  <a:schemeClr val="bg1"/>
                </a:solidFill>
                <a:latin typeface="Rockwell Nova Light" charset="0"/>
                <a:ea typeface="Rockwell Nova Light" charset="0"/>
                <a:cs typeface="Rockwell Nova Light" charset="0"/>
              </a:rPr>
              <a:t>Connected Places </a:t>
            </a:r>
            <a:endParaRPr lang="en-GB" b="1" dirty="0"/>
          </a:p>
        </p:txBody>
      </p:sp>
      <p:pic>
        <p:nvPicPr>
          <p:cNvPr id="17" name="Picture 16">
            <a:extLst>
              <a:ext uri="{FF2B5EF4-FFF2-40B4-BE49-F238E27FC236}">
                <a16:creationId xmlns:a16="http://schemas.microsoft.com/office/drawing/2014/main" id="{A46AC6FF-E261-41D0-AEE0-B50506F45D9D}"/>
              </a:ext>
            </a:extLst>
          </p:cNvPr>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a:off x="1753998" y="2927146"/>
            <a:ext cx="1443294" cy="644134"/>
          </a:xfrm>
          <a:prstGeom prst="rect">
            <a:avLst/>
          </a:prstGeom>
        </p:spPr>
      </p:pic>
    </p:spTree>
    <p:extLst>
      <p:ext uri="{BB962C8B-B14F-4D97-AF65-F5344CB8AC3E}">
        <p14:creationId xmlns:p14="http://schemas.microsoft.com/office/powerpoint/2010/main" val="204386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300" dirty="0"/>
              <a:t>To come in 2019…</a:t>
            </a:r>
          </a:p>
        </p:txBody>
      </p:sp>
      <p:sp>
        <p:nvSpPr>
          <p:cNvPr id="3" name="Content Placeholder 2"/>
          <p:cNvSpPr>
            <a:spLocks noGrp="1"/>
          </p:cNvSpPr>
          <p:nvPr>
            <p:ph idx="1"/>
          </p:nvPr>
        </p:nvSpPr>
        <p:spPr>
          <a:xfrm>
            <a:off x="457200" y="1275607"/>
            <a:ext cx="8506268" cy="2668190"/>
          </a:xfrm>
        </p:spPr>
        <p:txBody>
          <a:bodyPr>
            <a:normAutofit fontScale="77500" lnSpcReduction="20000"/>
          </a:bodyPr>
          <a:lstStyle/>
          <a:p>
            <a:pPr>
              <a:lnSpc>
                <a:spcPct val="150000"/>
              </a:lnSpc>
            </a:pPr>
            <a:r>
              <a:rPr lang="en-GB" sz="2400" dirty="0">
                <a:solidFill>
                  <a:schemeClr val="tx1"/>
                </a:solidFill>
              </a:rPr>
              <a:t>Integrated Delivery Programme IDP16 – mid TRL innovation - £</a:t>
            </a:r>
            <a:r>
              <a:rPr lang="en-GB" sz="2400" dirty="0" err="1">
                <a:solidFill>
                  <a:schemeClr val="tx1"/>
                </a:solidFill>
              </a:rPr>
              <a:t>xxm</a:t>
            </a:r>
            <a:r>
              <a:rPr lang="en-GB" sz="2400" dirty="0">
                <a:solidFill>
                  <a:schemeClr val="tx1"/>
                </a:solidFill>
              </a:rPr>
              <a:t> TBC</a:t>
            </a:r>
          </a:p>
          <a:p>
            <a:pPr>
              <a:lnSpc>
                <a:spcPct val="150000"/>
              </a:lnSpc>
            </a:pPr>
            <a:r>
              <a:rPr lang="en-GB" sz="2400" dirty="0">
                <a:solidFill>
                  <a:schemeClr val="tx1"/>
                </a:solidFill>
              </a:rPr>
              <a:t>APC12 - £20m, APC13 - £25m</a:t>
            </a:r>
          </a:p>
          <a:p>
            <a:pPr>
              <a:lnSpc>
                <a:spcPct val="150000"/>
              </a:lnSpc>
            </a:pPr>
            <a:r>
              <a:rPr lang="en-GB" sz="2400" dirty="0">
                <a:solidFill>
                  <a:schemeClr val="tx1"/>
                </a:solidFill>
              </a:rPr>
              <a:t>EV charging/infrastructure (V2G and Smart Charging) - £40m to 55m</a:t>
            </a:r>
          </a:p>
          <a:p>
            <a:pPr>
              <a:lnSpc>
                <a:spcPct val="150000"/>
              </a:lnSpc>
            </a:pPr>
            <a:r>
              <a:rPr lang="en-GB" sz="2400" dirty="0">
                <a:solidFill>
                  <a:schemeClr val="tx1"/>
                </a:solidFill>
              </a:rPr>
              <a:t>CAV Sim - £25m, CAV4 - £25m, CAV Test Bed2 - £25m</a:t>
            </a:r>
          </a:p>
          <a:p>
            <a:pPr>
              <a:lnSpc>
                <a:spcPct val="150000"/>
              </a:lnSpc>
            </a:pPr>
            <a:r>
              <a:rPr lang="en-GB" sz="2400" dirty="0">
                <a:solidFill>
                  <a:schemeClr val="tx1"/>
                </a:solidFill>
              </a:rPr>
              <a:t>Faraday Challenge – Batteries for vehicle electrification - £</a:t>
            </a:r>
            <a:r>
              <a:rPr lang="en-GB" sz="2400" dirty="0" err="1">
                <a:solidFill>
                  <a:schemeClr val="tx1"/>
                </a:solidFill>
              </a:rPr>
              <a:t>xxm</a:t>
            </a:r>
            <a:r>
              <a:rPr lang="en-GB" sz="2400" dirty="0">
                <a:solidFill>
                  <a:schemeClr val="tx1"/>
                </a:solidFill>
              </a:rPr>
              <a:t> TBC</a:t>
            </a:r>
          </a:p>
          <a:p>
            <a:pPr>
              <a:lnSpc>
                <a:spcPct val="150000"/>
              </a:lnSpc>
            </a:pPr>
            <a:r>
              <a:rPr lang="en-GB" sz="2400" dirty="0">
                <a:solidFill>
                  <a:schemeClr val="tx1"/>
                </a:solidFill>
              </a:rPr>
              <a:t>DER – £</a:t>
            </a:r>
            <a:r>
              <a:rPr lang="en-GB" sz="2400" dirty="0" err="1">
                <a:solidFill>
                  <a:schemeClr val="tx1"/>
                </a:solidFill>
              </a:rPr>
              <a:t>xxm</a:t>
            </a:r>
            <a:r>
              <a:rPr lang="en-GB" sz="2400" dirty="0">
                <a:solidFill>
                  <a:schemeClr val="tx1"/>
                </a:solidFill>
              </a:rPr>
              <a:t> TBC</a:t>
            </a:r>
          </a:p>
        </p:txBody>
      </p:sp>
    </p:spTree>
    <p:extLst>
      <p:ext uri="{BB962C8B-B14F-4D97-AF65-F5344CB8AC3E}">
        <p14:creationId xmlns:p14="http://schemas.microsoft.com/office/powerpoint/2010/main" val="1186765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87A6C3"/>
              </a:clrFrom>
              <a:clrTo>
                <a:srgbClr val="87A6C3">
                  <a:alpha val="0"/>
                </a:srgbClr>
              </a:clrTo>
            </a:clrChange>
          </a:blip>
          <a:stretch>
            <a:fillRect/>
          </a:stretch>
        </p:blipFill>
        <p:spPr>
          <a:xfrm>
            <a:off x="439465" y="2795423"/>
            <a:ext cx="1447083" cy="974637"/>
          </a:xfrm>
          <a:prstGeom prst="ellipse">
            <a:avLst/>
          </a:prstGeom>
        </p:spPr>
      </p:pic>
      <p:sp>
        <p:nvSpPr>
          <p:cNvPr id="2" name="Title 1"/>
          <p:cNvSpPr>
            <a:spLocks noGrp="1"/>
          </p:cNvSpPr>
          <p:nvPr>
            <p:ph type="title"/>
          </p:nvPr>
        </p:nvSpPr>
        <p:spPr>
          <a:xfrm>
            <a:off x="79301" y="-68461"/>
            <a:ext cx="7848872" cy="740672"/>
          </a:xfrm>
        </p:spPr>
        <p:txBody>
          <a:bodyPr>
            <a:noAutofit/>
          </a:bodyPr>
          <a:lstStyle/>
          <a:p>
            <a:r>
              <a:rPr lang="en-GB" sz="2800" b="1" dirty="0">
                <a:latin typeface="+mn-lt"/>
              </a:rPr>
              <a:t>Priority Areas in Automotive Innovation</a:t>
            </a:r>
          </a:p>
        </p:txBody>
      </p:sp>
      <p:pic>
        <p:nvPicPr>
          <p:cNvPr id="15" name="Picture 14"/>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a:xfrm>
            <a:off x="2691986" y="3845813"/>
            <a:ext cx="1451547" cy="951783"/>
          </a:xfrm>
          <a:prstGeom prst="ellipse">
            <a:avLst/>
          </a:prstGeom>
        </p:spPr>
      </p:pic>
      <p:pic>
        <p:nvPicPr>
          <p:cNvPr id="18" name="Picture 17"/>
          <p:cNvPicPr preferRelativeResize="0">
            <a:picLocks/>
          </p:cNvPicPr>
          <p:nvPr/>
        </p:nvPicPr>
        <p:blipFill>
          <a:blip r:embed="rId5" cstate="email">
            <a:extLst>
              <a:ext uri="{28A0092B-C50C-407E-A947-70E740481C1C}">
                <a14:useLocalDpi xmlns:a14="http://schemas.microsoft.com/office/drawing/2010/main"/>
              </a:ext>
            </a:extLst>
          </a:blip>
          <a:stretch>
            <a:fillRect/>
          </a:stretch>
        </p:blipFill>
        <p:spPr>
          <a:xfrm>
            <a:off x="4944066" y="2843058"/>
            <a:ext cx="1451547" cy="951783"/>
          </a:xfrm>
          <a:prstGeom prst="ellipse">
            <a:avLst/>
          </a:prstGeom>
        </p:spPr>
      </p:pic>
      <p:pic>
        <p:nvPicPr>
          <p:cNvPr id="19" name="Picture 18"/>
          <p:cNvPicPr preferRelativeResize="0">
            <a:picLocks/>
          </p:cNvPicPr>
          <p:nvPr/>
        </p:nvPicPr>
        <p:blipFill>
          <a:blip r:embed="rId6" cstate="email">
            <a:extLst>
              <a:ext uri="{28A0092B-C50C-407E-A947-70E740481C1C}">
                <a14:useLocalDpi xmlns:a14="http://schemas.microsoft.com/office/drawing/2010/main"/>
              </a:ext>
            </a:extLst>
          </a:blip>
          <a:stretch>
            <a:fillRect/>
          </a:stretch>
        </p:blipFill>
        <p:spPr>
          <a:xfrm>
            <a:off x="7282333" y="3794841"/>
            <a:ext cx="1451547" cy="951783"/>
          </a:xfrm>
          <a:prstGeom prst="ellipse">
            <a:avLst/>
          </a:prstGeom>
        </p:spPr>
      </p:pic>
      <p:sp>
        <p:nvSpPr>
          <p:cNvPr id="29" name="TextBox 28"/>
          <p:cNvSpPr txBox="1"/>
          <p:nvPr/>
        </p:nvSpPr>
        <p:spPr>
          <a:xfrm>
            <a:off x="118891" y="771550"/>
            <a:ext cx="2088232" cy="584775"/>
          </a:xfrm>
          <a:prstGeom prst="rect">
            <a:avLst/>
          </a:prstGeom>
          <a:noFill/>
        </p:spPr>
        <p:txBody>
          <a:bodyPr wrap="square" rtlCol="0">
            <a:spAutoFit/>
          </a:bodyPr>
          <a:lstStyle/>
          <a:p>
            <a:pPr algn="ctr"/>
            <a:r>
              <a:rPr lang="en-GB" sz="1600" b="1" dirty="0"/>
              <a:t>Low/Zero </a:t>
            </a:r>
          </a:p>
          <a:p>
            <a:pPr algn="ctr"/>
            <a:r>
              <a:rPr lang="en-GB" sz="1600" b="1" dirty="0"/>
              <a:t>Emission Vehicles</a:t>
            </a:r>
          </a:p>
        </p:txBody>
      </p:sp>
      <p:sp>
        <p:nvSpPr>
          <p:cNvPr id="34" name="Rectangle 33"/>
          <p:cNvSpPr/>
          <p:nvPr/>
        </p:nvSpPr>
        <p:spPr>
          <a:xfrm>
            <a:off x="2598528" y="1670274"/>
            <a:ext cx="1638462" cy="338554"/>
          </a:xfrm>
          <a:prstGeom prst="rect">
            <a:avLst/>
          </a:prstGeom>
        </p:spPr>
        <p:txBody>
          <a:bodyPr wrap="none">
            <a:spAutoFit/>
          </a:bodyPr>
          <a:lstStyle/>
          <a:p>
            <a:r>
              <a:rPr lang="en-GB" sz="1600" b="1" dirty="0"/>
              <a:t>Vehicle Charging </a:t>
            </a:r>
          </a:p>
        </p:txBody>
      </p:sp>
      <p:sp>
        <p:nvSpPr>
          <p:cNvPr id="36" name="Rectangle 35"/>
          <p:cNvSpPr/>
          <p:nvPr/>
        </p:nvSpPr>
        <p:spPr>
          <a:xfrm>
            <a:off x="4676922" y="771550"/>
            <a:ext cx="1985833" cy="338554"/>
          </a:xfrm>
          <a:prstGeom prst="rect">
            <a:avLst/>
          </a:prstGeom>
        </p:spPr>
        <p:txBody>
          <a:bodyPr wrap="square">
            <a:spAutoFit/>
          </a:bodyPr>
          <a:lstStyle/>
          <a:p>
            <a:pPr algn="ctr"/>
            <a:r>
              <a:rPr lang="en-GB" sz="1600" b="1" dirty="0"/>
              <a:t>CAV</a:t>
            </a:r>
          </a:p>
        </p:txBody>
      </p:sp>
      <p:sp>
        <p:nvSpPr>
          <p:cNvPr id="37" name="TextBox 36"/>
          <p:cNvSpPr txBox="1"/>
          <p:nvPr/>
        </p:nvSpPr>
        <p:spPr>
          <a:xfrm>
            <a:off x="160587" y="1356325"/>
            <a:ext cx="2004837" cy="1546577"/>
          </a:xfrm>
          <a:prstGeom prst="rect">
            <a:avLst/>
          </a:prstGeom>
          <a:noFill/>
        </p:spPr>
        <p:txBody>
          <a:bodyPr wrap="square" rtlCol="0">
            <a:spAutoFit/>
          </a:bodyPr>
          <a:lstStyle/>
          <a:p>
            <a:r>
              <a:rPr lang="en-GB" dirty="0"/>
              <a:t>Since 2007 we have supported:</a:t>
            </a:r>
          </a:p>
          <a:p>
            <a:pPr marL="103188" indent="-103188">
              <a:buFont typeface="Arial" panose="020B0604020202020204" pitchFamily="34" charset="0"/>
              <a:buChar char="•"/>
            </a:pPr>
            <a:r>
              <a:rPr lang="en-GB" dirty="0"/>
              <a:t>+320 projects</a:t>
            </a:r>
          </a:p>
          <a:p>
            <a:pPr marL="103188" indent="-103188">
              <a:buFont typeface="Arial" panose="020B0604020202020204" pitchFamily="34" charset="0"/>
              <a:buChar char="•"/>
            </a:pPr>
            <a:r>
              <a:rPr lang="en-GB" dirty="0"/>
              <a:t>468 organisations</a:t>
            </a:r>
          </a:p>
          <a:p>
            <a:pPr marL="103188" indent="-103188">
              <a:buFont typeface="Arial" panose="020B0604020202020204" pitchFamily="34" charset="0"/>
              <a:buChar char="•"/>
            </a:pPr>
            <a:r>
              <a:rPr lang="en-GB" dirty="0"/>
              <a:t>£600m project value</a:t>
            </a:r>
          </a:p>
          <a:p>
            <a:pPr marL="103188" indent="-103188">
              <a:buFont typeface="Arial" panose="020B0604020202020204" pitchFamily="34" charset="0"/>
              <a:buChar char="•"/>
            </a:pPr>
            <a:r>
              <a:rPr lang="en-GB" dirty="0"/>
              <a:t>On vehicle technologies</a:t>
            </a:r>
          </a:p>
          <a:p>
            <a:pPr marL="103188" indent="-103188">
              <a:buFont typeface="Arial" panose="020B0604020202020204" pitchFamily="34" charset="0"/>
              <a:buChar char="•"/>
            </a:pPr>
            <a:endParaRPr lang="en-GB" b="1" dirty="0"/>
          </a:p>
        </p:txBody>
      </p:sp>
      <p:sp>
        <p:nvSpPr>
          <p:cNvPr id="38" name="TextBox 37"/>
          <p:cNvSpPr txBox="1"/>
          <p:nvPr/>
        </p:nvSpPr>
        <p:spPr>
          <a:xfrm>
            <a:off x="2473444" y="2024249"/>
            <a:ext cx="2007040" cy="1754326"/>
          </a:xfrm>
          <a:prstGeom prst="rect">
            <a:avLst/>
          </a:prstGeom>
          <a:noFill/>
        </p:spPr>
        <p:txBody>
          <a:bodyPr wrap="square" rtlCol="0">
            <a:spAutoFit/>
          </a:bodyPr>
          <a:lstStyle/>
          <a:p>
            <a:r>
              <a:rPr lang="en-GB" dirty="0"/>
              <a:t>Investment in UK’s capability in vehicle charging:</a:t>
            </a:r>
          </a:p>
          <a:p>
            <a:pPr marL="103188" indent="-103188">
              <a:buFont typeface="Arial" panose="020B0604020202020204" pitchFamily="34" charset="0"/>
              <a:buChar char="•"/>
            </a:pPr>
            <a:r>
              <a:rPr lang="en-GB" dirty="0"/>
              <a:t> £30m Vehicle to Grid competition</a:t>
            </a:r>
          </a:p>
          <a:p>
            <a:pPr marL="103188" indent="-103188">
              <a:buFont typeface="Arial" panose="020B0604020202020204" pitchFamily="34" charset="0"/>
              <a:buChar char="•"/>
            </a:pPr>
            <a:r>
              <a:rPr lang="en-GB" dirty="0"/>
              <a:t> £40m (2018) supporting On-street and Wireless charging</a:t>
            </a:r>
          </a:p>
        </p:txBody>
      </p:sp>
      <p:sp>
        <p:nvSpPr>
          <p:cNvPr id="39" name="TextBox 38"/>
          <p:cNvSpPr txBox="1"/>
          <p:nvPr/>
        </p:nvSpPr>
        <p:spPr>
          <a:xfrm>
            <a:off x="4704906" y="1016299"/>
            <a:ext cx="2124802" cy="1962076"/>
          </a:xfrm>
          <a:prstGeom prst="rect">
            <a:avLst/>
          </a:prstGeom>
          <a:noFill/>
        </p:spPr>
        <p:txBody>
          <a:bodyPr wrap="square" rtlCol="0">
            <a:spAutoFit/>
          </a:bodyPr>
          <a:lstStyle/>
          <a:p>
            <a:r>
              <a:rPr lang="en-GB" dirty="0"/>
              <a:t>R&amp;D funding to position the UK at the forefront of CAV research, development testing and use:</a:t>
            </a:r>
          </a:p>
          <a:p>
            <a:pPr marL="285750" indent="-285750">
              <a:buFont typeface="Arial" panose="020B0604020202020204" pitchFamily="34" charset="0"/>
              <a:buChar char="•"/>
            </a:pPr>
            <a:r>
              <a:rPr lang="en-GB" dirty="0"/>
              <a:t>+70 projects</a:t>
            </a:r>
          </a:p>
          <a:p>
            <a:pPr marL="285750" indent="-285750">
              <a:buFont typeface="Arial" panose="020B0604020202020204" pitchFamily="34" charset="0"/>
              <a:buChar char="•"/>
            </a:pPr>
            <a:r>
              <a:rPr lang="en-GB" dirty="0"/>
              <a:t>+£100m project value</a:t>
            </a:r>
          </a:p>
          <a:p>
            <a:pPr marL="285750" indent="-285750">
              <a:buFont typeface="Arial" panose="020B0604020202020204" pitchFamily="34" charset="0"/>
              <a:buChar char="•"/>
            </a:pPr>
            <a:r>
              <a:rPr lang="en-GB" dirty="0"/>
              <a:t>+300 organisations</a:t>
            </a:r>
          </a:p>
          <a:p>
            <a:endParaRPr lang="en-GB" dirty="0"/>
          </a:p>
          <a:p>
            <a:endParaRPr lang="en-GB" dirty="0"/>
          </a:p>
        </p:txBody>
      </p:sp>
      <p:sp>
        <p:nvSpPr>
          <p:cNvPr id="20" name="Rectangle 19"/>
          <p:cNvSpPr/>
          <p:nvPr/>
        </p:nvSpPr>
        <p:spPr>
          <a:xfrm>
            <a:off x="7039276" y="1770549"/>
            <a:ext cx="1777794" cy="338554"/>
          </a:xfrm>
          <a:prstGeom prst="rect">
            <a:avLst/>
          </a:prstGeom>
        </p:spPr>
        <p:txBody>
          <a:bodyPr wrap="none">
            <a:spAutoFit/>
          </a:bodyPr>
          <a:lstStyle/>
          <a:p>
            <a:r>
              <a:rPr lang="en-GB" sz="1600" b="1" dirty="0"/>
              <a:t>Battery Innovation</a:t>
            </a:r>
          </a:p>
        </p:txBody>
      </p:sp>
      <p:sp>
        <p:nvSpPr>
          <p:cNvPr id="24" name="TextBox 23"/>
          <p:cNvSpPr txBox="1"/>
          <p:nvPr/>
        </p:nvSpPr>
        <p:spPr>
          <a:xfrm>
            <a:off x="6940116" y="2066042"/>
            <a:ext cx="2339752" cy="2169825"/>
          </a:xfrm>
          <a:prstGeom prst="rect">
            <a:avLst/>
          </a:prstGeom>
          <a:noFill/>
        </p:spPr>
        <p:txBody>
          <a:bodyPr wrap="square" rtlCol="0">
            <a:spAutoFit/>
          </a:bodyPr>
          <a:lstStyle/>
          <a:p>
            <a:r>
              <a:rPr lang="en-GB" dirty="0"/>
              <a:t>Faraday Battery Challenge supporting battery technologies that can be exploited at scale in the UK and globally:</a:t>
            </a:r>
          </a:p>
          <a:p>
            <a:pPr marL="285750" indent="-285750">
              <a:buFont typeface="Arial" panose="020B0604020202020204" pitchFamily="34" charset="0"/>
              <a:buChar char="•"/>
            </a:pPr>
            <a:r>
              <a:rPr lang="en-GB" dirty="0"/>
              <a:t>3 R&amp;D competitions</a:t>
            </a:r>
          </a:p>
          <a:p>
            <a:pPr marL="285750" indent="-285750">
              <a:buFont typeface="Arial" panose="020B0604020202020204" pitchFamily="34" charset="0"/>
              <a:buChar char="•"/>
            </a:pPr>
            <a:r>
              <a:rPr lang="en-GB" dirty="0"/>
              <a:t>+£80m project value</a:t>
            </a:r>
          </a:p>
          <a:p>
            <a:pPr marL="285750" indent="-285750">
              <a:buFont typeface="Arial" panose="020B0604020202020204" pitchFamily="34" charset="0"/>
              <a:buChar char="•"/>
            </a:pPr>
            <a:endParaRPr lang="en-GB" dirty="0"/>
          </a:p>
          <a:p>
            <a:endParaRPr lang="en-GB" dirty="0"/>
          </a:p>
          <a:p>
            <a:r>
              <a:rPr lang="en-GB" dirty="0"/>
              <a:t> </a:t>
            </a:r>
          </a:p>
        </p:txBody>
      </p:sp>
      <p:sp>
        <p:nvSpPr>
          <p:cNvPr id="5" name="Rectangle: Rounded Corners 4">
            <a:extLst>
              <a:ext uri="{FF2B5EF4-FFF2-40B4-BE49-F238E27FC236}">
                <a16:creationId xmlns:a16="http://schemas.microsoft.com/office/drawing/2014/main" id="{1A96EAC4-7AD8-4E47-87A0-3607758A587C}"/>
              </a:ext>
            </a:extLst>
          </p:cNvPr>
          <p:cNvSpPr/>
          <p:nvPr/>
        </p:nvSpPr>
        <p:spPr>
          <a:xfrm>
            <a:off x="70522" y="623867"/>
            <a:ext cx="2212397" cy="3431909"/>
          </a:xfrm>
          <a:prstGeom prst="roundRect">
            <a:avLst/>
          </a:prstGeom>
          <a:solidFill>
            <a:schemeClr val="accent1">
              <a:alpha val="15000"/>
            </a:schemeClr>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7C270C2B-138B-4966-B2C2-85DE19EB5BB0}"/>
              </a:ext>
            </a:extLst>
          </p:cNvPr>
          <p:cNvSpPr/>
          <p:nvPr/>
        </p:nvSpPr>
        <p:spPr>
          <a:xfrm>
            <a:off x="2327144" y="1434999"/>
            <a:ext cx="2212397" cy="3431909"/>
          </a:xfrm>
          <a:prstGeom prst="roundRect">
            <a:avLst/>
          </a:prstGeom>
          <a:solidFill>
            <a:schemeClr val="accent5">
              <a:lumMod val="60000"/>
              <a:lumOff val="40000"/>
              <a:alpha val="15000"/>
            </a:schemeClr>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3A3BC9D3-3CD2-4D8B-81D4-802A3BAD6EA0}"/>
              </a:ext>
            </a:extLst>
          </p:cNvPr>
          <p:cNvSpPr/>
          <p:nvPr/>
        </p:nvSpPr>
        <p:spPr>
          <a:xfrm>
            <a:off x="4590041" y="623867"/>
            <a:ext cx="2212397" cy="3431909"/>
          </a:xfrm>
          <a:prstGeom prst="roundRect">
            <a:avLst/>
          </a:prstGeom>
          <a:solidFill>
            <a:schemeClr val="accent2">
              <a:lumMod val="40000"/>
              <a:lumOff val="60000"/>
              <a:alpha val="15000"/>
            </a:schemeClr>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594ABD0-F882-456E-924D-721D52B746DB}"/>
              </a:ext>
            </a:extLst>
          </p:cNvPr>
          <p:cNvSpPr/>
          <p:nvPr/>
        </p:nvSpPr>
        <p:spPr>
          <a:xfrm>
            <a:off x="6852045" y="1434999"/>
            <a:ext cx="2212397" cy="3431909"/>
          </a:xfrm>
          <a:prstGeom prst="roundRect">
            <a:avLst/>
          </a:prstGeom>
          <a:solidFill>
            <a:srgbClr val="7030A0">
              <a:alpha val="15000"/>
            </a:srgbClr>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B96888B-2E59-48AC-A223-B3C24F261E0E}"/>
              </a:ext>
            </a:extLst>
          </p:cNvPr>
          <p:cNvSpPr/>
          <p:nvPr/>
        </p:nvSpPr>
        <p:spPr>
          <a:xfrm>
            <a:off x="7039276" y="249382"/>
            <a:ext cx="1777794" cy="658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0650100-A80B-4DD6-B8BD-2E648AE8487B}"/>
              </a:ext>
            </a:extLst>
          </p:cNvPr>
          <p:cNvPicPr>
            <a:picLocks noChangeAspect="1"/>
          </p:cNvPicPr>
          <p:nvPr/>
        </p:nvPicPr>
        <p:blipFill>
          <a:blip r:embed="rId7"/>
          <a:stretch>
            <a:fillRect/>
          </a:stretch>
        </p:blipFill>
        <p:spPr>
          <a:xfrm>
            <a:off x="3476964" y="14508"/>
            <a:ext cx="5688061" cy="2840982"/>
          </a:xfrm>
          <a:prstGeom prst="rect">
            <a:avLst/>
          </a:prstGeom>
        </p:spPr>
      </p:pic>
    </p:spTree>
    <p:extLst>
      <p:ext uri="{BB962C8B-B14F-4D97-AF65-F5344CB8AC3E}">
        <p14:creationId xmlns:p14="http://schemas.microsoft.com/office/powerpoint/2010/main" val="3080442406"/>
      </p:ext>
    </p:extLst>
  </p:cSld>
  <p:clrMapOvr>
    <a:masterClrMapping/>
  </p:clrMapOvr>
  <mc:AlternateContent xmlns:mc="http://schemas.openxmlformats.org/markup-compatibility/2006" xmlns:p14="http://schemas.microsoft.com/office/powerpoint/2010/main">
    <mc:Choice Requires="p14">
      <p:transition p14:dur="0" advClick="0" advTm="100"/>
    </mc:Choice>
    <mc:Fallback xmlns="">
      <p:transition advClick="0" advTm="1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9551" y="3590670"/>
            <a:ext cx="6625436" cy="1501053"/>
          </a:xfrm>
          <a:prstGeom prst="rect">
            <a:avLst/>
          </a:prstGeom>
          <a:noFill/>
        </p:spPr>
        <p:txBody>
          <a:bodyPr wrap="square" lIns="51436" tIns="25718" rIns="51436" bIns="25718" rtlCol="0">
            <a:spAutoFit/>
          </a:bodyPr>
          <a:lstStyle/>
          <a:p>
            <a:pPr lvl="0">
              <a:spcBef>
                <a:spcPct val="0"/>
              </a:spcBef>
              <a:defRPr/>
            </a:pPr>
            <a:r>
              <a:rPr lang="en-GB" sz="1600" b="1" dirty="0"/>
              <a:t>Integrated Delivery Programme IDP15 - The Road to Zero emission vehicles - </a:t>
            </a:r>
            <a:r>
              <a:rPr lang="en-GB" sz="1600" dirty="0">
                <a:cs typeface="Arial" panose="020B0604020202020204" pitchFamily="34" charset="0"/>
              </a:rPr>
              <a:t>£24.5 million multi strand competition funded by OLEV:</a:t>
            </a:r>
          </a:p>
          <a:p>
            <a:pPr>
              <a:spcAft>
                <a:spcPts val="450"/>
              </a:spcAft>
            </a:pPr>
            <a:r>
              <a:rPr lang="en-GB" sz="200" b="1" dirty="0"/>
              <a:t> </a:t>
            </a:r>
            <a:endParaRPr lang="en-GB" sz="200" dirty="0"/>
          </a:p>
          <a:p>
            <a:pPr marL="630238" lvl="0" indent="-285750">
              <a:buFont typeface="Arial" panose="020B0604020202020204" pitchFamily="34" charset="0"/>
              <a:buChar char="•"/>
              <a:defRPr/>
            </a:pPr>
            <a:r>
              <a:rPr lang="en-GB" sz="1400" b="1" dirty="0">
                <a:solidFill>
                  <a:srgbClr val="000000"/>
                </a:solidFill>
              </a:rPr>
              <a:t>Electric machines and power electronics</a:t>
            </a:r>
          </a:p>
          <a:p>
            <a:pPr marL="630238" lvl="0" indent="-285750">
              <a:buFont typeface="Arial" panose="020B0604020202020204" pitchFamily="34" charset="0"/>
              <a:buChar char="•"/>
              <a:defRPr/>
            </a:pPr>
            <a:r>
              <a:rPr lang="en-GB" sz="1400" dirty="0">
                <a:solidFill>
                  <a:srgbClr val="000000"/>
                </a:solidFill>
              </a:rPr>
              <a:t>Energy storage and energy management</a:t>
            </a:r>
          </a:p>
          <a:p>
            <a:pPr marL="630238" lvl="0" indent="-285750">
              <a:buFont typeface="Arial" panose="020B0604020202020204" pitchFamily="34" charset="0"/>
              <a:buChar char="•"/>
              <a:defRPr/>
            </a:pPr>
            <a:r>
              <a:rPr lang="en-GB" sz="1400" dirty="0">
                <a:solidFill>
                  <a:srgbClr val="000000"/>
                </a:solidFill>
              </a:rPr>
              <a:t>Lightweight vehicle and powertrain structures</a:t>
            </a:r>
          </a:p>
          <a:p>
            <a:pPr marL="630238" lvl="0" indent="-285750">
              <a:buFont typeface="Arial" panose="020B0604020202020204" pitchFamily="34" charset="0"/>
              <a:buChar char="•"/>
              <a:defRPr/>
            </a:pPr>
            <a:r>
              <a:rPr lang="en-GB" sz="1400" dirty="0">
                <a:solidFill>
                  <a:srgbClr val="000000"/>
                </a:solidFill>
              </a:rPr>
              <a:t>Highly disruptive zero emission technologies</a:t>
            </a:r>
          </a:p>
        </p:txBody>
      </p:sp>
      <p:pic>
        <p:nvPicPr>
          <p:cNvPr id="25" name="Picture 24"/>
          <p:cNvPicPr>
            <a:picLocks noChangeAspect="1"/>
          </p:cNvPicPr>
          <p:nvPr/>
        </p:nvPicPr>
        <p:blipFill>
          <a:blip r:embed="rId3"/>
          <a:stretch>
            <a:fillRect/>
          </a:stretch>
        </p:blipFill>
        <p:spPr>
          <a:xfrm>
            <a:off x="5582042" y="0"/>
            <a:ext cx="1206065" cy="889180"/>
          </a:xfrm>
          <a:prstGeom prst="rect">
            <a:avLst/>
          </a:prstGeom>
        </p:spPr>
      </p:pic>
      <p:sp>
        <p:nvSpPr>
          <p:cNvPr id="11" name="Title 1"/>
          <p:cNvSpPr txBox="1">
            <a:spLocks/>
          </p:cNvSpPr>
          <p:nvPr/>
        </p:nvSpPr>
        <p:spPr>
          <a:xfrm>
            <a:off x="131787" y="170872"/>
            <a:ext cx="5548510" cy="547436"/>
          </a:xfrm>
          <a:prstGeom prst="rect">
            <a:avLst/>
          </a:prstGeom>
        </p:spPr>
        <p:txBody>
          <a:bodyPr/>
          <a:lstStyle>
            <a:lvl1pPr algn="l" defTabSz="457200" rtl="0" eaLnBrk="1" latinLnBrk="0" hangingPunct="1">
              <a:spcBef>
                <a:spcPct val="0"/>
              </a:spcBef>
              <a:buNone/>
              <a:defRPr sz="3200" kern="1200">
                <a:solidFill>
                  <a:srgbClr val="792B8B"/>
                </a:solidFill>
                <a:latin typeface="+mj-lt"/>
                <a:ea typeface="+mj-ea"/>
                <a:cs typeface="+mj-cs"/>
              </a:defRPr>
            </a:lvl1pPr>
          </a:lstStyle>
          <a:p>
            <a:r>
              <a:rPr lang="en-GB" sz="2400" b="1" dirty="0">
                <a:latin typeface="+mn-lt"/>
              </a:rPr>
              <a:t>The Road to Zero Emission Vehicles </a:t>
            </a:r>
          </a:p>
        </p:txBody>
      </p:sp>
      <p:pic>
        <p:nvPicPr>
          <p:cNvPr id="31" name="Picture 30">
            <a:extLst>
              <a:ext uri="{FF2B5EF4-FFF2-40B4-BE49-F238E27FC236}">
                <a16:creationId xmlns:a16="http://schemas.microsoft.com/office/drawing/2014/main" id="{DB97AF32-C867-4B83-9038-20974AA2C07C}"/>
              </a:ext>
            </a:extLst>
          </p:cNvPr>
          <p:cNvPicPr>
            <a:picLocks noChangeAspect="1"/>
          </p:cNvPicPr>
          <p:nvPr/>
        </p:nvPicPr>
        <p:blipFill rotWithShape="1">
          <a:blip r:embed="rId4">
            <a:alphaModFix amt="68000"/>
          </a:blip>
          <a:srcRect t="743" r="1455"/>
          <a:stretch/>
        </p:blipFill>
        <p:spPr>
          <a:xfrm>
            <a:off x="3858406" y="1420409"/>
            <a:ext cx="1366641" cy="1949765"/>
          </a:xfrm>
          <a:prstGeom prst="rect">
            <a:avLst/>
          </a:prstGeom>
          <a:ln>
            <a:solidFill>
              <a:schemeClr val="accent1"/>
            </a:solidFill>
          </a:ln>
        </p:spPr>
      </p:pic>
      <p:sp>
        <p:nvSpPr>
          <p:cNvPr id="32" name="Rectangle 31">
            <a:extLst>
              <a:ext uri="{FF2B5EF4-FFF2-40B4-BE49-F238E27FC236}">
                <a16:creationId xmlns:a16="http://schemas.microsoft.com/office/drawing/2014/main" id="{2505E9CF-5058-4AE5-B0B6-3CCB5253EF2C}"/>
              </a:ext>
            </a:extLst>
          </p:cNvPr>
          <p:cNvSpPr/>
          <p:nvPr/>
        </p:nvSpPr>
        <p:spPr>
          <a:xfrm>
            <a:off x="226413" y="938804"/>
            <a:ext cx="3592033" cy="2508379"/>
          </a:xfrm>
          <a:prstGeom prst="rect">
            <a:avLst/>
          </a:prstGeom>
        </p:spPr>
        <p:txBody>
          <a:bodyPr wrap="square">
            <a:spAutoFit/>
          </a:bodyPr>
          <a:lstStyle/>
          <a:p>
            <a:pPr>
              <a:spcBef>
                <a:spcPts val="600"/>
              </a:spcBef>
            </a:pPr>
            <a:r>
              <a:rPr lang="en-GB" sz="1600" b="1" dirty="0"/>
              <a:t>Ambitions</a:t>
            </a:r>
          </a:p>
          <a:p>
            <a:pPr marL="285750" indent="-285750">
              <a:spcBef>
                <a:spcPts val="600"/>
              </a:spcBef>
              <a:buFont typeface="Arial" panose="020B0604020202020204" pitchFamily="34" charset="0"/>
              <a:buChar char="•"/>
            </a:pPr>
            <a:r>
              <a:rPr lang="en-GB" sz="1400" dirty="0"/>
              <a:t>At least 50%, and as many as 70%, of new car sales and up to 40% of new van sales being ultra low emission by 2030</a:t>
            </a:r>
          </a:p>
          <a:p>
            <a:pPr marL="285750" indent="-285750">
              <a:spcBef>
                <a:spcPts val="600"/>
              </a:spcBef>
              <a:buFont typeface="Arial" panose="020B0604020202020204" pitchFamily="34" charset="0"/>
              <a:buChar char="•"/>
            </a:pPr>
            <a:r>
              <a:rPr lang="en-GB" sz="1400" dirty="0"/>
              <a:t>Set an ambition for a UK content target for the ultra low emission vehicle supply chain – building on the Sector Deal (50%)</a:t>
            </a:r>
          </a:p>
          <a:p>
            <a:pPr marL="285750" indent="-285750">
              <a:spcBef>
                <a:spcPts val="600"/>
              </a:spcBef>
              <a:buFont typeface="Arial" panose="020B0604020202020204" pitchFamily="34" charset="0"/>
              <a:buChar char="•"/>
            </a:pPr>
            <a:r>
              <a:rPr lang="en-GB" sz="1400" dirty="0"/>
              <a:t>Launch a new supply chain competitiveness and productivity improvement programme</a:t>
            </a:r>
          </a:p>
        </p:txBody>
      </p:sp>
      <p:pic>
        <p:nvPicPr>
          <p:cNvPr id="33" name="Picture 32">
            <a:extLst>
              <a:ext uri="{FF2B5EF4-FFF2-40B4-BE49-F238E27FC236}">
                <a16:creationId xmlns:a16="http://schemas.microsoft.com/office/drawing/2014/main" id="{1153FC9D-24AA-44AE-92B2-8B138C50C4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94987" y="3183196"/>
            <a:ext cx="2054323" cy="1981302"/>
          </a:xfrm>
          <a:prstGeom prst="rect">
            <a:avLst/>
          </a:prstGeom>
        </p:spPr>
      </p:pic>
      <p:sp>
        <p:nvSpPr>
          <p:cNvPr id="34" name="TextBox 33">
            <a:extLst>
              <a:ext uri="{FF2B5EF4-FFF2-40B4-BE49-F238E27FC236}">
                <a16:creationId xmlns:a16="http://schemas.microsoft.com/office/drawing/2014/main" id="{F8896167-2B30-4C99-B3A7-F334CCD49DB3}"/>
              </a:ext>
            </a:extLst>
          </p:cNvPr>
          <p:cNvSpPr txBox="1"/>
          <p:nvPr/>
        </p:nvSpPr>
        <p:spPr>
          <a:xfrm>
            <a:off x="8417134" y="4715284"/>
            <a:ext cx="667627" cy="334835"/>
          </a:xfrm>
          <a:prstGeom prst="rect">
            <a:avLst/>
          </a:prstGeom>
          <a:solidFill>
            <a:schemeClr val="bg1"/>
          </a:solidFill>
          <a:ln w="28575">
            <a:solidFill>
              <a:srgbClr val="FF0000"/>
            </a:solidFill>
          </a:ln>
        </p:spPr>
        <p:txBody>
          <a:bodyPr wrap="square" rtlCol="0">
            <a:spAutoFit/>
          </a:bodyPr>
          <a:lstStyle/>
          <a:p>
            <a:pPr algn="ctr"/>
            <a:r>
              <a:rPr lang="en-GB" sz="788" i="1" dirty="0"/>
              <a:t>Dealt with separately</a:t>
            </a:r>
          </a:p>
        </p:txBody>
      </p:sp>
      <p:sp>
        <p:nvSpPr>
          <p:cNvPr id="3" name="Multiplication Sign 2">
            <a:extLst>
              <a:ext uri="{FF2B5EF4-FFF2-40B4-BE49-F238E27FC236}">
                <a16:creationId xmlns:a16="http://schemas.microsoft.com/office/drawing/2014/main" id="{F8C0E1AD-7FFF-4FDC-AE62-8C887633F22B}"/>
              </a:ext>
            </a:extLst>
          </p:cNvPr>
          <p:cNvSpPr/>
          <p:nvPr/>
        </p:nvSpPr>
        <p:spPr>
          <a:xfrm>
            <a:off x="7554813" y="3370174"/>
            <a:ext cx="548640" cy="579120"/>
          </a:xfrm>
          <a:prstGeom prst="mathMultiply">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760F3F80-54CA-42FC-AD1A-5D15DDA2DCCC}"/>
              </a:ext>
            </a:extLst>
          </p:cNvPr>
          <p:cNvSpPr/>
          <p:nvPr/>
        </p:nvSpPr>
        <p:spPr>
          <a:xfrm>
            <a:off x="6862439" y="170872"/>
            <a:ext cx="1935332" cy="48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0149CA29-98BE-469F-A9B4-B1C779DEE84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59587" y="-19150"/>
            <a:ext cx="5684413" cy="2843561"/>
          </a:xfrm>
          <a:prstGeom prst="rect">
            <a:avLst/>
          </a:prstGeom>
        </p:spPr>
      </p:pic>
      <p:sp>
        <p:nvSpPr>
          <p:cNvPr id="12" name="Rectangle 11">
            <a:extLst>
              <a:ext uri="{FF2B5EF4-FFF2-40B4-BE49-F238E27FC236}">
                <a16:creationId xmlns:a16="http://schemas.microsoft.com/office/drawing/2014/main" id="{F827B709-128C-4C9D-B425-51E23EB4A10C}"/>
              </a:ext>
            </a:extLst>
          </p:cNvPr>
          <p:cNvSpPr/>
          <p:nvPr/>
        </p:nvSpPr>
        <p:spPr>
          <a:xfrm>
            <a:off x="5422264" y="1423133"/>
            <a:ext cx="1935332" cy="1985159"/>
          </a:xfrm>
          <a:prstGeom prst="rect">
            <a:avLst/>
          </a:prstGeom>
        </p:spPr>
        <p:txBody>
          <a:bodyPr wrap="square">
            <a:spAutoFit/>
          </a:bodyPr>
          <a:lstStyle/>
          <a:p>
            <a:r>
              <a:rPr lang="en-GB" sz="1100" b="1" i="1" dirty="0">
                <a:solidFill>
                  <a:srgbClr val="0B0C0C"/>
                </a:solidFill>
                <a:latin typeface="Rockwell Nova Light"/>
              </a:rPr>
              <a:t>I have set this country an ambitious mission. To put the UK at the forefront of the design and manufacturing of zero-emission vehicles and for all new cars and vans to be, effectively, zero emission by 2040</a:t>
            </a:r>
            <a:r>
              <a:rPr lang="en-GB" sz="1100" i="1" dirty="0">
                <a:solidFill>
                  <a:srgbClr val="0B0C0C"/>
                </a:solidFill>
                <a:latin typeface="Rockwell Nova Light"/>
              </a:rPr>
              <a:t>. </a:t>
            </a:r>
          </a:p>
          <a:p>
            <a:r>
              <a:rPr lang="en-GB" sz="1200" dirty="0"/>
              <a:t>Prime Minister Theresa May  - Sept 2018</a:t>
            </a:r>
            <a:endParaRPr lang="en-GB" sz="1200" i="1" dirty="0">
              <a:latin typeface="Rockwell Nova Light"/>
            </a:endParaRPr>
          </a:p>
        </p:txBody>
      </p:sp>
      <p:pic>
        <p:nvPicPr>
          <p:cNvPr id="13" name="Picture 12">
            <a:extLst>
              <a:ext uri="{FF2B5EF4-FFF2-40B4-BE49-F238E27FC236}">
                <a16:creationId xmlns:a16="http://schemas.microsoft.com/office/drawing/2014/main" id="{A4479C14-F4B9-483E-B654-5EFD09250635}"/>
              </a:ext>
            </a:extLst>
          </p:cNvPr>
          <p:cNvPicPr>
            <a:picLocks noChangeAspect="1"/>
          </p:cNvPicPr>
          <p:nvPr/>
        </p:nvPicPr>
        <p:blipFill>
          <a:blip r:embed="rId7"/>
          <a:stretch>
            <a:fillRect/>
          </a:stretch>
        </p:blipFill>
        <p:spPr>
          <a:xfrm>
            <a:off x="7278362" y="1575891"/>
            <a:ext cx="1806399" cy="1356189"/>
          </a:xfrm>
          <a:prstGeom prst="rect">
            <a:avLst/>
          </a:prstGeom>
        </p:spPr>
      </p:pic>
      <p:sp>
        <p:nvSpPr>
          <p:cNvPr id="4" name="Rectangle 3">
            <a:extLst>
              <a:ext uri="{FF2B5EF4-FFF2-40B4-BE49-F238E27FC236}">
                <a16:creationId xmlns:a16="http://schemas.microsoft.com/office/drawing/2014/main" id="{A51596F9-BD61-420A-B94E-6F7C4930B3A5}"/>
              </a:ext>
            </a:extLst>
          </p:cNvPr>
          <p:cNvSpPr/>
          <p:nvPr/>
        </p:nvSpPr>
        <p:spPr>
          <a:xfrm>
            <a:off x="5422264" y="1436233"/>
            <a:ext cx="3721736" cy="1933941"/>
          </a:xfrm>
          <a:prstGeom prst="rect">
            <a:avLst/>
          </a:prstGeom>
          <a:solidFill>
            <a:srgbClr val="0070C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9855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D32CE3-E71C-44A6-827A-4B5A4463CF3E}"/>
              </a:ext>
            </a:extLst>
          </p:cNvPr>
          <p:cNvPicPr>
            <a:picLocks noChangeAspect="1"/>
          </p:cNvPicPr>
          <p:nvPr/>
        </p:nvPicPr>
        <p:blipFill>
          <a:blip r:embed="rId3"/>
          <a:stretch>
            <a:fillRect/>
          </a:stretch>
        </p:blipFill>
        <p:spPr>
          <a:xfrm>
            <a:off x="6340330" y="122664"/>
            <a:ext cx="2575913" cy="2314134"/>
          </a:xfrm>
          <a:prstGeom prst="rect">
            <a:avLst/>
          </a:prstGeom>
        </p:spPr>
      </p:pic>
      <p:sp>
        <p:nvSpPr>
          <p:cNvPr id="4" name="Title 3"/>
          <p:cNvSpPr>
            <a:spLocks noGrp="1"/>
          </p:cNvSpPr>
          <p:nvPr>
            <p:ph type="title"/>
          </p:nvPr>
        </p:nvSpPr>
        <p:spPr>
          <a:xfrm>
            <a:off x="169639" y="263314"/>
            <a:ext cx="6765921" cy="513542"/>
          </a:xfrm>
        </p:spPr>
        <p:txBody>
          <a:bodyPr>
            <a:normAutofit/>
          </a:bodyPr>
          <a:lstStyle/>
          <a:p>
            <a:pPr algn="l"/>
            <a:r>
              <a:rPr lang="en-GB" sz="2400" b="1" dirty="0">
                <a:latin typeface="+mn-lt"/>
              </a:rPr>
              <a:t>Vehicle Charging: EV-grid integration &amp; V2G</a:t>
            </a:r>
          </a:p>
        </p:txBody>
      </p:sp>
      <p:sp>
        <p:nvSpPr>
          <p:cNvPr id="5" name="Content Placeholder 4"/>
          <p:cNvSpPr>
            <a:spLocks noGrp="1"/>
          </p:cNvSpPr>
          <p:nvPr>
            <p:ph idx="1"/>
          </p:nvPr>
        </p:nvSpPr>
        <p:spPr>
          <a:xfrm>
            <a:off x="312838" y="917135"/>
            <a:ext cx="5799264" cy="1180346"/>
          </a:xfrm>
        </p:spPr>
        <p:txBody>
          <a:bodyPr>
            <a:noAutofit/>
          </a:bodyPr>
          <a:lstStyle/>
          <a:p>
            <a:pPr marL="170129" indent="-170129" algn="l">
              <a:lnSpc>
                <a:spcPct val="100000"/>
              </a:lnSpc>
              <a:buFont typeface="Wingdings" panose="05000000000000000000" pitchFamily="2" charset="2"/>
              <a:buChar char="§"/>
            </a:pPr>
            <a:r>
              <a:rPr lang="en-GB" sz="1400" b="1" dirty="0">
                <a:solidFill>
                  <a:schemeClr val="tx1">
                    <a:lumMod val="65000"/>
                    <a:lumOff val="35000"/>
                  </a:schemeClr>
                </a:solidFill>
                <a:latin typeface="Calibri" panose="020F0502020204030204" pitchFamily="34" charset="0"/>
                <a:cs typeface="Calibri" panose="020F0502020204030204" pitchFamily="34" charset="0"/>
              </a:rPr>
              <a:t>Interaction with the Electricity Grid</a:t>
            </a:r>
            <a:r>
              <a:rPr lang="en-GB" sz="1400" dirty="0">
                <a:solidFill>
                  <a:schemeClr val="tx1">
                    <a:lumMod val="65000"/>
                    <a:lumOff val="35000"/>
                  </a:schemeClr>
                </a:solidFill>
                <a:latin typeface="Calibri" panose="020F0502020204030204" pitchFamily="34" charset="0"/>
                <a:cs typeface="Calibri" panose="020F0502020204030204" pitchFamily="34" charset="0"/>
              </a:rPr>
              <a:t>: availability of a widespread accessible Charging Network is needed for EV uptake </a:t>
            </a:r>
          </a:p>
          <a:p>
            <a:pPr marL="170129" indent="-170129" algn="l">
              <a:lnSpc>
                <a:spcPct val="100000"/>
              </a:lnSpc>
              <a:buFont typeface="Wingdings" panose="05000000000000000000" pitchFamily="2" charset="2"/>
              <a:buChar char="§"/>
            </a:pPr>
            <a:r>
              <a:rPr lang="en-GB" sz="1400" b="1" dirty="0">
                <a:solidFill>
                  <a:schemeClr val="tx1">
                    <a:lumMod val="65000"/>
                    <a:lumOff val="35000"/>
                  </a:schemeClr>
                </a:solidFill>
                <a:latin typeface="Calibri" panose="020F0502020204030204" pitchFamily="34" charset="0"/>
                <a:cs typeface="Calibri" panose="020F0502020204030204" pitchFamily="34" charset="0"/>
              </a:rPr>
              <a:t>Vehicle-Grid integration </a:t>
            </a:r>
            <a:r>
              <a:rPr lang="en-GB" sz="1400" dirty="0">
                <a:solidFill>
                  <a:schemeClr val="tx1">
                    <a:lumMod val="65000"/>
                    <a:lumOff val="35000"/>
                  </a:schemeClr>
                </a:solidFill>
                <a:latin typeface="Calibri" panose="020F0502020204030204" pitchFamily="34" charset="0"/>
                <a:cs typeface="Calibri" panose="020F0502020204030204" pitchFamily="34" charset="0"/>
              </a:rPr>
              <a:t>-  Uncontrolled charging can be disruptive for the Electricity Network: </a:t>
            </a:r>
            <a:r>
              <a:rPr lang="en-GB" sz="1400" b="1" dirty="0">
                <a:solidFill>
                  <a:schemeClr val="tx1">
                    <a:lumMod val="65000"/>
                    <a:lumOff val="35000"/>
                  </a:schemeClr>
                </a:solidFill>
                <a:latin typeface="Calibri" panose="020F0502020204030204" pitchFamily="34" charset="0"/>
                <a:cs typeface="Calibri" panose="020F0502020204030204" pitchFamily="34" charset="0"/>
              </a:rPr>
              <a:t>V2G</a:t>
            </a:r>
            <a:r>
              <a:rPr lang="en-GB" sz="1400" dirty="0">
                <a:solidFill>
                  <a:schemeClr val="tx1">
                    <a:lumMod val="65000"/>
                    <a:lumOff val="35000"/>
                  </a:schemeClr>
                </a:solidFill>
                <a:latin typeface="Calibri" panose="020F0502020204030204" pitchFamily="34" charset="0"/>
                <a:cs typeface="Calibri" panose="020F0502020204030204" pitchFamily="34" charset="0"/>
              </a:rPr>
              <a:t> aims at integrating EVs as Grid resource and allowing energy exchange from vehicle to Grid</a:t>
            </a:r>
          </a:p>
        </p:txBody>
      </p:sp>
      <p:sp>
        <p:nvSpPr>
          <p:cNvPr id="28" name="Content Placeholder 4"/>
          <p:cNvSpPr txBox="1">
            <a:spLocks/>
          </p:cNvSpPr>
          <p:nvPr/>
        </p:nvSpPr>
        <p:spPr>
          <a:xfrm>
            <a:off x="379399" y="2141879"/>
            <a:ext cx="8132700" cy="355884"/>
          </a:xfrm>
          <a:prstGeom prst="rect">
            <a:avLst/>
          </a:prstGeom>
        </p:spPr>
        <p:txBody>
          <a:bodyPr vert="horz" lIns="43549" tIns="21775" rIns="43549" bIns="2177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419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377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335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93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GB" sz="2939" kern="120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Segoe UI Semilight" panose="020B0402040204020203" pitchFamily="34" charset="0"/>
              </a:rPr>
              <a:t>Innovate UK V2G competition awarded </a:t>
            </a:r>
            <a:r>
              <a:rPr kumimoji="0" lang="en-GB" sz="1400" b="1"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Segoe UI Semilight" panose="020B0402040204020203" pitchFamily="34" charset="0"/>
              </a:rPr>
              <a:t>£30m </a:t>
            </a:r>
            <a:r>
              <a:rPr kumimoji="0" lang="en-GB" sz="14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Segoe UI Semilight" panose="020B0402040204020203" pitchFamily="34" charset="0"/>
              </a:rPr>
              <a:t>in 3 key areas:</a:t>
            </a:r>
          </a:p>
        </p:txBody>
      </p:sp>
      <p:sp>
        <p:nvSpPr>
          <p:cNvPr id="30" name="Rounded Rectangle 29"/>
          <p:cNvSpPr/>
          <p:nvPr/>
        </p:nvSpPr>
        <p:spPr>
          <a:xfrm>
            <a:off x="701769" y="2755732"/>
            <a:ext cx="1690126" cy="287942"/>
          </a:xfrm>
          <a:prstGeom prst="round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143" b="1"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Segoe UI Semilight" panose="020B0402040204020203" pitchFamily="34" charset="0"/>
              </a:rPr>
              <a:t>Feasibility Studies</a:t>
            </a:r>
          </a:p>
        </p:txBody>
      </p:sp>
      <p:sp>
        <p:nvSpPr>
          <p:cNvPr id="31" name="Rounded Rectangle 30"/>
          <p:cNvSpPr/>
          <p:nvPr/>
        </p:nvSpPr>
        <p:spPr>
          <a:xfrm>
            <a:off x="3448653" y="2735313"/>
            <a:ext cx="1690126" cy="287942"/>
          </a:xfrm>
          <a:prstGeom prst="roundRect">
            <a:avLst/>
          </a:prstGeom>
          <a:noFill/>
          <a:ln w="28575">
            <a:solidFill>
              <a:srgbClr val="82BA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143" b="1"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Segoe UI Semilight" panose="020B0402040204020203" pitchFamily="34" charset="0"/>
              </a:rPr>
              <a:t>Collaborative R&amp;D</a:t>
            </a:r>
          </a:p>
        </p:txBody>
      </p:sp>
      <p:sp>
        <p:nvSpPr>
          <p:cNvPr id="32" name="Rounded Rectangle 31"/>
          <p:cNvSpPr/>
          <p:nvPr/>
        </p:nvSpPr>
        <p:spPr>
          <a:xfrm>
            <a:off x="6561585" y="2759435"/>
            <a:ext cx="1690126" cy="287942"/>
          </a:xfrm>
          <a:prstGeom prst="roundRect">
            <a:avLst/>
          </a:prstGeom>
          <a:noFill/>
          <a:ln w="28575">
            <a:solidFill>
              <a:srgbClr val="1D8A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143" b="1"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Segoe UI Semilight" panose="020B0402040204020203" pitchFamily="34" charset="0"/>
              </a:rPr>
              <a:t>Real-world demo</a:t>
            </a:r>
          </a:p>
        </p:txBody>
      </p:sp>
      <p:sp>
        <p:nvSpPr>
          <p:cNvPr id="34" name="Rounded Rectangle 33"/>
          <p:cNvSpPr/>
          <p:nvPr/>
        </p:nvSpPr>
        <p:spPr>
          <a:xfrm>
            <a:off x="2931330" y="3096556"/>
            <a:ext cx="2724773" cy="1116000"/>
          </a:xfrm>
          <a:prstGeom prst="roundRect">
            <a:avLst>
              <a:gd name="adj" fmla="val 11700"/>
            </a:avLst>
          </a:prstGeom>
          <a:noFill/>
          <a:ln w="28575">
            <a:solidFill>
              <a:srgbClr val="82BA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143" b="1"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Segoe UI Semilight" panose="020B0402040204020203" pitchFamily="34" charset="0"/>
            </a:endParaRPr>
          </a:p>
        </p:txBody>
      </p:sp>
      <p:sp>
        <p:nvSpPr>
          <p:cNvPr id="37" name="Right Arrow 36"/>
          <p:cNvSpPr/>
          <p:nvPr/>
        </p:nvSpPr>
        <p:spPr>
          <a:xfrm>
            <a:off x="1390273" y="4197442"/>
            <a:ext cx="313118" cy="305881"/>
          </a:xfrm>
          <a:prstGeom prst="rightArrow">
            <a:avLst/>
          </a:prstGeom>
          <a:solidFill>
            <a:srgbClr val="7030A0"/>
          </a:solidFill>
          <a:ln>
            <a:solidFill>
              <a:schemeClr val="accent4"/>
            </a:solidFill>
          </a:ln>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15" b="0" i="0" u="none" strike="noStrike" kern="1200" cap="none" spc="0" normalizeH="0" baseline="0" noProof="0" dirty="0">
              <a:ln>
                <a:noFill/>
              </a:ln>
              <a:solidFill>
                <a:srgbClr val="FEFFFF"/>
              </a:solidFill>
              <a:effectLst/>
              <a:uLnTx/>
              <a:uFillTx/>
              <a:latin typeface="Calibri" panose="020F0502020204030204"/>
              <a:ea typeface="+mn-ea"/>
              <a:cs typeface="+mn-cs"/>
            </a:endParaRPr>
          </a:p>
        </p:txBody>
      </p:sp>
      <p:sp>
        <p:nvSpPr>
          <p:cNvPr id="38" name="TextBox 37"/>
          <p:cNvSpPr txBox="1"/>
          <p:nvPr/>
        </p:nvSpPr>
        <p:spPr>
          <a:xfrm>
            <a:off x="294688" y="4503323"/>
            <a:ext cx="2377743"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7030A0"/>
                </a:solidFill>
                <a:effectLst/>
                <a:uLnTx/>
                <a:uFillTx/>
                <a:latin typeface="Calibri" panose="020F0502020204030204"/>
                <a:ea typeface="+mn-ea"/>
                <a:cs typeface="Segoe UI" panose="020B0502040204020203" pitchFamily="34" charset="0"/>
              </a:rPr>
              <a:t>8 projects </a:t>
            </a:r>
            <a:r>
              <a:rPr kumimoji="0" lang="en-GB" sz="1000" b="0" i="0" u="none" strike="noStrike" kern="1200" cap="none" spc="0" normalizeH="0" baseline="0" noProof="0" dirty="0">
                <a:ln>
                  <a:noFill/>
                </a:ln>
                <a:solidFill>
                  <a:srgbClr val="7030A0"/>
                </a:solidFill>
                <a:effectLst/>
                <a:uLnTx/>
                <a:uFillTx/>
                <a:latin typeface="Calibri" panose="020F0502020204030204"/>
                <a:ea typeface="+mn-ea"/>
                <a:cs typeface="Segoe UI" panose="020B0502040204020203" pitchFamily="34" charset="0"/>
              </a:rPr>
              <a:t>explore feasibility of </a:t>
            </a:r>
            <a:r>
              <a:rPr kumimoji="0" lang="en-GB" sz="1000" b="1" i="0" u="none" strike="noStrike" kern="1200" cap="none" spc="0" normalizeH="0" baseline="0" noProof="0" dirty="0">
                <a:ln>
                  <a:noFill/>
                </a:ln>
                <a:solidFill>
                  <a:srgbClr val="7030A0"/>
                </a:solidFill>
                <a:effectLst/>
                <a:uLnTx/>
                <a:uFillTx/>
                <a:latin typeface="Calibri" panose="020F0502020204030204"/>
                <a:ea typeface="+mn-ea"/>
                <a:cs typeface="Segoe UI" panose="020B0502040204020203" pitchFamily="34" charset="0"/>
              </a:rPr>
              <a:t>innovative business models </a:t>
            </a:r>
            <a:r>
              <a:rPr kumimoji="0" lang="en-GB" sz="1000" b="0" i="0" u="none" strike="noStrike" kern="1200" cap="none" spc="0" normalizeH="0" baseline="0" noProof="0" dirty="0">
                <a:ln>
                  <a:noFill/>
                </a:ln>
                <a:solidFill>
                  <a:srgbClr val="7030A0"/>
                </a:solidFill>
                <a:effectLst/>
                <a:uLnTx/>
                <a:uFillTx/>
                <a:latin typeface="Calibri" panose="020F0502020204030204"/>
                <a:ea typeface="+mn-ea"/>
                <a:cs typeface="Segoe UI" panose="020B0502040204020203" pitchFamily="34" charset="0"/>
              </a:rPr>
              <a:t>for V2G</a:t>
            </a:r>
          </a:p>
        </p:txBody>
      </p:sp>
      <p:sp>
        <p:nvSpPr>
          <p:cNvPr id="41" name="TextBox 40"/>
          <p:cNvSpPr txBox="1"/>
          <p:nvPr/>
        </p:nvSpPr>
        <p:spPr>
          <a:xfrm>
            <a:off x="2884401" y="4473012"/>
            <a:ext cx="259070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82BA26"/>
                </a:solidFill>
                <a:effectLst/>
                <a:uLnTx/>
                <a:uFillTx/>
                <a:latin typeface="Calibri" panose="020F0502020204030204"/>
                <a:ea typeface="+mn-ea"/>
                <a:cs typeface="Segoe UI" panose="020B0502040204020203" pitchFamily="34" charset="0"/>
              </a:rPr>
              <a:t>5 projects </a:t>
            </a:r>
            <a:r>
              <a:rPr kumimoji="0" lang="en-GB" sz="1000" b="0" i="0" u="none" strike="noStrike" kern="1200" cap="none" spc="0" normalizeH="0" baseline="0" noProof="0" dirty="0">
                <a:ln>
                  <a:noFill/>
                </a:ln>
                <a:solidFill>
                  <a:srgbClr val="82BA26"/>
                </a:solidFill>
                <a:effectLst/>
                <a:uLnTx/>
                <a:uFillTx/>
                <a:latin typeface="Calibri" panose="020F0502020204030204"/>
                <a:ea typeface="+mn-ea"/>
                <a:cs typeface="Segoe UI" panose="020B0502040204020203" pitchFamily="34" charset="0"/>
              </a:rPr>
              <a:t>will develop </a:t>
            </a:r>
            <a:r>
              <a:rPr kumimoji="0" lang="en-GB" sz="1000" b="1" i="0" u="none" strike="noStrike" kern="1200" cap="none" spc="0" normalizeH="0" baseline="0" noProof="0" dirty="0">
                <a:ln>
                  <a:noFill/>
                </a:ln>
                <a:solidFill>
                  <a:srgbClr val="82BA26"/>
                </a:solidFill>
                <a:effectLst/>
                <a:uLnTx/>
                <a:uFillTx/>
                <a:latin typeface="Calibri" panose="020F0502020204030204"/>
                <a:ea typeface="+mn-ea"/>
                <a:cs typeface="Segoe UI" panose="020B0502040204020203" pitchFamily="34" charset="0"/>
              </a:rPr>
              <a:t>V2G HW and aggregation platforms</a:t>
            </a:r>
            <a:r>
              <a:rPr kumimoji="0" lang="en-GB" sz="1000" b="0" i="0" u="none" strike="noStrike" kern="1200" cap="none" spc="0" normalizeH="0" baseline="0" noProof="0" dirty="0">
                <a:ln>
                  <a:noFill/>
                </a:ln>
                <a:solidFill>
                  <a:srgbClr val="82BA26"/>
                </a:solidFill>
                <a:effectLst/>
                <a:uLnTx/>
                <a:uFillTx/>
                <a:latin typeface="Calibri" panose="020F0502020204030204"/>
                <a:ea typeface="+mn-ea"/>
                <a:cs typeface="Segoe UI" panose="020B0502040204020203" pitchFamily="34" charset="0"/>
              </a:rPr>
              <a:t> in the UK, creating an integrated V2G supply chain</a:t>
            </a:r>
          </a:p>
        </p:txBody>
      </p:sp>
      <p:sp>
        <p:nvSpPr>
          <p:cNvPr id="44" name="TextBox 43"/>
          <p:cNvSpPr txBox="1"/>
          <p:nvPr/>
        </p:nvSpPr>
        <p:spPr>
          <a:xfrm>
            <a:off x="5978134" y="4503323"/>
            <a:ext cx="2926485"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1D8AA9"/>
                </a:solidFill>
                <a:effectLst/>
                <a:uLnTx/>
                <a:uFillTx/>
                <a:latin typeface="Calibri" panose="020F0502020204030204"/>
                <a:ea typeface="+mn-ea"/>
                <a:cs typeface="Segoe UI" panose="020B0502040204020203" pitchFamily="34" charset="0"/>
              </a:rPr>
              <a:t>8 projects </a:t>
            </a:r>
            <a:r>
              <a:rPr kumimoji="0" lang="en-GB" sz="1000" b="0" i="0" u="none" strike="noStrike" kern="1200" cap="none" spc="0" normalizeH="0" baseline="0" noProof="0" dirty="0">
                <a:ln>
                  <a:noFill/>
                </a:ln>
                <a:solidFill>
                  <a:srgbClr val="1D8AA9"/>
                </a:solidFill>
                <a:effectLst/>
                <a:uLnTx/>
                <a:uFillTx/>
                <a:latin typeface="Calibri" panose="020F0502020204030204"/>
                <a:ea typeface="+mn-ea"/>
                <a:cs typeface="Segoe UI" panose="020B0502040204020203" pitchFamily="34" charset="0"/>
              </a:rPr>
              <a:t>will trial more than </a:t>
            </a:r>
            <a:r>
              <a:rPr kumimoji="0" lang="en-GB" sz="1000" b="1" i="0" u="none" strike="noStrike" kern="1200" cap="none" spc="0" normalizeH="0" baseline="0" noProof="0" dirty="0">
                <a:ln>
                  <a:noFill/>
                </a:ln>
                <a:solidFill>
                  <a:srgbClr val="1D8AA9"/>
                </a:solidFill>
                <a:effectLst/>
                <a:uLnTx/>
                <a:uFillTx/>
                <a:latin typeface="Calibri" panose="020F0502020204030204"/>
                <a:ea typeface="+mn-ea"/>
                <a:cs typeface="Segoe UI" panose="020B0502040204020203" pitchFamily="34" charset="0"/>
              </a:rPr>
              <a:t>2700 vehicles </a:t>
            </a:r>
            <a:r>
              <a:rPr kumimoji="0" lang="en-GB" sz="1000" b="0" i="0" u="none" strike="noStrike" kern="1200" cap="none" spc="0" normalizeH="0" baseline="0" noProof="0" dirty="0">
                <a:ln>
                  <a:noFill/>
                </a:ln>
                <a:solidFill>
                  <a:srgbClr val="1D8AA9"/>
                </a:solidFill>
                <a:effectLst/>
                <a:uLnTx/>
                <a:uFillTx/>
                <a:latin typeface="Calibri" panose="020F0502020204030204"/>
                <a:ea typeface="+mn-ea"/>
                <a:cs typeface="Segoe UI" panose="020B0502040204020203" pitchFamily="34" charset="0"/>
              </a:rPr>
              <a:t>in V2G operation, covering different customer types, geographical areas and customer propositions</a:t>
            </a:r>
          </a:p>
        </p:txBody>
      </p:sp>
      <p:grpSp>
        <p:nvGrpSpPr>
          <p:cNvPr id="3" name="Group 2">
            <a:extLst>
              <a:ext uri="{FF2B5EF4-FFF2-40B4-BE49-F238E27FC236}">
                <a16:creationId xmlns:a16="http://schemas.microsoft.com/office/drawing/2014/main" id="{4F0DCB41-2B6E-4B58-8D8F-E83E038E3AFC}"/>
              </a:ext>
            </a:extLst>
          </p:cNvPr>
          <p:cNvGrpSpPr/>
          <p:nvPr/>
        </p:nvGrpSpPr>
        <p:grpSpPr>
          <a:xfrm>
            <a:off x="42050" y="3094026"/>
            <a:ext cx="2724774" cy="1109359"/>
            <a:chOff x="6573186" y="4911285"/>
            <a:chExt cx="4027655" cy="373007"/>
          </a:xfrm>
        </p:grpSpPr>
        <p:sp>
          <p:nvSpPr>
            <p:cNvPr id="33" name="Rounded Rectangle 32"/>
            <p:cNvSpPr/>
            <p:nvPr/>
          </p:nvSpPr>
          <p:spPr>
            <a:xfrm>
              <a:off x="6973454" y="4911285"/>
              <a:ext cx="3627387" cy="367364"/>
            </a:xfrm>
            <a:prstGeom prst="roundRect">
              <a:avLst>
                <a:gd name="adj" fmla="val 12888"/>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143" b="1"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Segoe UI Semilight" panose="020B0402040204020203" pitchFamily="34" charset="0"/>
              </a:endParaRPr>
            </a:p>
          </p:txBody>
        </p:sp>
        <p:sp>
          <p:nvSpPr>
            <p:cNvPr id="2" name="Rectangle 1">
              <a:extLst>
                <a:ext uri="{FF2B5EF4-FFF2-40B4-BE49-F238E27FC236}">
                  <a16:creationId xmlns:a16="http://schemas.microsoft.com/office/drawing/2014/main" id="{F91C10C8-092B-47E3-A270-DE5CB90E4E1F}"/>
                </a:ext>
              </a:extLst>
            </p:cNvPr>
            <p:cNvSpPr/>
            <p:nvPr/>
          </p:nvSpPr>
          <p:spPr>
            <a:xfrm>
              <a:off x="6573186" y="4951861"/>
              <a:ext cx="4027654" cy="332431"/>
            </a:xfrm>
            <a:prstGeom prst="rect">
              <a:avLst/>
            </a:prstGeom>
          </p:spPr>
          <p:txBody>
            <a:bodyPr wrap="square">
              <a:spAutoFit/>
            </a:bodyPr>
            <a:lstStyle/>
            <a:p>
              <a:pPr marL="565150" lvl="1" indent="-171450" defTabSz="627063">
                <a:lnSpc>
                  <a:spcPct val="150000"/>
                </a:lnSpc>
                <a:spcBef>
                  <a:spcPct val="0"/>
                </a:spcBef>
                <a:buFont typeface="Arial" panose="020B0604020202020204" pitchFamily="34" charset="0"/>
                <a:buChar char="•"/>
                <a:defRPr/>
              </a:pPr>
              <a:r>
                <a:rPr lang="en-GB" sz="1143" dirty="0">
                  <a:solidFill>
                    <a:srgbClr val="000000">
                      <a:lumMod val="65000"/>
                      <a:lumOff val="35000"/>
                    </a:srgbClr>
                  </a:solidFill>
                  <a:cs typeface="Segoe UI Semilight" panose="020B0402040204020203" pitchFamily="34" charset="0"/>
                </a:rPr>
                <a:t>Demonstration of reliable business cases for V2G in UK</a:t>
              </a:r>
            </a:p>
          </p:txBody>
        </p:sp>
      </p:grpSp>
      <p:sp>
        <p:nvSpPr>
          <p:cNvPr id="6" name="Rectangle 5">
            <a:extLst>
              <a:ext uri="{FF2B5EF4-FFF2-40B4-BE49-F238E27FC236}">
                <a16:creationId xmlns:a16="http://schemas.microsoft.com/office/drawing/2014/main" id="{642BF984-B621-447C-AA7E-F247BD2E89B4}"/>
              </a:ext>
            </a:extLst>
          </p:cNvPr>
          <p:cNvSpPr/>
          <p:nvPr/>
        </p:nvSpPr>
        <p:spPr>
          <a:xfrm>
            <a:off x="2502939" y="3164453"/>
            <a:ext cx="3316430" cy="592791"/>
          </a:xfrm>
          <a:prstGeom prst="rect">
            <a:avLst/>
          </a:prstGeom>
        </p:spPr>
        <p:txBody>
          <a:bodyPr wrap="square">
            <a:spAutoFit/>
          </a:bodyPr>
          <a:lstStyle/>
          <a:p>
            <a:pPr marL="565150" lvl="1" indent="-171450" defTabSz="627063">
              <a:lnSpc>
                <a:spcPct val="150000"/>
              </a:lnSpc>
              <a:spcBef>
                <a:spcPct val="0"/>
              </a:spcBef>
              <a:buFont typeface="Arial" panose="020B0604020202020204" pitchFamily="34" charset="0"/>
              <a:buChar char="•"/>
              <a:defRPr/>
            </a:pPr>
            <a:r>
              <a:rPr lang="en-GB" sz="1143" dirty="0">
                <a:solidFill>
                  <a:srgbClr val="000000">
                    <a:lumMod val="65000"/>
                    <a:lumOff val="35000"/>
                  </a:srgbClr>
                </a:solidFill>
                <a:cs typeface="Segoe UI Semilight" panose="020B0402040204020203" pitchFamily="34" charset="0"/>
              </a:rPr>
              <a:t>Development of affordable hardware</a:t>
            </a:r>
          </a:p>
          <a:p>
            <a:pPr marL="565150" lvl="1" indent="-171450" defTabSz="627063">
              <a:lnSpc>
                <a:spcPct val="150000"/>
              </a:lnSpc>
              <a:spcBef>
                <a:spcPct val="0"/>
              </a:spcBef>
              <a:buFont typeface="Arial" panose="020B0604020202020204" pitchFamily="34" charset="0"/>
              <a:buChar char="•"/>
              <a:defRPr/>
            </a:pPr>
            <a:r>
              <a:rPr lang="en-GB" sz="1143" dirty="0">
                <a:solidFill>
                  <a:srgbClr val="000000">
                    <a:lumMod val="65000"/>
                    <a:lumOff val="35000"/>
                  </a:srgbClr>
                </a:solidFill>
                <a:cs typeface="Segoe UI Semilight" panose="020B0402040204020203" pitchFamily="34" charset="0"/>
              </a:rPr>
              <a:t>Development of aggregation platforms</a:t>
            </a:r>
          </a:p>
        </p:txBody>
      </p:sp>
      <p:grpSp>
        <p:nvGrpSpPr>
          <p:cNvPr id="8" name="Group 7">
            <a:extLst>
              <a:ext uri="{FF2B5EF4-FFF2-40B4-BE49-F238E27FC236}">
                <a16:creationId xmlns:a16="http://schemas.microsoft.com/office/drawing/2014/main" id="{35185E99-7F2B-4C34-95B0-81557877829D}"/>
              </a:ext>
            </a:extLst>
          </p:cNvPr>
          <p:cNvGrpSpPr/>
          <p:nvPr/>
        </p:nvGrpSpPr>
        <p:grpSpPr>
          <a:xfrm>
            <a:off x="5356270" y="3103431"/>
            <a:ext cx="3764879" cy="1116000"/>
            <a:chOff x="-3002527" y="-134450"/>
            <a:chExt cx="5530194" cy="1120499"/>
          </a:xfrm>
        </p:grpSpPr>
        <p:sp>
          <p:nvSpPr>
            <p:cNvPr id="35" name="Rounded Rectangle 34"/>
            <p:cNvSpPr/>
            <p:nvPr/>
          </p:nvSpPr>
          <p:spPr>
            <a:xfrm>
              <a:off x="-2320463" y="-134450"/>
              <a:ext cx="4659431" cy="1120499"/>
            </a:xfrm>
            <a:prstGeom prst="roundRect">
              <a:avLst>
                <a:gd name="adj" fmla="val 11416"/>
              </a:avLst>
            </a:prstGeom>
            <a:noFill/>
            <a:ln w="28575">
              <a:solidFill>
                <a:srgbClr val="1D8A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143" b="1"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Segoe UI Semilight" panose="020B0402040204020203" pitchFamily="34" charset="0"/>
              </a:endParaRPr>
            </a:p>
          </p:txBody>
        </p:sp>
        <p:sp>
          <p:nvSpPr>
            <p:cNvPr id="7" name="Rectangle 6">
              <a:extLst>
                <a:ext uri="{FF2B5EF4-FFF2-40B4-BE49-F238E27FC236}">
                  <a16:creationId xmlns:a16="http://schemas.microsoft.com/office/drawing/2014/main" id="{A927BF5B-6468-45D6-8B42-B29AB020CA7F}"/>
                </a:ext>
              </a:extLst>
            </p:cNvPr>
            <p:cNvSpPr/>
            <p:nvPr/>
          </p:nvSpPr>
          <p:spPr>
            <a:xfrm>
              <a:off x="-3002527" y="-58839"/>
              <a:ext cx="5530194" cy="953835"/>
            </a:xfrm>
            <a:prstGeom prst="rect">
              <a:avLst/>
            </a:prstGeom>
          </p:spPr>
          <p:txBody>
            <a:bodyPr wrap="square">
              <a:spAutoFit/>
            </a:bodyPr>
            <a:lstStyle/>
            <a:p>
              <a:pPr marL="627063" lvl="1" indent="-233363" defTabSz="627063">
                <a:spcBef>
                  <a:spcPct val="0"/>
                </a:spcBef>
                <a:buFont typeface="Wingdings" panose="05000000000000000000" pitchFamily="2" charset="2"/>
                <a:buChar char="§"/>
                <a:defRPr/>
              </a:pPr>
              <a:r>
                <a:rPr lang="en-GB" sz="1143" dirty="0">
                  <a:solidFill>
                    <a:srgbClr val="000000">
                      <a:lumMod val="65000"/>
                      <a:lumOff val="35000"/>
                    </a:srgbClr>
                  </a:solidFill>
                  <a:cs typeface="Segoe UI Semilight" panose="020B0402040204020203" pitchFamily="34" charset="0"/>
                </a:rPr>
                <a:t>Evaluation of long term battery life for combined transport and V2G use cases</a:t>
              </a:r>
            </a:p>
            <a:p>
              <a:pPr marL="627063" lvl="1" indent="-233363" defTabSz="627063">
                <a:spcBef>
                  <a:spcPct val="0"/>
                </a:spcBef>
                <a:buFont typeface="Wingdings" panose="05000000000000000000" pitchFamily="2" charset="2"/>
                <a:buChar char="§"/>
                <a:defRPr/>
              </a:pPr>
              <a:endParaRPr lang="en-GB" sz="800" dirty="0">
                <a:solidFill>
                  <a:srgbClr val="000000">
                    <a:lumMod val="65000"/>
                    <a:lumOff val="35000"/>
                  </a:srgbClr>
                </a:solidFill>
                <a:cs typeface="Segoe UI Semilight" panose="020B0402040204020203" pitchFamily="34" charset="0"/>
              </a:endParaRPr>
            </a:p>
            <a:p>
              <a:pPr marL="627063" lvl="1" indent="-233363" defTabSz="627063">
                <a:spcBef>
                  <a:spcPct val="0"/>
                </a:spcBef>
                <a:buFont typeface="Wingdings" panose="05000000000000000000" pitchFamily="2" charset="2"/>
                <a:buChar char="§"/>
                <a:defRPr/>
              </a:pPr>
              <a:r>
                <a:rPr lang="en-GB" sz="1143" dirty="0">
                  <a:solidFill>
                    <a:srgbClr val="000000">
                      <a:lumMod val="65000"/>
                      <a:lumOff val="35000"/>
                    </a:srgbClr>
                  </a:solidFill>
                  <a:cs typeface="Segoe UI Semilight" panose="020B0402040204020203" pitchFamily="34" charset="0"/>
                </a:rPr>
                <a:t>User engagement – EV owners need to ‘buy-in’ the V2G technology and operations</a:t>
              </a:r>
            </a:p>
          </p:txBody>
        </p:sp>
      </p:grpSp>
      <p:sp>
        <p:nvSpPr>
          <p:cNvPr id="26" name="Right Arrow 39">
            <a:extLst>
              <a:ext uri="{FF2B5EF4-FFF2-40B4-BE49-F238E27FC236}">
                <a16:creationId xmlns:a16="http://schemas.microsoft.com/office/drawing/2014/main" id="{A5B87430-34E4-4C42-BB1E-6573315AC62B}"/>
              </a:ext>
            </a:extLst>
          </p:cNvPr>
          <p:cNvSpPr/>
          <p:nvPr/>
        </p:nvSpPr>
        <p:spPr>
          <a:xfrm>
            <a:off x="4132631" y="4197441"/>
            <a:ext cx="313118" cy="305881"/>
          </a:xfrm>
          <a:prstGeom prst="rightArrow">
            <a:avLst/>
          </a:prstGeom>
          <a:solidFill>
            <a:srgbClr val="82BA26"/>
          </a:solidFill>
          <a:ln>
            <a:solidFill>
              <a:srgbClr val="82BA26"/>
            </a:solidFill>
          </a:ln>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15" b="0" i="0" u="none" strike="noStrike" kern="1200" cap="none" spc="0" normalizeH="0" baseline="0" noProof="0" dirty="0">
              <a:ln>
                <a:noFill/>
              </a:ln>
              <a:solidFill>
                <a:srgbClr val="FEFFFF"/>
              </a:solidFill>
              <a:effectLst/>
              <a:uLnTx/>
              <a:uFillTx/>
              <a:latin typeface="Calibri" panose="020F0502020204030204"/>
              <a:ea typeface="+mn-ea"/>
              <a:cs typeface="+mn-cs"/>
            </a:endParaRPr>
          </a:p>
        </p:txBody>
      </p:sp>
      <p:sp>
        <p:nvSpPr>
          <p:cNvPr id="45" name="Right Arrow 42">
            <a:extLst>
              <a:ext uri="{FF2B5EF4-FFF2-40B4-BE49-F238E27FC236}">
                <a16:creationId xmlns:a16="http://schemas.microsoft.com/office/drawing/2014/main" id="{8B1EA698-18E7-40C4-9CA2-EB9897A7406A}"/>
              </a:ext>
            </a:extLst>
          </p:cNvPr>
          <p:cNvSpPr/>
          <p:nvPr/>
        </p:nvSpPr>
        <p:spPr>
          <a:xfrm>
            <a:off x="7250089" y="4211307"/>
            <a:ext cx="313118" cy="305882"/>
          </a:xfrm>
          <a:prstGeom prst="rightArrow">
            <a:avLst/>
          </a:prstGeom>
          <a:solidFill>
            <a:srgbClr val="1D8AA9"/>
          </a:solidFill>
          <a:ln>
            <a:solidFill>
              <a:srgbClr val="1D8AA9"/>
            </a:solidFill>
          </a:ln>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715" b="0" i="0" u="none" strike="noStrike" kern="1200" cap="none" spc="0" normalizeH="0" baseline="0" noProof="0" dirty="0">
              <a:ln>
                <a:noFill/>
              </a:ln>
              <a:solidFill>
                <a:srgbClr val="FE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655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36959" y="263617"/>
            <a:ext cx="8444501" cy="513542"/>
          </a:xfrm>
        </p:spPr>
        <p:txBody>
          <a:bodyPr>
            <a:normAutofit/>
          </a:bodyPr>
          <a:lstStyle/>
          <a:p>
            <a:r>
              <a:rPr lang="en-GB" sz="2400" b="1" dirty="0">
                <a:latin typeface="+mn-lt"/>
              </a:rPr>
              <a:t>Developing the EV Charging Infrastructure</a:t>
            </a:r>
          </a:p>
        </p:txBody>
      </p:sp>
      <p:sp>
        <p:nvSpPr>
          <p:cNvPr id="10" name="Content Placeholder 4"/>
          <p:cNvSpPr>
            <a:spLocks noGrp="1"/>
          </p:cNvSpPr>
          <p:nvPr>
            <p:ph idx="1"/>
          </p:nvPr>
        </p:nvSpPr>
        <p:spPr>
          <a:xfrm>
            <a:off x="297245" y="1004895"/>
            <a:ext cx="8549509" cy="1173281"/>
          </a:xfrm>
        </p:spPr>
        <p:txBody>
          <a:bodyPr>
            <a:noAutofit/>
          </a:bodyPr>
          <a:lstStyle/>
          <a:p>
            <a:pPr marL="108000" indent="-144000" algn="l">
              <a:lnSpc>
                <a:spcPct val="100000"/>
              </a:lnSpc>
              <a:spcBef>
                <a:spcPts val="0"/>
              </a:spcBef>
              <a:buFont typeface="Arial" panose="020B0604020202020204" pitchFamily="34" charset="0"/>
              <a:buChar char="•"/>
            </a:pPr>
            <a:r>
              <a:rPr lang="en-GB" sz="1400" dirty="0">
                <a:solidFill>
                  <a:schemeClr val="tx1"/>
                </a:solidFill>
                <a:latin typeface="+mn-lt"/>
              </a:rPr>
              <a:t>Most of EV charging happens at home, but less than 40% of people have access to </a:t>
            </a:r>
          </a:p>
          <a:p>
            <a:pPr algn="l">
              <a:lnSpc>
                <a:spcPct val="100000"/>
              </a:lnSpc>
              <a:spcBef>
                <a:spcPts val="0"/>
              </a:spcBef>
            </a:pPr>
            <a:r>
              <a:rPr lang="en-GB" sz="1400" dirty="0">
                <a:solidFill>
                  <a:schemeClr val="tx1"/>
                </a:solidFill>
                <a:latin typeface="+mn-lt"/>
              </a:rPr>
              <a:t>   off-street parking: crucial to EV uptake, specially in urban centres, </a:t>
            </a:r>
          </a:p>
          <a:p>
            <a:pPr algn="l">
              <a:lnSpc>
                <a:spcPct val="100000"/>
              </a:lnSpc>
              <a:spcBef>
                <a:spcPts val="0"/>
              </a:spcBef>
            </a:pPr>
            <a:r>
              <a:rPr lang="en-GB" sz="1400" dirty="0">
                <a:solidFill>
                  <a:schemeClr val="tx1"/>
                </a:solidFill>
                <a:latin typeface="+mn-lt"/>
              </a:rPr>
              <a:t>   is an </a:t>
            </a:r>
            <a:r>
              <a:rPr lang="en-GB" sz="1400" b="1" dirty="0">
                <a:solidFill>
                  <a:schemeClr val="tx1"/>
                </a:solidFill>
                <a:latin typeface="+mn-lt"/>
              </a:rPr>
              <a:t>accessible, affordable and dependable charging infrastructure </a:t>
            </a:r>
          </a:p>
          <a:p>
            <a:pPr algn="l">
              <a:lnSpc>
                <a:spcPct val="100000"/>
              </a:lnSpc>
            </a:pPr>
            <a:r>
              <a:rPr lang="en-GB" sz="1400" dirty="0">
                <a:solidFill>
                  <a:schemeClr val="tx1"/>
                </a:solidFill>
                <a:latin typeface="+mn-lt"/>
              </a:rPr>
              <a:t>Investing </a:t>
            </a:r>
            <a:r>
              <a:rPr lang="en-GB" sz="1400" b="1" dirty="0">
                <a:solidFill>
                  <a:schemeClr val="tx1"/>
                </a:solidFill>
                <a:latin typeface="+mn-lt"/>
              </a:rPr>
              <a:t>£40m </a:t>
            </a:r>
            <a:r>
              <a:rPr lang="en-GB" sz="1400" dirty="0">
                <a:solidFill>
                  <a:schemeClr val="tx1"/>
                </a:solidFill>
                <a:latin typeface="+mn-lt"/>
              </a:rPr>
              <a:t>innovation funding in 2018 in: </a:t>
            </a: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081" y="2571750"/>
            <a:ext cx="2464583" cy="1386328"/>
          </a:xfrm>
          <a:prstGeom prst="rect">
            <a:avLst/>
          </a:prstGeom>
          <a:effectLst>
            <a:softEdge rad="12700"/>
          </a:effectLst>
        </p:spPr>
      </p:pic>
      <p:sp>
        <p:nvSpPr>
          <p:cNvPr id="15" name="Text Placeholder 5"/>
          <p:cNvSpPr txBox="1">
            <a:spLocks/>
          </p:cNvSpPr>
          <p:nvPr/>
        </p:nvSpPr>
        <p:spPr>
          <a:xfrm>
            <a:off x="364935" y="2143347"/>
            <a:ext cx="4141835" cy="307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419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377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335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93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GB" sz="2939" kern="120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GB" sz="1200" b="1" dirty="0">
                <a:solidFill>
                  <a:srgbClr val="171837"/>
                </a:solidFill>
                <a:latin typeface="+mn-lt"/>
              </a:rPr>
              <a:t>Wireless EV Charging for Taxis and Light Commercial vehicles</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9192" y="2618664"/>
            <a:ext cx="2464585" cy="1386329"/>
          </a:xfrm>
          <a:prstGeom prst="rect">
            <a:avLst/>
          </a:prstGeom>
        </p:spPr>
      </p:pic>
      <p:sp>
        <p:nvSpPr>
          <p:cNvPr id="16" name="Text Placeholder 5"/>
          <p:cNvSpPr txBox="1">
            <a:spLocks/>
          </p:cNvSpPr>
          <p:nvPr/>
        </p:nvSpPr>
        <p:spPr>
          <a:xfrm>
            <a:off x="5358534" y="2122406"/>
            <a:ext cx="2781553" cy="307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419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377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335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93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GB" sz="2939" kern="120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GB" sz="1200" b="1" dirty="0">
                <a:solidFill>
                  <a:schemeClr val="tx1"/>
                </a:solidFill>
                <a:latin typeface="+mn-lt"/>
              </a:rPr>
              <a:t>Electrification of on-street parking</a:t>
            </a:r>
          </a:p>
        </p:txBody>
      </p:sp>
      <p:sp>
        <p:nvSpPr>
          <p:cNvPr id="17" name="Rounded Rectangle 16"/>
          <p:cNvSpPr/>
          <p:nvPr/>
        </p:nvSpPr>
        <p:spPr>
          <a:xfrm>
            <a:off x="465122" y="2164637"/>
            <a:ext cx="4002903" cy="2780954"/>
          </a:xfrm>
          <a:prstGeom prst="roundRect">
            <a:avLst>
              <a:gd name="adj" fmla="val 4270"/>
            </a:avLst>
          </a:prstGeom>
          <a:noFill/>
          <a:ln>
            <a:solidFill>
              <a:srgbClr val="1718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57" dirty="0">
              <a:solidFill>
                <a:schemeClr val="tx1"/>
              </a:solidFill>
            </a:endParaRPr>
          </a:p>
        </p:txBody>
      </p:sp>
      <p:sp>
        <p:nvSpPr>
          <p:cNvPr id="18" name="Rounded Rectangle 17"/>
          <p:cNvSpPr/>
          <p:nvPr/>
        </p:nvSpPr>
        <p:spPr>
          <a:xfrm>
            <a:off x="4747860" y="2164637"/>
            <a:ext cx="4002903" cy="2780954"/>
          </a:xfrm>
          <a:prstGeom prst="roundRect">
            <a:avLst>
              <a:gd name="adj" fmla="val 4270"/>
            </a:avLst>
          </a:prstGeom>
          <a:noFill/>
          <a:ln>
            <a:solidFill>
              <a:srgbClr val="08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57" dirty="0">
              <a:solidFill>
                <a:schemeClr val="tx1"/>
              </a:solidFill>
            </a:endParaRPr>
          </a:p>
        </p:txBody>
      </p:sp>
      <p:sp>
        <p:nvSpPr>
          <p:cNvPr id="19" name="Content Placeholder 4"/>
          <p:cNvSpPr txBox="1">
            <a:spLocks/>
          </p:cNvSpPr>
          <p:nvPr/>
        </p:nvSpPr>
        <p:spPr>
          <a:xfrm>
            <a:off x="2996134" y="2654065"/>
            <a:ext cx="1456359" cy="887529"/>
          </a:xfrm>
          <a:prstGeom prst="rect">
            <a:avLst/>
          </a:prstGeom>
        </p:spPr>
        <p:txBody>
          <a:bodyPr vert="horz" lIns="43549" tIns="21775" rIns="43549" bIns="2177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419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377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335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93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GB" sz="2939" kern="120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
            </a:pPr>
            <a:r>
              <a:rPr lang="en-GB" sz="1100" dirty="0">
                <a:solidFill>
                  <a:schemeClr val="tx1">
                    <a:lumMod val="65000"/>
                    <a:lumOff val="35000"/>
                  </a:schemeClr>
                </a:solidFill>
                <a:latin typeface="+mn-lt"/>
              </a:rPr>
              <a:t>In urban centres, major contributors to pollution are </a:t>
            </a:r>
            <a:r>
              <a:rPr lang="en-GB" sz="1100" b="1" dirty="0">
                <a:solidFill>
                  <a:schemeClr val="tx1">
                    <a:lumMod val="65000"/>
                    <a:lumOff val="35000"/>
                  </a:schemeClr>
                </a:solidFill>
                <a:latin typeface="+mn-lt"/>
              </a:rPr>
              <a:t>Taxis</a:t>
            </a:r>
            <a:r>
              <a:rPr lang="en-GB" sz="1100" dirty="0">
                <a:solidFill>
                  <a:schemeClr val="tx1">
                    <a:lumMod val="65000"/>
                    <a:lumOff val="35000"/>
                  </a:schemeClr>
                </a:solidFill>
                <a:latin typeface="+mn-lt"/>
              </a:rPr>
              <a:t> and </a:t>
            </a:r>
            <a:r>
              <a:rPr lang="en-GB" sz="1100" b="1" dirty="0">
                <a:solidFill>
                  <a:schemeClr val="tx1">
                    <a:lumMod val="65000"/>
                    <a:lumOff val="35000"/>
                  </a:schemeClr>
                </a:solidFill>
                <a:latin typeface="+mn-lt"/>
              </a:rPr>
              <a:t>Light commercial vehicles</a:t>
            </a:r>
            <a:endParaRPr lang="en-GB" sz="1100" dirty="0">
              <a:solidFill>
                <a:schemeClr val="tx1">
                  <a:lumMod val="65000"/>
                  <a:lumOff val="35000"/>
                </a:schemeClr>
              </a:solidFill>
              <a:latin typeface="+mn-lt"/>
            </a:endParaRPr>
          </a:p>
        </p:txBody>
      </p:sp>
      <p:sp>
        <p:nvSpPr>
          <p:cNvPr id="21" name="Content Placeholder 4"/>
          <p:cNvSpPr txBox="1">
            <a:spLocks/>
          </p:cNvSpPr>
          <p:nvPr/>
        </p:nvSpPr>
        <p:spPr>
          <a:xfrm>
            <a:off x="508671" y="3996376"/>
            <a:ext cx="3910448" cy="1030686"/>
          </a:xfrm>
          <a:prstGeom prst="rect">
            <a:avLst/>
          </a:prstGeom>
        </p:spPr>
        <p:txBody>
          <a:bodyPr vert="horz" lIns="43549" tIns="21775" rIns="43549" bIns="21775" rtlCol="0">
            <a:noAutofit/>
          </a:bodyPr>
          <a:lstStyle>
            <a:defPPr>
              <a:defRPr lang="en-US"/>
            </a:defPPr>
            <a:lvl1pPr marL="228600" indent="-228600" defTabSz="914400" eaLnBrk="1" fontAlgn="auto" latinLnBrk="0" hangingPunct="1">
              <a:lnSpc>
                <a:spcPct val="200000"/>
              </a:lnSpc>
              <a:spcBef>
                <a:spcPts val="1000"/>
              </a:spcBef>
              <a:spcAft>
                <a:spcPts val="0"/>
              </a:spcAft>
              <a:buFont typeface="Wingdings" panose="05000000000000000000" pitchFamily="2" charset="2"/>
              <a:buChar char="§"/>
              <a:defRPr sz="2000">
                <a:solidFill>
                  <a:schemeClr val="tx1">
                    <a:lumMod val="65000"/>
                    <a:lumOff val="35000"/>
                  </a:schemeClr>
                </a:solidFill>
                <a:latin typeface="HelveticaNeueLT Pro 45 Lt" panose="020B0403020202020204" pitchFamily="34" charset="0"/>
                <a:ea typeface="+mn-ea"/>
                <a:cs typeface="Segoe UI Semilight" panose="020B0402040204020203"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3779">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2pPr>
            <a:lvl3pPr marL="1143000" indent="-228600" defTabSz="914400" eaLnBrk="1" latinLnBrk="0" hangingPunct="1">
              <a:lnSpc>
                <a:spcPct val="90000"/>
              </a:lnSpc>
              <a:spcBef>
                <a:spcPts val="500"/>
              </a:spcBef>
              <a:buFont typeface="Arial" panose="020B0604020202020204" pitchFamily="34" charset="0"/>
              <a:buChar char="•"/>
              <a:defRPr sz="3359">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3pPr>
            <a:lvl4pPr marL="1600200" indent="-228600" defTabSz="914400" eaLnBrk="1" latinLnBrk="0" hangingPunct="1">
              <a:lnSpc>
                <a:spcPct val="90000"/>
              </a:lnSpc>
              <a:spcBef>
                <a:spcPts val="500"/>
              </a:spcBef>
              <a:buFont typeface="Arial" panose="020B0604020202020204" pitchFamily="34" charset="0"/>
              <a:buChar char="•"/>
              <a:defRPr sz="2939">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4pPr>
            <a:lvl5pPr marL="2057400" indent="-228600" defTabSz="914400" eaLnBrk="1" latinLnBrk="0" hangingPunct="1">
              <a:lnSpc>
                <a:spcPct val="90000"/>
              </a:lnSpc>
              <a:spcBef>
                <a:spcPts val="500"/>
              </a:spcBef>
              <a:buFont typeface="Arial" panose="020B0604020202020204" pitchFamily="34" charset="0"/>
              <a:buChar char="•"/>
              <a:defRPr sz="2939">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a:lnSpc>
                <a:spcPct val="100000"/>
              </a:lnSpc>
            </a:pPr>
            <a:r>
              <a:rPr lang="en-GB" sz="1100" dirty="0">
                <a:latin typeface="+mn-lt"/>
              </a:rPr>
              <a:t>Shifting these to EVs improves air quality, but issue of </a:t>
            </a:r>
            <a:r>
              <a:rPr lang="en-GB" sz="1100" b="1" dirty="0">
                <a:latin typeface="+mn-lt"/>
              </a:rPr>
              <a:t>business downtime</a:t>
            </a:r>
            <a:r>
              <a:rPr lang="en-GB" sz="1100" dirty="0">
                <a:latin typeface="+mn-lt"/>
              </a:rPr>
              <a:t> when charging needs to be addressed:</a:t>
            </a:r>
          </a:p>
          <a:p>
            <a:pPr marL="0" indent="0">
              <a:lnSpc>
                <a:spcPct val="100000"/>
              </a:lnSpc>
              <a:buNone/>
            </a:pPr>
            <a:r>
              <a:rPr lang="en-GB" sz="1100" b="1" i="1" dirty="0">
                <a:latin typeface="+mn-lt"/>
              </a:rPr>
              <a:t>Wireless Charging would allow to top up battery when at taxi ranks or delivery bay</a:t>
            </a:r>
          </a:p>
          <a:p>
            <a:pPr marL="0" indent="0">
              <a:lnSpc>
                <a:spcPct val="100000"/>
              </a:lnSpc>
              <a:buNone/>
            </a:pPr>
            <a:endParaRPr lang="en-GB" sz="1100" dirty="0">
              <a:latin typeface="+mn-lt"/>
            </a:endParaRPr>
          </a:p>
        </p:txBody>
      </p:sp>
      <p:sp>
        <p:nvSpPr>
          <p:cNvPr id="22" name="Content Placeholder 4"/>
          <p:cNvSpPr txBox="1">
            <a:spLocks/>
          </p:cNvSpPr>
          <p:nvPr/>
        </p:nvSpPr>
        <p:spPr>
          <a:xfrm>
            <a:off x="4766363" y="2637073"/>
            <a:ext cx="1456359" cy="1116554"/>
          </a:xfrm>
          <a:prstGeom prst="rect">
            <a:avLst/>
          </a:prstGeom>
        </p:spPr>
        <p:txBody>
          <a:bodyPr vert="horz" lIns="43549" tIns="21775" rIns="43549" bIns="2177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419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377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335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939" kern="1200" smtClean="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GB" sz="2939" kern="1200">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
            </a:pPr>
            <a:r>
              <a:rPr lang="en-GB" sz="1100" dirty="0">
                <a:solidFill>
                  <a:schemeClr val="tx1">
                    <a:lumMod val="65000"/>
                    <a:lumOff val="35000"/>
                  </a:schemeClr>
                </a:solidFill>
                <a:latin typeface="+mn-lt"/>
              </a:rPr>
              <a:t>Widespread EV adoption is hindered in urban centres by availability of off-street parking space (&lt;40%)</a:t>
            </a:r>
          </a:p>
        </p:txBody>
      </p:sp>
      <p:sp>
        <p:nvSpPr>
          <p:cNvPr id="23" name="Content Placeholder 4"/>
          <p:cNvSpPr txBox="1">
            <a:spLocks/>
          </p:cNvSpPr>
          <p:nvPr/>
        </p:nvSpPr>
        <p:spPr>
          <a:xfrm>
            <a:off x="4794088" y="4292068"/>
            <a:ext cx="3910448" cy="930536"/>
          </a:xfrm>
          <a:prstGeom prst="rect">
            <a:avLst/>
          </a:prstGeom>
        </p:spPr>
        <p:txBody>
          <a:bodyPr vert="horz" lIns="43549" tIns="21775" rIns="43549" bIns="21775" rtlCol="0">
            <a:noAutofit/>
          </a:bodyPr>
          <a:lstStyle>
            <a:defPPr>
              <a:defRPr lang="en-US"/>
            </a:defPPr>
            <a:lvl1pPr marL="228600" indent="-228600" defTabSz="914400" eaLnBrk="1" fontAlgn="auto" latinLnBrk="0" hangingPunct="1">
              <a:lnSpc>
                <a:spcPct val="200000"/>
              </a:lnSpc>
              <a:spcBef>
                <a:spcPts val="1000"/>
              </a:spcBef>
              <a:spcAft>
                <a:spcPts val="0"/>
              </a:spcAft>
              <a:buFont typeface="Wingdings" panose="05000000000000000000" pitchFamily="2" charset="2"/>
              <a:buChar char="§"/>
              <a:defRPr sz="2000">
                <a:solidFill>
                  <a:schemeClr val="tx1">
                    <a:lumMod val="65000"/>
                    <a:lumOff val="35000"/>
                  </a:schemeClr>
                </a:solidFill>
                <a:latin typeface="HelveticaNeueLT Pro 45 Lt" panose="020B0403020202020204" pitchFamily="34" charset="0"/>
                <a:ea typeface="+mn-ea"/>
                <a:cs typeface="Segoe UI Semilight" panose="020B0402040204020203"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3779">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2pPr>
            <a:lvl3pPr marL="1143000" indent="-228600" defTabSz="914400" eaLnBrk="1" latinLnBrk="0" hangingPunct="1">
              <a:lnSpc>
                <a:spcPct val="90000"/>
              </a:lnSpc>
              <a:spcBef>
                <a:spcPts val="500"/>
              </a:spcBef>
              <a:buFont typeface="Arial" panose="020B0604020202020204" pitchFamily="34" charset="0"/>
              <a:buChar char="•"/>
              <a:defRPr sz="3359">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3pPr>
            <a:lvl4pPr marL="1600200" indent="-228600" defTabSz="914400" eaLnBrk="1" latinLnBrk="0" hangingPunct="1">
              <a:lnSpc>
                <a:spcPct val="90000"/>
              </a:lnSpc>
              <a:spcBef>
                <a:spcPts val="500"/>
              </a:spcBef>
              <a:buFont typeface="Arial" panose="020B0604020202020204" pitchFamily="34" charset="0"/>
              <a:buChar char="•"/>
              <a:defRPr sz="2939">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4pPr>
            <a:lvl5pPr marL="2057400" indent="-228600" defTabSz="914400" eaLnBrk="1" latinLnBrk="0" hangingPunct="1">
              <a:lnSpc>
                <a:spcPct val="90000"/>
              </a:lnSpc>
              <a:spcBef>
                <a:spcPts val="500"/>
              </a:spcBef>
              <a:buFont typeface="Arial" panose="020B0604020202020204" pitchFamily="34" charset="0"/>
              <a:buChar char="•"/>
              <a:defRPr sz="2939">
                <a:solidFill>
                  <a:schemeClr val="tx1">
                    <a:lumMod val="50000"/>
                    <a:lumOff val="50000"/>
                  </a:schemeClr>
                </a:solidFill>
                <a:latin typeface="HelveticaNeueLT Pro 45 Lt" panose="020B0403020202020204" pitchFamily="34" charset="0"/>
                <a:ea typeface="+mn-ea"/>
                <a:cs typeface="Segoe UI Semilight" panose="020B0402040204020203" pitchFamily="34" charset="0"/>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marL="0" indent="0">
              <a:lnSpc>
                <a:spcPct val="100000"/>
              </a:lnSpc>
              <a:buNone/>
            </a:pPr>
            <a:r>
              <a:rPr lang="en-GB" sz="1100" b="1" i="1" dirty="0">
                <a:latin typeface="+mn-lt"/>
              </a:rPr>
              <a:t>Innovation funding towards a Urban Design Challenge to electrify on-street parking in a low-cost, easily deployable and accessible fashion intends to fix this </a:t>
            </a:r>
          </a:p>
          <a:p>
            <a:pPr marL="0" indent="0">
              <a:lnSpc>
                <a:spcPct val="100000"/>
              </a:lnSpc>
              <a:buNone/>
            </a:pPr>
            <a:endParaRPr lang="en-GB" sz="1100" dirty="0">
              <a:latin typeface="+mn-lt"/>
            </a:endParaRPr>
          </a:p>
        </p:txBody>
      </p:sp>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01315" y="117675"/>
            <a:ext cx="799036" cy="612648"/>
          </a:xfrm>
          <a:prstGeom prst="rect">
            <a:avLst/>
          </a:prstGeom>
        </p:spPr>
      </p:pic>
      <p:sp>
        <p:nvSpPr>
          <p:cNvPr id="3" name="Rectangle 2">
            <a:extLst>
              <a:ext uri="{FF2B5EF4-FFF2-40B4-BE49-F238E27FC236}">
                <a16:creationId xmlns:a16="http://schemas.microsoft.com/office/drawing/2014/main" id="{FECC5379-801E-4028-AFC8-1DB3685B9BB1}"/>
              </a:ext>
            </a:extLst>
          </p:cNvPr>
          <p:cNvSpPr/>
          <p:nvPr/>
        </p:nvSpPr>
        <p:spPr>
          <a:xfrm>
            <a:off x="6944810" y="132037"/>
            <a:ext cx="1805953" cy="598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4681B344-8F67-4FCD-A613-A19EC995C12F}"/>
              </a:ext>
            </a:extLst>
          </p:cNvPr>
          <p:cNvPicPr>
            <a:picLocks noChangeAspect="1"/>
          </p:cNvPicPr>
          <p:nvPr/>
        </p:nvPicPr>
        <p:blipFill>
          <a:blip r:embed="rId6"/>
          <a:stretch>
            <a:fillRect/>
          </a:stretch>
        </p:blipFill>
        <p:spPr>
          <a:xfrm>
            <a:off x="3462036" y="46500"/>
            <a:ext cx="5681964" cy="2840982"/>
          </a:xfrm>
          <a:prstGeom prst="rect">
            <a:avLst/>
          </a:prstGeom>
        </p:spPr>
      </p:pic>
    </p:spTree>
    <p:extLst>
      <p:ext uri="{BB962C8B-B14F-4D97-AF65-F5344CB8AC3E}">
        <p14:creationId xmlns:p14="http://schemas.microsoft.com/office/powerpoint/2010/main" val="1197154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907" y="2000049"/>
            <a:ext cx="1347851" cy="480057"/>
          </a:xfrm>
          <a:prstGeom prst="rect">
            <a:avLst/>
          </a:prstGeom>
        </p:spPr>
      </p:pic>
      <p:sp>
        <p:nvSpPr>
          <p:cNvPr id="10" name="TextBox 9"/>
          <p:cNvSpPr txBox="1"/>
          <p:nvPr/>
        </p:nvSpPr>
        <p:spPr>
          <a:xfrm>
            <a:off x="216403" y="251679"/>
            <a:ext cx="8006317" cy="461665"/>
          </a:xfrm>
          <a:prstGeom prst="rect">
            <a:avLst/>
          </a:prstGeom>
          <a:noFill/>
        </p:spPr>
        <p:txBody>
          <a:bodyPr wrap="square" rtlCol="0">
            <a:spAutoFit/>
          </a:bodyPr>
          <a:lstStyle/>
          <a:p>
            <a:pPr defTabSz="290213" eaLnBrk="0" fontAlgn="auto" hangingPunct="0">
              <a:spcBef>
                <a:spcPts val="0"/>
              </a:spcBef>
              <a:spcAft>
                <a:spcPts val="0"/>
              </a:spcAft>
              <a:defRPr/>
            </a:pPr>
            <a:r>
              <a:rPr lang="en-GB" sz="2400" b="1" dirty="0">
                <a:solidFill>
                  <a:srgbClr val="792B8B"/>
                </a:solidFill>
                <a:latin typeface="Calibri"/>
                <a:ea typeface="ＭＳ Ｐゴシック" pitchFamily="-65" charset="-128"/>
                <a:cs typeface="Arial"/>
              </a:rPr>
              <a:t>Connected and Autonomous Vehicles (CAV)</a:t>
            </a:r>
          </a:p>
        </p:txBody>
      </p:sp>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1460" y="2559786"/>
            <a:ext cx="1244496" cy="658613"/>
          </a:xfrm>
          <a:prstGeom prst="rect">
            <a:avLst/>
          </a:prstGeom>
        </p:spPr>
      </p:pic>
      <p:sp>
        <p:nvSpPr>
          <p:cNvPr id="32" name="TextBox 31"/>
          <p:cNvSpPr txBox="1"/>
          <p:nvPr/>
        </p:nvSpPr>
        <p:spPr>
          <a:xfrm>
            <a:off x="1111100" y="1072538"/>
            <a:ext cx="1847946" cy="307777"/>
          </a:xfrm>
          <a:prstGeom prst="rect">
            <a:avLst/>
          </a:prstGeom>
          <a:noFill/>
        </p:spPr>
        <p:txBody>
          <a:bodyPr wrap="square" rtlCol="0">
            <a:spAutoFit/>
          </a:bodyPr>
          <a:lstStyle/>
          <a:p>
            <a:r>
              <a:rPr lang="en-GB" sz="1400" b="1" dirty="0"/>
              <a:t>Projects ~70</a:t>
            </a:r>
          </a:p>
        </p:txBody>
      </p:sp>
      <p:sp>
        <p:nvSpPr>
          <p:cNvPr id="33" name="Rectangle 32"/>
          <p:cNvSpPr/>
          <p:nvPr/>
        </p:nvSpPr>
        <p:spPr>
          <a:xfrm>
            <a:off x="2617060" y="1101050"/>
            <a:ext cx="3406478" cy="307777"/>
          </a:xfrm>
          <a:prstGeom prst="rect">
            <a:avLst/>
          </a:prstGeom>
        </p:spPr>
        <p:txBody>
          <a:bodyPr wrap="square">
            <a:spAutoFit/>
          </a:bodyPr>
          <a:lstStyle/>
          <a:p>
            <a:r>
              <a:rPr lang="en-GB" sz="1400" b="1" dirty="0"/>
              <a:t>Total funding £100m</a:t>
            </a:r>
          </a:p>
        </p:txBody>
      </p:sp>
      <p:pic>
        <p:nvPicPr>
          <p:cNvPr id="34" name="Picture 2" descr="Image result for electric vehicle icon"/>
          <p:cNvPicPr>
            <a:picLocks noChangeAspect="1" noChangeArrowheads="1"/>
          </p:cNvPicPr>
          <p:nvPr/>
        </p:nvPicPr>
        <p:blipFill>
          <a:blip r:embed="rId4" cstate="screen">
            <a:duotone>
              <a:prstClr val="black"/>
              <a:srgbClr val="5F2167">
                <a:tint val="45000"/>
                <a:satMod val="400000"/>
              </a:srgbClr>
            </a:duotone>
            <a:extLst>
              <a:ext uri="{28A0092B-C50C-407E-A947-70E740481C1C}">
                <a14:useLocalDpi xmlns:a14="http://schemas.microsoft.com/office/drawing/2010/main"/>
              </a:ext>
            </a:extLst>
          </a:blip>
          <a:srcRect/>
          <a:stretch>
            <a:fillRect/>
          </a:stretch>
        </p:blipFill>
        <p:spPr bwMode="auto">
          <a:xfrm>
            <a:off x="411057" y="848046"/>
            <a:ext cx="719093" cy="71909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Image result for pound sign icon"/>
          <p:cNvPicPr>
            <a:picLocks noChangeAspect="1" noChangeArrowheads="1"/>
          </p:cNvPicPr>
          <p:nvPr/>
        </p:nvPicPr>
        <p:blipFill>
          <a:blip r:embed="rId5" cstate="screen">
            <a:duotone>
              <a:prstClr val="black"/>
              <a:srgbClr val="5F2167">
                <a:tint val="45000"/>
                <a:satMod val="400000"/>
              </a:srgbClr>
            </a:duotone>
            <a:extLst>
              <a:ext uri="{28A0092B-C50C-407E-A947-70E740481C1C}">
                <a14:useLocalDpi xmlns:a14="http://schemas.microsoft.com/office/drawing/2010/main"/>
              </a:ext>
            </a:extLst>
          </a:blip>
          <a:srcRect/>
          <a:stretch>
            <a:fillRect/>
          </a:stretch>
        </p:blipFill>
        <p:spPr bwMode="auto">
          <a:xfrm>
            <a:off x="2272773" y="912712"/>
            <a:ext cx="494813" cy="4632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 result for organisations icon"/>
          <p:cNvPicPr>
            <a:picLocks noChangeAspect="1" noChangeArrowheads="1"/>
          </p:cNvPicPr>
          <p:nvPr/>
        </p:nvPicPr>
        <p:blipFill>
          <a:blip r:embed="rId6" cstate="screen">
            <a:duotone>
              <a:prstClr val="black"/>
              <a:srgbClr val="5F2167">
                <a:tint val="45000"/>
                <a:satMod val="400000"/>
              </a:srgbClr>
            </a:duotone>
            <a:extLst>
              <a:ext uri="{BEBA8EAE-BF5A-486C-A8C5-ECC9F3942E4B}">
                <a14:imgProps xmlns:a14="http://schemas.microsoft.com/office/drawing/2010/main">
                  <a14:imgLayer r:embed="rId7">
                    <a14:imgEffect>
                      <a14:brightnessContrast bright="-61000"/>
                    </a14:imgEffect>
                  </a14:imgLayer>
                </a14:imgProps>
              </a:ext>
              <a:ext uri="{28A0092B-C50C-407E-A947-70E740481C1C}">
                <a14:useLocalDpi xmlns:a14="http://schemas.microsoft.com/office/drawing/2010/main"/>
              </a:ext>
            </a:extLst>
          </a:blip>
          <a:srcRect/>
          <a:stretch>
            <a:fillRect/>
          </a:stretch>
        </p:blipFill>
        <p:spPr bwMode="auto">
          <a:xfrm>
            <a:off x="4425032" y="770527"/>
            <a:ext cx="699082" cy="77559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5063691" y="1107348"/>
            <a:ext cx="1900411" cy="307777"/>
          </a:xfrm>
          <a:prstGeom prst="rect">
            <a:avLst/>
          </a:prstGeom>
        </p:spPr>
        <p:txBody>
          <a:bodyPr wrap="square">
            <a:spAutoFit/>
          </a:bodyPr>
          <a:lstStyle/>
          <a:p>
            <a:r>
              <a:rPr lang="en-GB" sz="1400" b="1" dirty="0"/>
              <a:t>Organisations 276</a:t>
            </a:r>
          </a:p>
        </p:txBody>
      </p:sp>
      <p:sp>
        <p:nvSpPr>
          <p:cNvPr id="5" name="Rectangle 4">
            <a:extLst>
              <a:ext uri="{FF2B5EF4-FFF2-40B4-BE49-F238E27FC236}">
                <a16:creationId xmlns:a16="http://schemas.microsoft.com/office/drawing/2014/main" id="{EC750FCD-3110-4F94-BCCF-E43CE9C8B68D}"/>
              </a:ext>
            </a:extLst>
          </p:cNvPr>
          <p:cNvSpPr/>
          <p:nvPr/>
        </p:nvSpPr>
        <p:spPr>
          <a:xfrm>
            <a:off x="7057748" y="319596"/>
            <a:ext cx="1820137" cy="34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B00BF047-8CAA-4AA2-8BFA-EAF38BEE069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459587" y="-19150"/>
            <a:ext cx="5684413" cy="2843561"/>
          </a:xfrm>
          <a:prstGeom prst="rect">
            <a:avLst/>
          </a:prstGeom>
        </p:spPr>
      </p:pic>
      <p:pic>
        <p:nvPicPr>
          <p:cNvPr id="22" name="Picture 21">
            <a:extLst>
              <a:ext uri="{FF2B5EF4-FFF2-40B4-BE49-F238E27FC236}">
                <a16:creationId xmlns:a16="http://schemas.microsoft.com/office/drawing/2014/main" id="{548597D6-B918-4EF3-A03B-4D1B699D46F4}"/>
              </a:ext>
            </a:extLst>
          </p:cNvPr>
          <p:cNvPicPr>
            <a:picLocks noChangeAspect="1"/>
          </p:cNvPicPr>
          <p:nvPr/>
        </p:nvPicPr>
        <p:blipFill>
          <a:blip r:embed="rId9"/>
          <a:stretch>
            <a:fillRect/>
          </a:stretch>
        </p:blipFill>
        <p:spPr>
          <a:xfrm>
            <a:off x="7848508" y="4643112"/>
            <a:ext cx="1133253" cy="361583"/>
          </a:xfrm>
          <a:prstGeom prst="rect">
            <a:avLst/>
          </a:prstGeom>
        </p:spPr>
      </p:pic>
      <p:pic>
        <p:nvPicPr>
          <p:cNvPr id="23" name="Picture 22">
            <a:extLst>
              <a:ext uri="{FF2B5EF4-FFF2-40B4-BE49-F238E27FC236}">
                <a16:creationId xmlns:a16="http://schemas.microsoft.com/office/drawing/2014/main" id="{5D9A3A42-CB15-48C2-B806-19352E2B3029}"/>
              </a:ext>
            </a:extLst>
          </p:cNvPr>
          <p:cNvPicPr>
            <a:picLocks noChangeAspect="1"/>
          </p:cNvPicPr>
          <p:nvPr/>
        </p:nvPicPr>
        <p:blipFill>
          <a:blip r:embed="rId10"/>
          <a:stretch>
            <a:fillRect/>
          </a:stretch>
        </p:blipFill>
        <p:spPr>
          <a:xfrm>
            <a:off x="7713696" y="3218399"/>
            <a:ext cx="1302266" cy="830502"/>
          </a:xfrm>
          <a:prstGeom prst="rect">
            <a:avLst/>
          </a:prstGeom>
        </p:spPr>
      </p:pic>
      <p:pic>
        <p:nvPicPr>
          <p:cNvPr id="25" name="Picture 24">
            <a:extLst>
              <a:ext uri="{FF2B5EF4-FFF2-40B4-BE49-F238E27FC236}">
                <a16:creationId xmlns:a16="http://schemas.microsoft.com/office/drawing/2014/main" id="{4B64879F-884A-43A5-848F-73F84FFC73A3}"/>
              </a:ext>
            </a:extLst>
          </p:cNvPr>
          <p:cNvPicPr>
            <a:picLocks noChangeAspect="1"/>
          </p:cNvPicPr>
          <p:nvPr/>
        </p:nvPicPr>
        <p:blipFill>
          <a:blip r:embed="rId11"/>
          <a:stretch>
            <a:fillRect/>
          </a:stretch>
        </p:blipFill>
        <p:spPr>
          <a:xfrm>
            <a:off x="7840396" y="3936787"/>
            <a:ext cx="1149476" cy="557354"/>
          </a:xfrm>
          <a:prstGeom prst="rect">
            <a:avLst/>
          </a:prstGeom>
        </p:spPr>
      </p:pic>
      <p:pic>
        <p:nvPicPr>
          <p:cNvPr id="29" name="Picture 28">
            <a:extLst>
              <a:ext uri="{FF2B5EF4-FFF2-40B4-BE49-F238E27FC236}">
                <a16:creationId xmlns:a16="http://schemas.microsoft.com/office/drawing/2014/main" id="{5CE6F2CA-8346-4B48-AAA1-6FCCDBB765E1}"/>
              </a:ext>
            </a:extLst>
          </p:cNvPr>
          <p:cNvPicPr>
            <a:picLocks noChangeAspect="1"/>
          </p:cNvPicPr>
          <p:nvPr/>
        </p:nvPicPr>
        <p:blipFill>
          <a:blip r:embed="rId12"/>
          <a:stretch>
            <a:fillRect/>
          </a:stretch>
        </p:blipFill>
        <p:spPr>
          <a:xfrm>
            <a:off x="92445" y="1912585"/>
            <a:ext cx="7647957" cy="3128525"/>
          </a:xfrm>
          <a:prstGeom prst="rect">
            <a:avLst/>
          </a:prstGeom>
        </p:spPr>
      </p:pic>
      <p:sp>
        <p:nvSpPr>
          <p:cNvPr id="8" name="TextBox 7">
            <a:extLst>
              <a:ext uri="{FF2B5EF4-FFF2-40B4-BE49-F238E27FC236}">
                <a16:creationId xmlns:a16="http://schemas.microsoft.com/office/drawing/2014/main" id="{7860D5FC-3406-4EEB-9380-C73B91C7F51F}"/>
              </a:ext>
            </a:extLst>
          </p:cNvPr>
          <p:cNvSpPr txBox="1"/>
          <p:nvPr/>
        </p:nvSpPr>
        <p:spPr>
          <a:xfrm>
            <a:off x="5677092" y="2162574"/>
            <a:ext cx="1526615" cy="338554"/>
          </a:xfrm>
          <a:prstGeom prst="rect">
            <a:avLst/>
          </a:prstGeom>
          <a:noFill/>
        </p:spPr>
        <p:txBody>
          <a:bodyPr wrap="square" rtlCol="0">
            <a:spAutoFit/>
          </a:bodyPr>
          <a:lstStyle/>
          <a:p>
            <a:r>
              <a:rPr lang="en-GB" sz="1600" b="1" dirty="0"/>
              <a:t>CR&amp;D Projects</a:t>
            </a:r>
          </a:p>
        </p:txBody>
      </p:sp>
      <p:pic>
        <p:nvPicPr>
          <p:cNvPr id="3" name="Picture 2"/>
          <p:cNvPicPr>
            <a:picLocks noChangeAspect="1"/>
          </p:cNvPicPr>
          <p:nvPr/>
        </p:nvPicPr>
        <p:blipFill rotWithShape="1">
          <a:blip r:embed="rId13" cstate="screen">
            <a:extLst>
              <a:ext uri="{28A0092B-C50C-407E-A947-70E740481C1C}">
                <a14:useLocalDpi xmlns:a14="http://schemas.microsoft.com/office/drawing/2010/main"/>
              </a:ext>
            </a:extLst>
          </a:blip>
          <a:srcRect l="14727" t="5055" r="18280"/>
          <a:stretch/>
        </p:blipFill>
        <p:spPr>
          <a:xfrm>
            <a:off x="272477" y="3673143"/>
            <a:ext cx="1560365" cy="1236545"/>
          </a:xfrm>
          <a:prstGeom prst="rect">
            <a:avLst/>
          </a:prstGeom>
        </p:spPr>
      </p:pic>
      <p:sp>
        <p:nvSpPr>
          <p:cNvPr id="9" name="Rectangle 8">
            <a:extLst>
              <a:ext uri="{FF2B5EF4-FFF2-40B4-BE49-F238E27FC236}">
                <a16:creationId xmlns:a16="http://schemas.microsoft.com/office/drawing/2014/main" id="{BFF8EF3C-20BB-4AA3-9353-A95DEE092FA8}"/>
              </a:ext>
            </a:extLst>
          </p:cNvPr>
          <p:cNvSpPr/>
          <p:nvPr/>
        </p:nvSpPr>
        <p:spPr>
          <a:xfrm>
            <a:off x="272477" y="1534371"/>
            <a:ext cx="7380482" cy="307777"/>
          </a:xfrm>
          <a:prstGeom prst="rect">
            <a:avLst/>
          </a:prstGeom>
        </p:spPr>
        <p:txBody>
          <a:bodyPr wrap="none">
            <a:spAutoFit/>
          </a:bodyPr>
          <a:lstStyle/>
          <a:p>
            <a:pPr marL="285750" indent="-285750">
              <a:buFont typeface="Arial" panose="020B0604020202020204" pitchFamily="34" charset="0"/>
              <a:buChar char="•"/>
            </a:pPr>
            <a:r>
              <a:rPr lang="en-GB" sz="1400" dirty="0"/>
              <a:t>Includes project unique to UK: Quantifying Weather Extremes For AV Sensor Specifications </a:t>
            </a:r>
            <a:endParaRPr lang="en-GB" dirty="0"/>
          </a:p>
        </p:txBody>
      </p:sp>
    </p:spTree>
    <p:extLst>
      <p:ext uri="{BB962C8B-B14F-4D97-AF65-F5344CB8AC3E}">
        <p14:creationId xmlns:p14="http://schemas.microsoft.com/office/powerpoint/2010/main" val="586293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9366" y="238713"/>
            <a:ext cx="8006317" cy="461665"/>
          </a:xfrm>
          <a:prstGeom prst="rect">
            <a:avLst/>
          </a:prstGeom>
          <a:noFill/>
        </p:spPr>
        <p:txBody>
          <a:bodyPr wrap="square" rtlCol="0">
            <a:spAutoFit/>
          </a:bodyPr>
          <a:lstStyle/>
          <a:p>
            <a:pPr defTabSz="290213" eaLnBrk="0" fontAlgn="auto" hangingPunct="0">
              <a:spcBef>
                <a:spcPts val="0"/>
              </a:spcBef>
              <a:spcAft>
                <a:spcPts val="0"/>
              </a:spcAft>
              <a:defRPr/>
            </a:pPr>
            <a:r>
              <a:rPr lang="en-GB" sz="2400" b="1" dirty="0">
                <a:solidFill>
                  <a:srgbClr val="792B8B"/>
                </a:solidFill>
                <a:latin typeface="Calibri"/>
                <a:ea typeface="ＭＳ Ｐゴシック" pitchFamily="-65" charset="-128"/>
                <a:cs typeface="Arial"/>
              </a:rPr>
              <a:t>CAV Test Beds</a:t>
            </a:r>
          </a:p>
        </p:txBody>
      </p:sp>
      <p:sp>
        <p:nvSpPr>
          <p:cNvPr id="5" name="Rectangle 4">
            <a:extLst>
              <a:ext uri="{FF2B5EF4-FFF2-40B4-BE49-F238E27FC236}">
                <a16:creationId xmlns:a16="http://schemas.microsoft.com/office/drawing/2014/main" id="{EC750FCD-3110-4F94-BCCF-E43CE9C8B68D}"/>
              </a:ext>
            </a:extLst>
          </p:cNvPr>
          <p:cNvSpPr/>
          <p:nvPr/>
        </p:nvSpPr>
        <p:spPr>
          <a:xfrm>
            <a:off x="7057748" y="319596"/>
            <a:ext cx="1820137" cy="34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B00BF047-8CAA-4AA2-8BFA-EAF38BEE06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59587" y="-19150"/>
            <a:ext cx="5684413" cy="2843561"/>
          </a:xfrm>
          <a:prstGeom prst="rect">
            <a:avLst/>
          </a:prstGeom>
        </p:spPr>
      </p:pic>
      <p:sp>
        <p:nvSpPr>
          <p:cNvPr id="21" name="TextBox 20">
            <a:extLst>
              <a:ext uri="{FF2B5EF4-FFF2-40B4-BE49-F238E27FC236}">
                <a16:creationId xmlns:a16="http://schemas.microsoft.com/office/drawing/2014/main" id="{9DFA3FE0-F554-4BF4-AAE9-BFD9EB8D3A0A}"/>
              </a:ext>
            </a:extLst>
          </p:cNvPr>
          <p:cNvSpPr txBox="1"/>
          <p:nvPr/>
        </p:nvSpPr>
        <p:spPr>
          <a:xfrm>
            <a:off x="5116133" y="1457454"/>
            <a:ext cx="404424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dirty="0">
                <a:solidFill>
                  <a:schemeClr val="tx2"/>
                </a:solidFill>
                <a:cs typeface="Calibri"/>
              </a:rPr>
              <a:t>Public Road:</a:t>
            </a:r>
          </a:p>
          <a:p>
            <a:r>
              <a:rPr lang="en-US" sz="1300" dirty="0">
                <a:solidFill>
                  <a:schemeClr val="tx2"/>
                </a:solidFill>
                <a:cs typeface="Calibri"/>
              </a:rPr>
              <a:t>- Smart Mobility Living Lab (Greenwich &amp; Olympic Park)</a:t>
            </a:r>
          </a:p>
          <a:p>
            <a:r>
              <a:rPr lang="en-US" sz="1300" dirty="0">
                <a:solidFill>
                  <a:schemeClr val="tx2"/>
                </a:solidFill>
                <a:cs typeface="Calibri"/>
              </a:rPr>
              <a:t>- Midlands Future Mobility (Warwick, Cov., B'ham)</a:t>
            </a:r>
          </a:p>
          <a:p>
            <a:endParaRPr lang="en-US" sz="1300" b="1" dirty="0">
              <a:cs typeface="Calibri"/>
            </a:endParaRPr>
          </a:p>
          <a:p>
            <a:r>
              <a:rPr lang="en-US" sz="1300" b="1" dirty="0">
                <a:solidFill>
                  <a:schemeClr val="accent6">
                    <a:lumMod val="75000"/>
                  </a:schemeClr>
                </a:solidFill>
                <a:cs typeface="Calibri"/>
              </a:rPr>
              <a:t>Secure Track Facilities:</a:t>
            </a:r>
          </a:p>
          <a:p>
            <a:r>
              <a:rPr lang="en-US" sz="1300" dirty="0">
                <a:solidFill>
                  <a:schemeClr val="accent6">
                    <a:lumMod val="75000"/>
                  </a:schemeClr>
                </a:solidFill>
                <a:cs typeface="Calibri"/>
              </a:rPr>
              <a:t>- TIC-IT:  extreme handling facility (Horiba MIRA,            </a:t>
            </a:r>
          </a:p>
          <a:p>
            <a:r>
              <a:rPr lang="en-US" sz="1300" dirty="0">
                <a:solidFill>
                  <a:schemeClr val="accent6">
                    <a:lumMod val="75000"/>
                  </a:schemeClr>
                </a:solidFill>
                <a:cs typeface="Calibri"/>
              </a:rPr>
              <a:t>   Nuneaton)</a:t>
            </a:r>
          </a:p>
          <a:p>
            <a:r>
              <a:rPr lang="en-US" sz="1300" dirty="0">
                <a:solidFill>
                  <a:schemeClr val="accent6">
                    <a:lumMod val="75000"/>
                  </a:schemeClr>
                </a:solidFill>
                <a:cs typeface="Calibri"/>
              </a:rPr>
              <a:t>- MCTEE:  City circuit (Millbrook, Bedfordshire)</a:t>
            </a:r>
          </a:p>
          <a:p>
            <a:r>
              <a:rPr lang="en-US" sz="1300" dirty="0">
                <a:solidFill>
                  <a:schemeClr val="accent6">
                    <a:lumMod val="75000"/>
                  </a:schemeClr>
                </a:solidFill>
                <a:cs typeface="Calibri"/>
              </a:rPr>
              <a:t>- CAVWAY:  Highway Junctions (Bruntingthorpe,   </a:t>
            </a:r>
          </a:p>
          <a:p>
            <a:r>
              <a:rPr lang="en-US" sz="1300" dirty="0">
                <a:solidFill>
                  <a:schemeClr val="accent6">
                    <a:lumMod val="75000"/>
                  </a:schemeClr>
                </a:solidFill>
                <a:cs typeface="Calibri"/>
              </a:rPr>
              <a:t>  Northants)</a:t>
            </a:r>
          </a:p>
          <a:p>
            <a:r>
              <a:rPr lang="en-US" sz="1300" dirty="0">
                <a:solidFill>
                  <a:schemeClr val="accent6">
                    <a:lumMod val="75000"/>
                  </a:schemeClr>
                </a:solidFill>
                <a:cs typeface="Calibri"/>
              </a:rPr>
              <a:t>- PARK-IT:  Car parking test facility (Horiba MIRA, </a:t>
            </a:r>
          </a:p>
          <a:p>
            <a:r>
              <a:rPr lang="en-US" sz="1300" dirty="0">
                <a:solidFill>
                  <a:schemeClr val="accent6">
                    <a:lumMod val="75000"/>
                  </a:schemeClr>
                </a:solidFill>
                <a:cs typeface="Calibri"/>
              </a:rPr>
              <a:t>   Nuneaton)</a:t>
            </a:r>
          </a:p>
          <a:p>
            <a:endParaRPr lang="en-US" sz="1300" dirty="0">
              <a:cs typeface="Calibri"/>
            </a:endParaRPr>
          </a:p>
          <a:p>
            <a:r>
              <a:rPr lang="en-US" sz="1300" b="1" dirty="0">
                <a:solidFill>
                  <a:schemeClr val="accent5">
                    <a:lumMod val="75000"/>
                  </a:schemeClr>
                </a:solidFill>
                <a:cs typeface="Calibri"/>
              </a:rPr>
              <a:t>Semi-controlled Facility: </a:t>
            </a:r>
          </a:p>
          <a:p>
            <a:r>
              <a:rPr lang="en-US" sz="1300" dirty="0">
                <a:solidFill>
                  <a:schemeClr val="accent5">
                    <a:lumMod val="75000"/>
                  </a:schemeClr>
                </a:solidFill>
                <a:cs typeface="Calibri"/>
              </a:rPr>
              <a:t>- MCTEE: campus type at RACE (Culham, Oxfordshire)</a:t>
            </a:r>
          </a:p>
          <a:p>
            <a:endParaRPr lang="en-US" sz="1300" dirty="0">
              <a:cs typeface="Calibri"/>
            </a:endParaRPr>
          </a:p>
          <a:p>
            <a:r>
              <a:rPr lang="en-US" sz="1300" b="1" dirty="0">
                <a:solidFill>
                  <a:schemeClr val="accent2"/>
                </a:solidFill>
                <a:cs typeface="Calibri"/>
              </a:rPr>
              <a:t>Data Platform Facility:</a:t>
            </a:r>
          </a:p>
          <a:p>
            <a:r>
              <a:rPr lang="en-US" sz="1300" dirty="0">
                <a:solidFill>
                  <a:schemeClr val="accent2"/>
                </a:solidFill>
                <a:cs typeface="Calibri"/>
              </a:rPr>
              <a:t>- ConVEX: Cloud based, led by Bosch</a:t>
            </a:r>
          </a:p>
        </p:txBody>
      </p:sp>
      <p:pic>
        <p:nvPicPr>
          <p:cNvPr id="26" name="Picture 25">
            <a:extLst>
              <a:ext uri="{FF2B5EF4-FFF2-40B4-BE49-F238E27FC236}">
                <a16:creationId xmlns:a16="http://schemas.microsoft.com/office/drawing/2014/main" id="{6F874513-B702-440E-A41B-82F96531DBE3}"/>
              </a:ext>
            </a:extLst>
          </p:cNvPr>
          <p:cNvPicPr>
            <a:picLocks noChangeAspect="1"/>
          </p:cNvPicPr>
          <p:nvPr/>
        </p:nvPicPr>
        <p:blipFill rotWithShape="1">
          <a:blip r:embed="rId3"/>
          <a:srcRect l="53021" t="47361" b="24771"/>
          <a:stretch/>
        </p:blipFill>
        <p:spPr>
          <a:xfrm>
            <a:off x="2440979" y="17065"/>
            <a:ext cx="3543092" cy="1313654"/>
          </a:xfrm>
          <a:prstGeom prst="rect">
            <a:avLst/>
          </a:prstGeom>
        </p:spPr>
      </p:pic>
      <p:grpSp>
        <p:nvGrpSpPr>
          <p:cNvPr id="2" name="Group 1">
            <a:extLst>
              <a:ext uri="{FF2B5EF4-FFF2-40B4-BE49-F238E27FC236}">
                <a16:creationId xmlns:a16="http://schemas.microsoft.com/office/drawing/2014/main" id="{E79E4040-4728-4226-9035-5565F320073B}"/>
              </a:ext>
            </a:extLst>
          </p:cNvPr>
          <p:cNvGrpSpPr/>
          <p:nvPr/>
        </p:nvGrpSpPr>
        <p:grpSpPr>
          <a:xfrm>
            <a:off x="0" y="1512237"/>
            <a:ext cx="4975659" cy="3631264"/>
            <a:chOff x="-103620" y="1512236"/>
            <a:chExt cx="4975659" cy="3631264"/>
          </a:xfrm>
        </p:grpSpPr>
        <p:pic>
          <p:nvPicPr>
            <p:cNvPr id="9" name="Picture 8">
              <a:extLst>
                <a:ext uri="{FF2B5EF4-FFF2-40B4-BE49-F238E27FC236}">
                  <a16:creationId xmlns:a16="http://schemas.microsoft.com/office/drawing/2014/main" id="{B6540A06-1008-4565-B648-3C2DED47E3E0}"/>
                </a:ext>
              </a:extLst>
            </p:cNvPr>
            <p:cNvPicPr>
              <a:picLocks noChangeAspect="1"/>
            </p:cNvPicPr>
            <p:nvPr/>
          </p:nvPicPr>
          <p:blipFill rotWithShape="1">
            <a:blip r:embed="rId4"/>
            <a:srcRect l="75618" t="29144" r="3030" b="9162"/>
            <a:stretch/>
          </p:blipFill>
          <p:spPr>
            <a:xfrm>
              <a:off x="3448907" y="2556252"/>
              <a:ext cx="1266173" cy="2583697"/>
            </a:xfrm>
            <a:prstGeom prst="rect">
              <a:avLst/>
            </a:prstGeom>
          </p:spPr>
        </p:pic>
        <p:pic>
          <p:nvPicPr>
            <p:cNvPr id="20" name="Picture 19">
              <a:extLst>
                <a:ext uri="{FF2B5EF4-FFF2-40B4-BE49-F238E27FC236}">
                  <a16:creationId xmlns:a16="http://schemas.microsoft.com/office/drawing/2014/main" id="{ADB1244F-50B2-49BC-81F8-E5FF3FCB606B}"/>
                </a:ext>
              </a:extLst>
            </p:cNvPr>
            <p:cNvPicPr>
              <a:picLocks noChangeAspect="1"/>
            </p:cNvPicPr>
            <p:nvPr/>
          </p:nvPicPr>
          <p:blipFill rotWithShape="1">
            <a:blip r:embed="rId4"/>
            <a:srcRect l="11195" t="4129" r="3029" b="9162"/>
            <a:stretch/>
          </p:blipFill>
          <p:spPr>
            <a:xfrm>
              <a:off x="-103620" y="1512236"/>
              <a:ext cx="4975659" cy="3631264"/>
            </a:xfrm>
            <a:prstGeom prst="rect">
              <a:avLst/>
            </a:prstGeom>
          </p:spPr>
        </p:pic>
        <p:pic>
          <p:nvPicPr>
            <p:cNvPr id="11" name="Picture 10">
              <a:extLst>
                <a:ext uri="{FF2B5EF4-FFF2-40B4-BE49-F238E27FC236}">
                  <a16:creationId xmlns:a16="http://schemas.microsoft.com/office/drawing/2014/main" id="{422E82BC-4A40-4526-A359-0C28BFC372B7}"/>
                </a:ext>
              </a:extLst>
            </p:cNvPr>
            <p:cNvPicPr>
              <a:picLocks noChangeAspect="1"/>
            </p:cNvPicPr>
            <p:nvPr/>
          </p:nvPicPr>
          <p:blipFill rotWithShape="1">
            <a:blip r:embed="rId4"/>
            <a:srcRect l="3704" t="3598" r="61114" b="79681"/>
            <a:stretch/>
          </p:blipFill>
          <p:spPr>
            <a:xfrm>
              <a:off x="-103620" y="1512236"/>
              <a:ext cx="2040908" cy="748580"/>
            </a:xfrm>
            <a:prstGeom prst="rect">
              <a:avLst/>
            </a:prstGeom>
          </p:spPr>
        </p:pic>
        <p:pic>
          <p:nvPicPr>
            <p:cNvPr id="8" name="Picture 7">
              <a:extLst>
                <a:ext uri="{FF2B5EF4-FFF2-40B4-BE49-F238E27FC236}">
                  <a16:creationId xmlns:a16="http://schemas.microsoft.com/office/drawing/2014/main" id="{8BA8A4D3-42E5-487E-9133-175A0BD17F70}"/>
                </a:ext>
              </a:extLst>
            </p:cNvPr>
            <p:cNvPicPr>
              <a:picLocks noChangeAspect="1"/>
            </p:cNvPicPr>
            <p:nvPr/>
          </p:nvPicPr>
          <p:blipFill rotWithShape="1">
            <a:blip r:embed="rId4"/>
            <a:srcRect l="3704" t="18656" r="73938" b="18661"/>
            <a:stretch/>
          </p:blipFill>
          <p:spPr>
            <a:xfrm>
              <a:off x="-103620" y="2098444"/>
              <a:ext cx="1296989" cy="2806344"/>
            </a:xfrm>
            <a:prstGeom prst="rect">
              <a:avLst/>
            </a:prstGeom>
          </p:spPr>
        </p:pic>
      </p:grpSp>
    </p:spTree>
    <p:extLst>
      <p:ext uri="{BB962C8B-B14F-4D97-AF65-F5344CB8AC3E}">
        <p14:creationId xmlns:p14="http://schemas.microsoft.com/office/powerpoint/2010/main" val="1129577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5475" y="4137416"/>
            <a:ext cx="1796449" cy="885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a:solidFill>
                <a:srgbClr val="FFFFFF"/>
              </a:solidFill>
              <a:latin typeface="Arial" panose="020B0604020202020204"/>
            </a:endParaRPr>
          </a:p>
        </p:txBody>
      </p:sp>
      <p:sp>
        <p:nvSpPr>
          <p:cNvPr id="6" name="Rectangle 5"/>
          <p:cNvSpPr/>
          <p:nvPr/>
        </p:nvSpPr>
        <p:spPr>
          <a:xfrm>
            <a:off x="0" y="790440"/>
            <a:ext cx="9144000" cy="3869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dirty="0">
              <a:solidFill>
                <a:srgbClr val="FFFFFF"/>
              </a:solidFill>
              <a:latin typeface="Arial" panose="020B0604020202020204"/>
            </a:endParaRPr>
          </a:p>
        </p:txBody>
      </p:sp>
      <p:sp>
        <p:nvSpPr>
          <p:cNvPr id="41" name="Rectangle 40">
            <a:extLst>
              <a:ext uri="{FF2B5EF4-FFF2-40B4-BE49-F238E27FC236}">
                <a16:creationId xmlns:a16="http://schemas.microsoft.com/office/drawing/2014/main" id="{A56A788F-0C4C-434F-A3E2-42E7EF527774}"/>
              </a:ext>
            </a:extLst>
          </p:cNvPr>
          <p:cNvSpPr/>
          <p:nvPr/>
        </p:nvSpPr>
        <p:spPr>
          <a:xfrm>
            <a:off x="30791" y="312332"/>
            <a:ext cx="324685" cy="160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US">
              <a:solidFill>
                <a:srgbClr val="FFFFFF"/>
              </a:solidFill>
              <a:latin typeface="Arial" panose="020B0604020202020204"/>
            </a:endParaRPr>
          </a:p>
        </p:txBody>
      </p:sp>
      <p:grpSp>
        <p:nvGrpSpPr>
          <p:cNvPr id="48" name="Group 47">
            <a:extLst>
              <a:ext uri="{FF2B5EF4-FFF2-40B4-BE49-F238E27FC236}">
                <a16:creationId xmlns:a16="http://schemas.microsoft.com/office/drawing/2014/main" id="{FEC97A07-D6CE-9E47-989C-884CD424B5DC}"/>
              </a:ext>
            </a:extLst>
          </p:cNvPr>
          <p:cNvGrpSpPr/>
          <p:nvPr/>
        </p:nvGrpSpPr>
        <p:grpSpPr>
          <a:xfrm>
            <a:off x="2007522" y="378671"/>
            <a:ext cx="4740062" cy="760512"/>
            <a:chOff x="1672011" y="426536"/>
            <a:chExt cx="7405635" cy="1188186"/>
          </a:xfrm>
        </p:grpSpPr>
        <p:sp>
          <p:nvSpPr>
            <p:cNvPr id="5" name="Rectangle 4">
              <a:extLst>
                <a:ext uri="{FF2B5EF4-FFF2-40B4-BE49-F238E27FC236}">
                  <a16:creationId xmlns:a16="http://schemas.microsoft.com/office/drawing/2014/main" id="{B6CA4C54-C7A8-774C-9173-C8CA5D12AFE6}"/>
                </a:ext>
              </a:extLst>
            </p:cNvPr>
            <p:cNvSpPr/>
            <p:nvPr/>
          </p:nvSpPr>
          <p:spPr>
            <a:xfrm>
              <a:off x="1672011" y="429208"/>
              <a:ext cx="7405635" cy="1185514"/>
            </a:xfrm>
            <a:prstGeom prst="rect">
              <a:avLst/>
            </a:prstGeom>
            <a:solidFill>
              <a:schemeClr val="bg1"/>
            </a:solidFill>
            <a:ln w="25400">
              <a:solidFill>
                <a:srgbClr val="242D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dirty="0" err="1">
                  <a:solidFill>
                    <a:srgbClr val="FFFFFF"/>
                  </a:solidFill>
                  <a:latin typeface="Arial" panose="020B0604020202020204"/>
                </a:rPr>
                <a:t>i</a:t>
              </a:r>
              <a:endParaRPr lang="en-US" dirty="0">
                <a:solidFill>
                  <a:srgbClr val="FFFFFF"/>
                </a:solidFill>
                <a:latin typeface="Arial" panose="020B0604020202020204"/>
              </a:endParaRPr>
            </a:p>
          </p:txBody>
        </p:sp>
        <p:sp>
          <p:nvSpPr>
            <p:cNvPr id="39" name="Rectangle 38">
              <a:extLst>
                <a:ext uri="{FF2B5EF4-FFF2-40B4-BE49-F238E27FC236}">
                  <a16:creationId xmlns:a16="http://schemas.microsoft.com/office/drawing/2014/main" id="{C73D0B46-9741-864C-B751-70026854D1F3}"/>
                </a:ext>
              </a:extLst>
            </p:cNvPr>
            <p:cNvSpPr/>
            <p:nvPr/>
          </p:nvSpPr>
          <p:spPr>
            <a:xfrm>
              <a:off x="1672011" y="426536"/>
              <a:ext cx="7405635" cy="532711"/>
            </a:xfrm>
            <a:prstGeom prst="rect">
              <a:avLst/>
            </a:prstGeom>
            <a:solidFill>
              <a:srgbClr val="242D6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US" dirty="0">
                <a:solidFill>
                  <a:srgbClr val="FFFFFF"/>
                </a:solidFill>
                <a:latin typeface="Arial" panose="020B0604020202020204"/>
              </a:endParaRPr>
            </a:p>
          </p:txBody>
        </p:sp>
      </p:grpSp>
      <p:sp>
        <p:nvSpPr>
          <p:cNvPr id="4" name="TextBox 3">
            <a:extLst>
              <a:ext uri="{FF2B5EF4-FFF2-40B4-BE49-F238E27FC236}">
                <a16:creationId xmlns:a16="http://schemas.microsoft.com/office/drawing/2014/main" id="{7AAB7B71-28CF-724B-AF9C-F41E03089460}"/>
              </a:ext>
            </a:extLst>
          </p:cNvPr>
          <p:cNvSpPr txBox="1"/>
          <p:nvPr/>
        </p:nvSpPr>
        <p:spPr>
          <a:xfrm>
            <a:off x="2085125" y="699696"/>
            <a:ext cx="4584855" cy="464038"/>
          </a:xfrm>
          <a:prstGeom prst="rect">
            <a:avLst/>
          </a:prstGeom>
          <a:noFill/>
        </p:spPr>
        <p:txBody>
          <a:bodyPr wrap="square" rtlCol="0">
            <a:spAutoFit/>
          </a:bodyPr>
          <a:lstStyle/>
          <a:p>
            <a:pPr algn="ctr" defTabSz="685766">
              <a:lnSpc>
                <a:spcPts val="1500"/>
              </a:lnSpc>
              <a:defRPr/>
            </a:pPr>
            <a:r>
              <a:rPr lang="en-GB" sz="1275" b="1" dirty="0">
                <a:solidFill>
                  <a:srgbClr val="242D63"/>
                </a:solidFill>
                <a:latin typeface="Arial" panose="020B0604020202020204"/>
                <a:ea typeface="ＭＳ Ｐゴシック" charset="-128"/>
              </a:rPr>
              <a:t>£274 million (2017-2021) </a:t>
            </a:r>
          </a:p>
          <a:p>
            <a:pPr algn="ctr" defTabSz="685766">
              <a:lnSpc>
                <a:spcPts val="1500"/>
              </a:lnSpc>
              <a:defRPr/>
            </a:pPr>
            <a:r>
              <a:rPr lang="en-GB" sz="1200" dirty="0">
                <a:solidFill>
                  <a:srgbClr val="242D63"/>
                </a:solidFill>
                <a:latin typeface="Arial" panose="020B0604020202020204"/>
                <a:ea typeface="ＭＳ Ｐゴシック" charset="-128"/>
              </a:rPr>
              <a:t>Advisory Group, Programme Board</a:t>
            </a:r>
            <a:endParaRPr lang="en-US" sz="1200" dirty="0">
              <a:solidFill>
                <a:srgbClr val="242D63"/>
              </a:solidFill>
              <a:latin typeface="Arial" panose="020B0604020202020204"/>
              <a:ea typeface="ＭＳ Ｐゴシック" charset="-128"/>
            </a:endParaRPr>
          </a:p>
        </p:txBody>
      </p:sp>
      <p:sp>
        <p:nvSpPr>
          <p:cNvPr id="22" name="Rectangle 21">
            <a:extLst>
              <a:ext uri="{FF2B5EF4-FFF2-40B4-BE49-F238E27FC236}">
                <a16:creationId xmlns:a16="http://schemas.microsoft.com/office/drawing/2014/main" id="{08948A96-B38B-5E41-8541-75A5B55B0B78}"/>
              </a:ext>
            </a:extLst>
          </p:cNvPr>
          <p:cNvSpPr/>
          <p:nvPr/>
        </p:nvSpPr>
        <p:spPr>
          <a:xfrm>
            <a:off x="751462" y="1498748"/>
            <a:ext cx="2530064" cy="3593003"/>
          </a:xfrm>
          <a:prstGeom prst="rect">
            <a:avLst/>
          </a:prstGeom>
          <a:solidFill>
            <a:schemeClr val="bg1"/>
          </a:solidFill>
          <a:ln w="25400">
            <a:solidFill>
              <a:srgbClr val="242D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US">
              <a:solidFill>
                <a:srgbClr val="FFFFFF"/>
              </a:solidFill>
              <a:latin typeface="Arial" panose="020B0604020202020204"/>
            </a:endParaRPr>
          </a:p>
        </p:txBody>
      </p:sp>
      <p:sp>
        <p:nvSpPr>
          <p:cNvPr id="21" name="Rectangle 20">
            <a:extLst>
              <a:ext uri="{FF2B5EF4-FFF2-40B4-BE49-F238E27FC236}">
                <a16:creationId xmlns:a16="http://schemas.microsoft.com/office/drawing/2014/main" id="{A91A14FA-29E0-604C-A527-AE26510B0615}"/>
              </a:ext>
            </a:extLst>
          </p:cNvPr>
          <p:cNvSpPr/>
          <p:nvPr/>
        </p:nvSpPr>
        <p:spPr>
          <a:xfrm>
            <a:off x="3279132" y="1507653"/>
            <a:ext cx="2550589" cy="3584098"/>
          </a:xfrm>
          <a:prstGeom prst="rect">
            <a:avLst/>
          </a:prstGeom>
          <a:solidFill>
            <a:schemeClr val="bg1"/>
          </a:solidFill>
          <a:ln w="25400">
            <a:solidFill>
              <a:srgbClr val="242D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US">
              <a:solidFill>
                <a:srgbClr val="FFFFFF"/>
              </a:solidFill>
              <a:latin typeface="Arial" panose="020B0604020202020204"/>
            </a:endParaRPr>
          </a:p>
        </p:txBody>
      </p:sp>
      <p:sp>
        <p:nvSpPr>
          <p:cNvPr id="16" name="Rectangle 15">
            <a:extLst>
              <a:ext uri="{FF2B5EF4-FFF2-40B4-BE49-F238E27FC236}">
                <a16:creationId xmlns:a16="http://schemas.microsoft.com/office/drawing/2014/main" id="{5DC665E6-FB7F-C14F-8B2C-D363FCD87E50}"/>
              </a:ext>
            </a:extLst>
          </p:cNvPr>
          <p:cNvSpPr/>
          <p:nvPr/>
        </p:nvSpPr>
        <p:spPr>
          <a:xfrm>
            <a:off x="5798815" y="1507652"/>
            <a:ext cx="2530064" cy="3584097"/>
          </a:xfrm>
          <a:prstGeom prst="rect">
            <a:avLst/>
          </a:prstGeom>
          <a:solidFill>
            <a:schemeClr val="bg1"/>
          </a:solidFill>
          <a:ln w="25400">
            <a:solidFill>
              <a:srgbClr val="242D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US" dirty="0">
              <a:solidFill>
                <a:srgbClr val="FFFFFF"/>
              </a:solidFill>
              <a:latin typeface="Arial" panose="020B0604020202020204"/>
            </a:endParaRPr>
          </a:p>
        </p:txBody>
      </p:sp>
      <p:sp>
        <p:nvSpPr>
          <p:cNvPr id="2" name="Title 1">
            <a:extLst>
              <a:ext uri="{FF2B5EF4-FFF2-40B4-BE49-F238E27FC236}">
                <a16:creationId xmlns:a16="http://schemas.microsoft.com/office/drawing/2014/main" id="{03178BB2-2F0F-5748-858E-5151C2F2CDA9}"/>
              </a:ext>
            </a:extLst>
          </p:cNvPr>
          <p:cNvSpPr>
            <a:spLocks noGrp="1"/>
          </p:cNvSpPr>
          <p:nvPr>
            <p:ph type="ctrTitle"/>
          </p:nvPr>
        </p:nvSpPr>
        <p:spPr>
          <a:xfrm>
            <a:off x="2151925" y="388693"/>
            <a:ext cx="4451258" cy="359480"/>
          </a:xfrm>
        </p:spPr>
        <p:txBody>
          <a:bodyPr>
            <a:noAutofit/>
          </a:bodyPr>
          <a:lstStyle/>
          <a:p>
            <a:pPr>
              <a:lnSpc>
                <a:spcPct val="100000"/>
              </a:lnSpc>
            </a:pPr>
            <a:r>
              <a:rPr lang="en-GB" sz="1800" b="1" dirty="0">
                <a:solidFill>
                  <a:schemeClr val="bg1"/>
                </a:solidFill>
              </a:rPr>
              <a:t>ISCF Faraday Battery Challenge  </a:t>
            </a:r>
            <a:endParaRPr lang="en-GB" altLang="en-US" sz="1800" b="1" dirty="0">
              <a:solidFill>
                <a:schemeClr val="bg1"/>
              </a:solidFill>
              <a:latin typeface="Arial" panose="020B0604020202020204" pitchFamily="34" charset="0"/>
            </a:endParaRPr>
          </a:p>
        </p:txBody>
      </p:sp>
      <p:sp>
        <p:nvSpPr>
          <p:cNvPr id="8" name="TextBox 7">
            <a:extLst>
              <a:ext uri="{FF2B5EF4-FFF2-40B4-BE49-F238E27FC236}">
                <a16:creationId xmlns:a16="http://schemas.microsoft.com/office/drawing/2014/main" id="{EC6F871A-3DF4-4E41-8EA3-901EC9318899}"/>
              </a:ext>
            </a:extLst>
          </p:cNvPr>
          <p:cNvSpPr txBox="1"/>
          <p:nvPr/>
        </p:nvSpPr>
        <p:spPr>
          <a:xfrm>
            <a:off x="926938" y="1936174"/>
            <a:ext cx="2222942" cy="2913875"/>
          </a:xfrm>
          <a:prstGeom prst="rect">
            <a:avLst/>
          </a:prstGeom>
          <a:noFill/>
        </p:spPr>
        <p:txBody>
          <a:bodyPr wrap="square" rtlCol="0">
            <a:spAutoFit/>
          </a:bodyPr>
          <a:lstStyle/>
          <a:p>
            <a:pPr defTabSz="685766">
              <a:lnSpc>
                <a:spcPts val="1050"/>
              </a:lnSpc>
              <a:tabLst>
                <a:tab pos="127391" algn="l"/>
              </a:tabLst>
              <a:defRPr/>
            </a:pPr>
            <a:r>
              <a:rPr lang="en-GB" sz="975" dirty="0">
                <a:solidFill>
                  <a:srgbClr val="242D64"/>
                </a:solidFill>
                <a:latin typeface="Arial" panose="020B0604020202020204"/>
                <a:ea typeface="ＭＳ Ｐゴシック" charset="-128"/>
              </a:rPr>
              <a:t>‘Application-inspired’ research programme coordinated at national scale</a:t>
            </a:r>
          </a:p>
          <a:p>
            <a:pPr defTabSz="685766">
              <a:lnSpc>
                <a:spcPts val="1050"/>
              </a:lnSpc>
              <a:tabLst>
                <a:tab pos="127391" algn="l"/>
              </a:tabLst>
              <a:defRPr/>
            </a:pPr>
            <a:endParaRPr lang="en-GB" sz="975" dirty="0">
              <a:solidFill>
                <a:srgbClr val="242D64"/>
              </a:solidFill>
              <a:latin typeface="Arial" panose="020B0604020202020204"/>
              <a:ea typeface="ＭＳ Ｐゴシック" charset="-128"/>
            </a:endParaRPr>
          </a:p>
          <a:p>
            <a:pPr defTabSz="685766">
              <a:lnSpc>
                <a:spcPts val="1050"/>
              </a:lnSpc>
              <a:tabLst>
                <a:tab pos="127391" algn="l"/>
              </a:tabLst>
              <a:defRPr/>
            </a:pPr>
            <a:r>
              <a:rPr lang="en-GB" sz="975" dirty="0">
                <a:solidFill>
                  <a:srgbClr val="242D64"/>
                </a:solidFill>
                <a:latin typeface="Arial" panose="020B0604020202020204"/>
                <a:ea typeface="ＭＳ Ｐゴシック" charset="-128"/>
              </a:rPr>
              <a:t>Creation of the </a:t>
            </a:r>
            <a:r>
              <a:rPr lang="en-GB" sz="975" b="1" dirty="0">
                <a:solidFill>
                  <a:srgbClr val="242D64"/>
                </a:solidFill>
                <a:latin typeface="Arial" panose="020B0604020202020204"/>
                <a:ea typeface="ＭＳ Ｐゴシック" charset="-128"/>
              </a:rPr>
              <a:t>Faraday Institution</a:t>
            </a:r>
            <a:r>
              <a:rPr lang="en-GB" sz="975" dirty="0">
                <a:solidFill>
                  <a:srgbClr val="242D64"/>
                </a:solidFill>
                <a:latin typeface="Arial" panose="020B0604020202020204"/>
                <a:ea typeface="ＭＳ Ｐゴシック" charset="-128"/>
              </a:rPr>
              <a:t> –responsible for coordination of research and training programmes</a:t>
            </a:r>
          </a:p>
          <a:p>
            <a:pPr defTabSz="685766">
              <a:lnSpc>
                <a:spcPts val="1050"/>
              </a:lnSpc>
              <a:tabLst>
                <a:tab pos="127391" algn="l"/>
              </a:tabLst>
              <a:defRPr/>
            </a:pPr>
            <a:endParaRPr lang="en-GB" sz="975" dirty="0">
              <a:solidFill>
                <a:srgbClr val="242D64"/>
              </a:solidFill>
              <a:latin typeface="Arial" panose="020B0604020202020204"/>
              <a:ea typeface="ＭＳ Ｐゴシック" charset="-128"/>
            </a:endParaRPr>
          </a:p>
          <a:p>
            <a:pPr defTabSz="685766">
              <a:lnSpc>
                <a:spcPts val="1050"/>
              </a:lnSpc>
              <a:tabLst>
                <a:tab pos="127391" algn="l"/>
              </a:tabLst>
              <a:defRPr/>
            </a:pPr>
            <a:r>
              <a:rPr lang="en-GB" sz="975" dirty="0">
                <a:solidFill>
                  <a:srgbClr val="242D64"/>
                </a:solidFill>
                <a:latin typeface="Arial" panose="020B0604020202020204"/>
                <a:ea typeface="ＭＳ Ｐゴシック" charset="-128"/>
              </a:rPr>
              <a:t>Four ‘fast-start’ projects announced Jan 2018 (£42m) – Battery Degradation, Multi-scale Modelling, Recycling, Solid State Batteries</a:t>
            </a:r>
          </a:p>
          <a:p>
            <a:pPr defTabSz="685766">
              <a:lnSpc>
                <a:spcPts val="1050"/>
              </a:lnSpc>
              <a:tabLst>
                <a:tab pos="127391" algn="l"/>
              </a:tabLst>
              <a:defRPr/>
            </a:pPr>
            <a:endParaRPr lang="en-GB" sz="975" dirty="0">
              <a:solidFill>
                <a:srgbClr val="242D64"/>
              </a:solidFill>
              <a:latin typeface="Arial" panose="020B0604020202020204"/>
              <a:ea typeface="ＭＳ Ｐゴシック" charset="-128"/>
            </a:endParaRPr>
          </a:p>
          <a:p>
            <a:pPr>
              <a:lnSpc>
                <a:spcPts val="1050"/>
              </a:lnSpc>
              <a:tabLst>
                <a:tab pos="127397" algn="l"/>
              </a:tabLst>
            </a:pPr>
            <a:r>
              <a:rPr lang="en-GB" sz="1050" dirty="0"/>
              <a:t>Round 2 call for proposals launched Jan 2019 - £12m/year available for: Next generation Li-ion cathodes, Electrode manufacturing; Next generation Na-ion batteries; Beyond Li-ion</a:t>
            </a:r>
          </a:p>
        </p:txBody>
      </p:sp>
      <p:sp>
        <p:nvSpPr>
          <p:cNvPr id="18" name="TextBox 17">
            <a:extLst>
              <a:ext uri="{FF2B5EF4-FFF2-40B4-BE49-F238E27FC236}">
                <a16:creationId xmlns:a16="http://schemas.microsoft.com/office/drawing/2014/main" id="{B600D715-2026-1E41-8B1C-288D3D8735F5}"/>
              </a:ext>
            </a:extLst>
          </p:cNvPr>
          <p:cNvSpPr txBox="1"/>
          <p:nvPr/>
        </p:nvSpPr>
        <p:spPr>
          <a:xfrm>
            <a:off x="3446814" y="1945080"/>
            <a:ext cx="2277316" cy="3054682"/>
          </a:xfrm>
          <a:prstGeom prst="rect">
            <a:avLst/>
          </a:prstGeom>
          <a:noFill/>
        </p:spPr>
        <p:txBody>
          <a:bodyPr wrap="square" rtlCol="0">
            <a:spAutoFit/>
          </a:bodyPr>
          <a:lstStyle/>
          <a:p>
            <a:pPr defTabSz="685766">
              <a:lnSpc>
                <a:spcPts val="1050"/>
              </a:lnSpc>
              <a:tabLst>
                <a:tab pos="127391" algn="l"/>
              </a:tabLst>
              <a:defRPr/>
            </a:pPr>
            <a:r>
              <a:rPr lang="en-GB" sz="975" dirty="0">
                <a:solidFill>
                  <a:srgbClr val="242D64"/>
                </a:solidFill>
                <a:latin typeface="Arial" panose="020B0604020202020204"/>
                <a:ea typeface="ＭＳ Ｐゴシック" charset="-128"/>
              </a:rPr>
              <a:t>Innovation programme to support business-led collaborative R&amp;D with co-investment from industry</a:t>
            </a:r>
          </a:p>
          <a:p>
            <a:pPr defTabSz="685766">
              <a:lnSpc>
                <a:spcPts val="1050"/>
              </a:lnSpc>
              <a:tabLst>
                <a:tab pos="127391" algn="l"/>
              </a:tabLst>
              <a:defRPr/>
            </a:pPr>
            <a:br>
              <a:rPr lang="en-GB" sz="975" dirty="0">
                <a:solidFill>
                  <a:srgbClr val="242D64"/>
                </a:solidFill>
                <a:latin typeface="Arial" panose="020B0604020202020204"/>
                <a:ea typeface="ＭＳ Ｐゴシック" charset="-128"/>
              </a:rPr>
            </a:br>
            <a:r>
              <a:rPr lang="en-GB" sz="975" dirty="0">
                <a:solidFill>
                  <a:srgbClr val="242D64"/>
                </a:solidFill>
                <a:latin typeface="Arial" panose="020B0604020202020204"/>
                <a:ea typeface="ＭＳ Ｐゴシック" charset="-128"/>
              </a:rPr>
              <a:t>Address technical challenges and build UK supply chain</a:t>
            </a:r>
          </a:p>
          <a:p>
            <a:pPr defTabSz="685766">
              <a:lnSpc>
                <a:spcPts val="1050"/>
              </a:lnSpc>
              <a:tabLst>
                <a:tab pos="127391" algn="l"/>
              </a:tabLst>
              <a:defRPr/>
            </a:pPr>
            <a:br>
              <a:rPr lang="en-GB" sz="975" dirty="0">
                <a:solidFill>
                  <a:srgbClr val="242D64"/>
                </a:solidFill>
                <a:latin typeface="Arial" panose="020B0604020202020204"/>
                <a:ea typeface="ＭＳ Ｐゴシック" charset="-128"/>
              </a:rPr>
            </a:br>
            <a:r>
              <a:rPr lang="en-GB" sz="975" dirty="0">
                <a:solidFill>
                  <a:srgbClr val="242D64"/>
                </a:solidFill>
                <a:latin typeface="Arial" panose="020B0604020202020204"/>
                <a:ea typeface="ＭＳ Ｐゴシック" charset="-128"/>
              </a:rPr>
              <a:t>£38 million committed in </a:t>
            </a:r>
            <a:r>
              <a:rPr lang="en-GB" sz="975" b="1" dirty="0">
                <a:solidFill>
                  <a:srgbClr val="242D64"/>
                </a:solidFill>
                <a:latin typeface="Arial" panose="020B0604020202020204"/>
                <a:ea typeface="ＭＳ Ｐゴシック" charset="-128"/>
              </a:rPr>
              <a:t>Round 1 </a:t>
            </a:r>
            <a:r>
              <a:rPr lang="en-GB" sz="975" dirty="0">
                <a:solidFill>
                  <a:srgbClr val="242D64"/>
                </a:solidFill>
                <a:latin typeface="Arial" panose="020B0604020202020204"/>
                <a:ea typeface="ＭＳ Ｐゴシック" charset="-128"/>
              </a:rPr>
              <a:t>(2017) to Collaborative </a:t>
            </a:r>
            <a:r>
              <a:rPr lang="en-GB" sz="975" b="1" dirty="0">
                <a:solidFill>
                  <a:srgbClr val="242D64"/>
                </a:solidFill>
                <a:latin typeface="Arial" panose="020B0604020202020204"/>
                <a:ea typeface="ＭＳ Ｐゴシック" charset="-128"/>
              </a:rPr>
              <a:t>R&amp;D </a:t>
            </a:r>
            <a:r>
              <a:rPr lang="en-GB" sz="975" dirty="0">
                <a:solidFill>
                  <a:srgbClr val="242D64"/>
                </a:solidFill>
                <a:latin typeface="Arial" panose="020B0604020202020204"/>
                <a:ea typeface="ＭＳ Ｐゴシック" charset="-128"/>
              </a:rPr>
              <a:t>and </a:t>
            </a:r>
            <a:r>
              <a:rPr lang="en-GB" sz="975" b="1" dirty="0">
                <a:solidFill>
                  <a:srgbClr val="242D64"/>
                </a:solidFill>
                <a:latin typeface="Arial" panose="020B0604020202020204"/>
                <a:ea typeface="ＭＳ Ｐゴシック" charset="-128"/>
              </a:rPr>
              <a:t>Feasibility Study</a:t>
            </a:r>
            <a:r>
              <a:rPr lang="en-GB" sz="975" dirty="0">
                <a:solidFill>
                  <a:srgbClr val="242D64"/>
                </a:solidFill>
                <a:latin typeface="Arial" panose="020B0604020202020204"/>
                <a:ea typeface="ＭＳ Ｐゴシック" charset="-128"/>
              </a:rPr>
              <a:t> projects– projects addressing range of areas from cell materials to pack integration and BMS to recycling</a:t>
            </a:r>
          </a:p>
          <a:p>
            <a:pPr defTabSz="685766">
              <a:lnSpc>
                <a:spcPts val="1050"/>
              </a:lnSpc>
              <a:tabLst>
                <a:tab pos="127391" algn="l"/>
              </a:tabLst>
              <a:defRPr/>
            </a:pPr>
            <a:br>
              <a:rPr lang="en-GB" sz="975" dirty="0">
                <a:solidFill>
                  <a:srgbClr val="242D64"/>
                </a:solidFill>
                <a:latin typeface="Arial" panose="020B0604020202020204"/>
                <a:ea typeface="ＭＳ Ｐゴシック" charset="-128"/>
              </a:rPr>
            </a:br>
            <a:r>
              <a:rPr lang="en-GB" sz="975" dirty="0">
                <a:solidFill>
                  <a:srgbClr val="242D64"/>
                </a:solidFill>
                <a:latin typeface="Arial" panose="020B0604020202020204"/>
                <a:ea typeface="ＭＳ Ｐゴシック" charset="-128"/>
              </a:rPr>
              <a:t>£22 million</a:t>
            </a:r>
            <a:r>
              <a:rPr lang="en-GB" sz="975" b="1" dirty="0">
                <a:solidFill>
                  <a:srgbClr val="242D64"/>
                </a:solidFill>
                <a:latin typeface="Arial" panose="020B0604020202020204"/>
                <a:ea typeface="ＭＳ Ｐゴシック" charset="-128"/>
              </a:rPr>
              <a:t> Round 2</a:t>
            </a:r>
            <a:r>
              <a:rPr lang="en-GB" sz="975" dirty="0">
                <a:solidFill>
                  <a:srgbClr val="242D64"/>
                </a:solidFill>
                <a:latin typeface="Arial" panose="020B0604020202020204"/>
                <a:ea typeface="ＭＳ Ｐゴシック" charset="-128"/>
              </a:rPr>
              <a:t> to 12 CR&amp;D and Feasibility Study projects announced in June 2018</a:t>
            </a:r>
          </a:p>
          <a:p>
            <a:pPr defTabSz="685766">
              <a:lnSpc>
                <a:spcPts val="1050"/>
              </a:lnSpc>
              <a:tabLst>
                <a:tab pos="127391" algn="l"/>
              </a:tabLst>
              <a:defRPr/>
            </a:pPr>
            <a:endParaRPr lang="en-GB" sz="975" dirty="0">
              <a:solidFill>
                <a:srgbClr val="242D64"/>
              </a:solidFill>
              <a:latin typeface="Arial" panose="020B0604020202020204"/>
              <a:ea typeface="ＭＳ Ｐゴシック" charset="-128"/>
            </a:endParaRPr>
          </a:p>
          <a:p>
            <a:pPr defTabSz="685766">
              <a:lnSpc>
                <a:spcPts val="1050"/>
              </a:lnSpc>
              <a:tabLst>
                <a:tab pos="127391" algn="l"/>
              </a:tabLst>
              <a:defRPr/>
            </a:pPr>
            <a:r>
              <a:rPr lang="en-GB" sz="975" b="1" dirty="0">
                <a:solidFill>
                  <a:srgbClr val="242D64"/>
                </a:solidFill>
                <a:latin typeface="Arial" panose="020B0604020202020204"/>
                <a:ea typeface="ＭＳ Ｐゴシック" charset="-128"/>
              </a:rPr>
              <a:t>Round 3</a:t>
            </a:r>
            <a:r>
              <a:rPr lang="en-GB" sz="975" dirty="0">
                <a:solidFill>
                  <a:srgbClr val="242D64"/>
                </a:solidFill>
                <a:latin typeface="Arial" panose="020B0604020202020204"/>
                <a:ea typeface="ＭＳ Ｐゴシック" charset="-128"/>
              </a:rPr>
              <a:t> announced June 2019 with £23 million awarded to 25 CR&amp;D and Feasibility Study projects.</a:t>
            </a:r>
            <a:endParaRPr lang="en-US" sz="975" dirty="0">
              <a:solidFill>
                <a:srgbClr val="242D64"/>
              </a:solidFill>
              <a:latin typeface="Arial" panose="020B0604020202020204"/>
              <a:ea typeface="ＭＳ Ｐゴシック" charset="-128"/>
            </a:endParaRPr>
          </a:p>
        </p:txBody>
      </p:sp>
      <p:sp>
        <p:nvSpPr>
          <p:cNvPr id="19" name="TextBox 18">
            <a:extLst>
              <a:ext uri="{FF2B5EF4-FFF2-40B4-BE49-F238E27FC236}">
                <a16:creationId xmlns:a16="http://schemas.microsoft.com/office/drawing/2014/main" id="{8F489538-8F48-164B-A39C-7EA630958E5E}"/>
              </a:ext>
            </a:extLst>
          </p:cNvPr>
          <p:cNvSpPr txBox="1"/>
          <p:nvPr/>
        </p:nvSpPr>
        <p:spPr>
          <a:xfrm>
            <a:off x="5943598" y="1945081"/>
            <a:ext cx="2307482" cy="2349361"/>
          </a:xfrm>
          <a:prstGeom prst="rect">
            <a:avLst/>
          </a:prstGeom>
          <a:noFill/>
        </p:spPr>
        <p:txBody>
          <a:bodyPr wrap="square" rtlCol="0">
            <a:spAutoFit/>
          </a:bodyPr>
          <a:lstStyle/>
          <a:p>
            <a:pPr defTabSz="685766">
              <a:lnSpc>
                <a:spcPts val="1050"/>
              </a:lnSpc>
              <a:tabLst>
                <a:tab pos="127391" algn="l"/>
              </a:tabLst>
              <a:defRPr/>
            </a:pPr>
            <a:r>
              <a:rPr lang="en-GB" sz="975" dirty="0">
                <a:solidFill>
                  <a:srgbClr val="242D64"/>
                </a:solidFill>
                <a:latin typeface="Arial" panose="020B0604020202020204"/>
                <a:ea typeface="ＭＳ Ｐゴシック" charset="-128"/>
              </a:rPr>
              <a:t>Scale up programme to allow companies of all sizes to rapidly move new battery technologies to market</a:t>
            </a:r>
          </a:p>
          <a:p>
            <a:pPr defTabSz="685766">
              <a:lnSpc>
                <a:spcPts val="1050"/>
              </a:lnSpc>
              <a:tabLst>
                <a:tab pos="127391" algn="l"/>
              </a:tabLst>
              <a:defRPr/>
            </a:pPr>
            <a:endParaRPr lang="en-GB" sz="975" dirty="0">
              <a:solidFill>
                <a:srgbClr val="242D64"/>
              </a:solidFill>
              <a:latin typeface="Arial" panose="020B0604020202020204"/>
              <a:ea typeface="ＭＳ Ｐゴシック" charset="-128"/>
            </a:endParaRPr>
          </a:p>
          <a:p>
            <a:pPr defTabSz="685766">
              <a:lnSpc>
                <a:spcPts val="1050"/>
              </a:lnSpc>
              <a:tabLst>
                <a:tab pos="127391" algn="l"/>
              </a:tabLst>
              <a:defRPr/>
            </a:pPr>
            <a:r>
              <a:rPr lang="en-GB" sz="975" dirty="0">
                <a:solidFill>
                  <a:srgbClr val="242D64"/>
                </a:solidFill>
                <a:latin typeface="Arial" panose="020B0604020202020204"/>
                <a:ea typeface="ＭＳ Ｐゴシック" charset="-128"/>
              </a:rPr>
              <a:t>Develop manufacturing tools and methods for mass production</a:t>
            </a:r>
          </a:p>
          <a:p>
            <a:pPr defTabSz="685766">
              <a:lnSpc>
                <a:spcPts val="1050"/>
              </a:lnSpc>
              <a:tabLst>
                <a:tab pos="127391" algn="l"/>
              </a:tabLst>
              <a:defRPr/>
            </a:pPr>
            <a:br>
              <a:rPr lang="en-GB" sz="975" dirty="0">
                <a:solidFill>
                  <a:srgbClr val="242D64"/>
                </a:solidFill>
                <a:latin typeface="Arial" panose="020B0604020202020204"/>
                <a:ea typeface="ＭＳ Ｐゴシック" charset="-128"/>
              </a:rPr>
            </a:br>
            <a:r>
              <a:rPr lang="en-GB" sz="975" dirty="0">
                <a:solidFill>
                  <a:srgbClr val="242D64"/>
                </a:solidFill>
                <a:latin typeface="Arial" panose="020B0604020202020204"/>
                <a:ea typeface="ＭＳ Ｐゴシック" charset="-128"/>
              </a:rPr>
              <a:t>Demonstrate production-rate reliability and quality</a:t>
            </a:r>
          </a:p>
          <a:p>
            <a:pPr defTabSz="685766">
              <a:lnSpc>
                <a:spcPts val="1050"/>
              </a:lnSpc>
              <a:tabLst>
                <a:tab pos="127391" algn="l"/>
              </a:tabLst>
              <a:defRPr/>
            </a:pPr>
            <a:br>
              <a:rPr lang="en-GB" sz="975" dirty="0">
                <a:solidFill>
                  <a:srgbClr val="242D64"/>
                </a:solidFill>
                <a:latin typeface="Arial" panose="020B0604020202020204"/>
                <a:ea typeface="ＭＳ Ｐゴシック" charset="-128"/>
              </a:rPr>
            </a:br>
            <a:r>
              <a:rPr lang="en-GB" sz="975" b="1" dirty="0">
                <a:solidFill>
                  <a:srgbClr val="242D64"/>
                </a:solidFill>
                <a:latin typeface="Arial" panose="020B0604020202020204"/>
                <a:ea typeface="ＭＳ Ｐゴシック" charset="-128"/>
              </a:rPr>
              <a:t>CWLEP &amp; WMG</a:t>
            </a:r>
            <a:r>
              <a:rPr lang="en-GB" sz="975" dirty="0">
                <a:solidFill>
                  <a:srgbClr val="242D64"/>
                </a:solidFill>
                <a:latin typeface="Arial" panose="020B0604020202020204"/>
                <a:ea typeface="ＭＳ Ｐゴシック" charset="-128"/>
              </a:rPr>
              <a:t> building open-access scale up facility: </a:t>
            </a:r>
            <a:r>
              <a:rPr lang="en-GB" sz="975" b="1" dirty="0">
                <a:solidFill>
                  <a:srgbClr val="242D64"/>
                </a:solidFill>
                <a:latin typeface="Arial" panose="020B0604020202020204"/>
                <a:ea typeface="ＭＳ Ｐゴシック" charset="-128"/>
              </a:rPr>
              <a:t>UK Battery Industrialisation Centre</a:t>
            </a:r>
          </a:p>
          <a:p>
            <a:pPr defTabSz="685766">
              <a:lnSpc>
                <a:spcPts val="1050"/>
              </a:lnSpc>
              <a:tabLst>
                <a:tab pos="127391" algn="l"/>
              </a:tabLst>
              <a:defRPr/>
            </a:pPr>
            <a:endParaRPr lang="en-US" sz="975" dirty="0">
              <a:solidFill>
                <a:srgbClr val="242D64"/>
              </a:solidFill>
              <a:latin typeface="Arial" panose="020B0604020202020204"/>
              <a:ea typeface="ＭＳ Ｐゴシック" charset="-128"/>
            </a:endParaRPr>
          </a:p>
          <a:p>
            <a:pPr defTabSz="685766">
              <a:lnSpc>
                <a:spcPts val="1050"/>
              </a:lnSpc>
              <a:tabLst>
                <a:tab pos="127391" algn="l"/>
              </a:tabLst>
              <a:defRPr/>
            </a:pPr>
            <a:r>
              <a:rPr lang="en-US" sz="975" dirty="0">
                <a:solidFill>
                  <a:srgbClr val="242D64"/>
                </a:solidFill>
                <a:latin typeface="Arial" panose="020B0604020202020204"/>
                <a:ea typeface="ＭＳ Ｐゴシック" charset="-128"/>
              </a:rPr>
              <a:t>Construction of the building well underway. Open March 2020.</a:t>
            </a:r>
          </a:p>
        </p:txBody>
      </p:sp>
      <p:sp>
        <p:nvSpPr>
          <p:cNvPr id="29" name="Rectangle 28">
            <a:extLst>
              <a:ext uri="{FF2B5EF4-FFF2-40B4-BE49-F238E27FC236}">
                <a16:creationId xmlns:a16="http://schemas.microsoft.com/office/drawing/2014/main" id="{666DD1E5-6306-FE4B-9DEC-DC0C08E8A12F}"/>
              </a:ext>
            </a:extLst>
          </p:cNvPr>
          <p:cNvSpPr/>
          <p:nvPr/>
        </p:nvSpPr>
        <p:spPr>
          <a:xfrm>
            <a:off x="751462" y="1498748"/>
            <a:ext cx="2530064" cy="304023"/>
          </a:xfrm>
          <a:prstGeom prst="rect">
            <a:avLst/>
          </a:prstGeom>
          <a:solidFill>
            <a:srgbClr val="242D63"/>
          </a:solidFill>
          <a:ln w="28575">
            <a:solidFill>
              <a:srgbClr val="242D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US">
              <a:solidFill>
                <a:srgbClr val="FFFFFF"/>
              </a:solidFill>
              <a:latin typeface="Arial" panose="020B0604020202020204"/>
            </a:endParaRPr>
          </a:p>
        </p:txBody>
      </p:sp>
      <p:sp>
        <p:nvSpPr>
          <p:cNvPr id="12" name="Title 1">
            <a:extLst>
              <a:ext uri="{FF2B5EF4-FFF2-40B4-BE49-F238E27FC236}">
                <a16:creationId xmlns:a16="http://schemas.microsoft.com/office/drawing/2014/main" id="{C2F0A25F-1023-5F48-818B-1B1DA7719178}"/>
              </a:ext>
            </a:extLst>
          </p:cNvPr>
          <p:cNvSpPr txBox="1">
            <a:spLocks/>
          </p:cNvSpPr>
          <p:nvPr/>
        </p:nvSpPr>
        <p:spPr>
          <a:xfrm>
            <a:off x="751462" y="1451842"/>
            <a:ext cx="2530064" cy="354656"/>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3600" kern="1200" baseline="0">
                <a:solidFill>
                  <a:srgbClr val="242E65"/>
                </a:solidFill>
                <a:latin typeface="+mj-lt"/>
                <a:ea typeface="+mj-ea"/>
                <a:cs typeface="+mj-cs"/>
              </a:defRPr>
            </a:lvl1pPr>
          </a:lstStyle>
          <a:p>
            <a:pPr defTabSz="685766">
              <a:defRPr/>
            </a:pPr>
            <a:r>
              <a:rPr lang="en-GB" sz="1800" dirty="0">
                <a:solidFill>
                  <a:srgbClr val="FFFFFF"/>
                </a:solidFill>
                <a:latin typeface="Arial" panose="020B0604020202020204"/>
              </a:rPr>
              <a:t>Research: </a:t>
            </a:r>
            <a:r>
              <a:rPr lang="en-GB" sz="1800" b="1" dirty="0">
                <a:solidFill>
                  <a:srgbClr val="FFFFFF"/>
                </a:solidFill>
                <a:latin typeface="Arial" panose="020B0604020202020204"/>
              </a:rPr>
              <a:t>£78m</a:t>
            </a:r>
          </a:p>
        </p:txBody>
      </p:sp>
      <p:sp>
        <p:nvSpPr>
          <p:cNvPr id="31" name="Rectangle 30">
            <a:extLst>
              <a:ext uri="{FF2B5EF4-FFF2-40B4-BE49-F238E27FC236}">
                <a16:creationId xmlns:a16="http://schemas.microsoft.com/office/drawing/2014/main" id="{6392CF85-4412-C645-AF36-0FE2C6AC7B31}"/>
              </a:ext>
            </a:extLst>
          </p:cNvPr>
          <p:cNvSpPr/>
          <p:nvPr/>
        </p:nvSpPr>
        <p:spPr>
          <a:xfrm>
            <a:off x="5798815" y="1498748"/>
            <a:ext cx="2530064" cy="304023"/>
          </a:xfrm>
          <a:prstGeom prst="rect">
            <a:avLst/>
          </a:prstGeom>
          <a:solidFill>
            <a:srgbClr val="242D63"/>
          </a:solidFill>
          <a:ln w="28575">
            <a:solidFill>
              <a:srgbClr val="242D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US">
              <a:solidFill>
                <a:srgbClr val="FFFFFF"/>
              </a:solidFill>
              <a:latin typeface="Arial" panose="020B0604020202020204"/>
            </a:endParaRPr>
          </a:p>
        </p:txBody>
      </p:sp>
      <p:sp>
        <p:nvSpPr>
          <p:cNvPr id="17" name="Title 1">
            <a:extLst>
              <a:ext uri="{FF2B5EF4-FFF2-40B4-BE49-F238E27FC236}">
                <a16:creationId xmlns:a16="http://schemas.microsoft.com/office/drawing/2014/main" id="{FE93B007-6551-3F4C-B58D-902050518068}"/>
              </a:ext>
            </a:extLst>
          </p:cNvPr>
          <p:cNvSpPr txBox="1">
            <a:spLocks/>
          </p:cNvSpPr>
          <p:nvPr/>
        </p:nvSpPr>
        <p:spPr>
          <a:xfrm>
            <a:off x="5798815" y="1460749"/>
            <a:ext cx="2530064" cy="354656"/>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3600" kern="1200" baseline="0">
                <a:solidFill>
                  <a:srgbClr val="242E65"/>
                </a:solidFill>
                <a:latin typeface="+mj-lt"/>
                <a:ea typeface="+mj-ea"/>
                <a:cs typeface="+mj-cs"/>
              </a:defRPr>
            </a:lvl1pPr>
          </a:lstStyle>
          <a:p>
            <a:pPr defTabSz="685766">
              <a:defRPr/>
            </a:pPr>
            <a:r>
              <a:rPr lang="en-GB" sz="1800" dirty="0">
                <a:solidFill>
                  <a:srgbClr val="FFFFFF"/>
                </a:solidFill>
                <a:latin typeface="Arial" panose="020B0604020202020204"/>
              </a:rPr>
              <a:t>Scale: </a:t>
            </a:r>
            <a:r>
              <a:rPr lang="en-GB" sz="1800" b="1" dirty="0">
                <a:solidFill>
                  <a:srgbClr val="FFFFFF"/>
                </a:solidFill>
                <a:latin typeface="Arial" panose="020B0604020202020204"/>
              </a:rPr>
              <a:t>£108m</a:t>
            </a:r>
          </a:p>
        </p:txBody>
      </p:sp>
      <p:sp>
        <p:nvSpPr>
          <p:cNvPr id="30" name="Rectangle 29">
            <a:extLst>
              <a:ext uri="{FF2B5EF4-FFF2-40B4-BE49-F238E27FC236}">
                <a16:creationId xmlns:a16="http://schemas.microsoft.com/office/drawing/2014/main" id="{EAE0CF8E-582A-BF4D-96B0-7C3444493BD2}"/>
              </a:ext>
            </a:extLst>
          </p:cNvPr>
          <p:cNvSpPr/>
          <p:nvPr/>
        </p:nvSpPr>
        <p:spPr>
          <a:xfrm>
            <a:off x="3299656" y="1498748"/>
            <a:ext cx="2530064" cy="304023"/>
          </a:xfrm>
          <a:prstGeom prst="rect">
            <a:avLst/>
          </a:prstGeom>
          <a:solidFill>
            <a:srgbClr val="242D63"/>
          </a:solidFill>
          <a:ln w="28575">
            <a:solidFill>
              <a:srgbClr val="242D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US" dirty="0">
              <a:solidFill>
                <a:srgbClr val="FFFFFF"/>
              </a:solidFill>
              <a:latin typeface="Arial" panose="020B0604020202020204"/>
            </a:endParaRPr>
          </a:p>
        </p:txBody>
      </p:sp>
      <p:sp>
        <p:nvSpPr>
          <p:cNvPr id="15" name="Title 1">
            <a:extLst>
              <a:ext uri="{FF2B5EF4-FFF2-40B4-BE49-F238E27FC236}">
                <a16:creationId xmlns:a16="http://schemas.microsoft.com/office/drawing/2014/main" id="{64683677-8FC4-CD49-9FEB-B9A0BFD5A110}"/>
              </a:ext>
            </a:extLst>
          </p:cNvPr>
          <p:cNvSpPr txBox="1">
            <a:spLocks/>
          </p:cNvSpPr>
          <p:nvPr/>
        </p:nvSpPr>
        <p:spPr>
          <a:xfrm>
            <a:off x="3299656" y="1460749"/>
            <a:ext cx="2530064" cy="354656"/>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3600" kern="1200" baseline="0">
                <a:solidFill>
                  <a:srgbClr val="242E65"/>
                </a:solidFill>
                <a:latin typeface="+mj-lt"/>
                <a:ea typeface="+mj-ea"/>
                <a:cs typeface="+mj-cs"/>
              </a:defRPr>
            </a:lvl1pPr>
          </a:lstStyle>
          <a:p>
            <a:pPr defTabSz="685766">
              <a:defRPr/>
            </a:pPr>
            <a:r>
              <a:rPr lang="en-GB" sz="1800" dirty="0">
                <a:solidFill>
                  <a:srgbClr val="FFFFFF"/>
                </a:solidFill>
                <a:latin typeface="Arial" panose="020B0604020202020204"/>
              </a:rPr>
              <a:t>Innovate: </a:t>
            </a:r>
            <a:r>
              <a:rPr lang="en-GB" sz="1800" b="1" dirty="0">
                <a:solidFill>
                  <a:srgbClr val="FFFFFF"/>
                </a:solidFill>
                <a:latin typeface="Arial" panose="020B0604020202020204"/>
              </a:rPr>
              <a:t>£88m</a:t>
            </a:r>
          </a:p>
        </p:txBody>
      </p:sp>
      <p:sp>
        <p:nvSpPr>
          <p:cNvPr id="57" name="Pentagon 56">
            <a:extLst>
              <a:ext uri="{FF2B5EF4-FFF2-40B4-BE49-F238E27FC236}">
                <a16:creationId xmlns:a16="http://schemas.microsoft.com/office/drawing/2014/main" id="{2CE6C4C8-DDD2-6D49-A6AC-91FED516A600}"/>
              </a:ext>
            </a:extLst>
          </p:cNvPr>
          <p:cNvSpPr/>
          <p:nvPr/>
        </p:nvSpPr>
        <p:spPr>
          <a:xfrm>
            <a:off x="751461" y="1975301"/>
            <a:ext cx="154750" cy="128371"/>
          </a:xfrm>
          <a:prstGeom prst="homePlate">
            <a:avLst/>
          </a:prstGeom>
          <a:solidFill>
            <a:srgbClr val="2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a:solidFill>
                  <a:srgbClr val="FFFFFF"/>
                </a:solidFill>
                <a:latin typeface="Arial" panose="020B0604020202020204"/>
              </a:rPr>
              <a:t>    </a:t>
            </a:r>
            <a:endParaRPr lang="en-US" dirty="0">
              <a:solidFill>
                <a:srgbClr val="FFFFFF"/>
              </a:solidFill>
              <a:latin typeface="Arial" panose="020B0604020202020204"/>
            </a:endParaRPr>
          </a:p>
        </p:txBody>
      </p:sp>
      <p:sp>
        <p:nvSpPr>
          <p:cNvPr id="58" name="Pentagon 57">
            <a:extLst>
              <a:ext uri="{FF2B5EF4-FFF2-40B4-BE49-F238E27FC236}">
                <a16:creationId xmlns:a16="http://schemas.microsoft.com/office/drawing/2014/main" id="{610F79C6-728F-FE4F-A428-F17133851562}"/>
              </a:ext>
            </a:extLst>
          </p:cNvPr>
          <p:cNvSpPr/>
          <p:nvPr/>
        </p:nvSpPr>
        <p:spPr>
          <a:xfrm>
            <a:off x="751461" y="2527510"/>
            <a:ext cx="154750" cy="128371"/>
          </a:xfrm>
          <a:prstGeom prst="homePlate">
            <a:avLst/>
          </a:prstGeom>
          <a:solidFill>
            <a:srgbClr val="2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a:solidFill>
                  <a:srgbClr val="FFFFFF"/>
                </a:solidFill>
                <a:latin typeface="Arial" panose="020B0604020202020204"/>
              </a:rPr>
              <a:t>     </a:t>
            </a:r>
            <a:endParaRPr lang="en-US" dirty="0">
              <a:solidFill>
                <a:srgbClr val="FFFFFF"/>
              </a:solidFill>
              <a:latin typeface="Arial" panose="020B0604020202020204"/>
            </a:endParaRPr>
          </a:p>
        </p:txBody>
      </p:sp>
      <p:sp>
        <p:nvSpPr>
          <p:cNvPr id="59" name="Pentagon 58">
            <a:extLst>
              <a:ext uri="{FF2B5EF4-FFF2-40B4-BE49-F238E27FC236}">
                <a16:creationId xmlns:a16="http://schemas.microsoft.com/office/drawing/2014/main" id="{477C933C-4A49-0A4B-BD63-35063037C752}"/>
              </a:ext>
            </a:extLst>
          </p:cNvPr>
          <p:cNvSpPr/>
          <p:nvPr/>
        </p:nvSpPr>
        <p:spPr>
          <a:xfrm>
            <a:off x="751461" y="3047839"/>
            <a:ext cx="154750" cy="128371"/>
          </a:xfrm>
          <a:prstGeom prst="homePlate">
            <a:avLst/>
          </a:prstGeom>
          <a:solidFill>
            <a:srgbClr val="2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a:solidFill>
                  <a:srgbClr val="FFFFFF"/>
                </a:solidFill>
                <a:latin typeface="Arial" panose="020B0604020202020204"/>
              </a:rPr>
              <a:t>     </a:t>
            </a:r>
            <a:endParaRPr lang="en-US" dirty="0">
              <a:solidFill>
                <a:srgbClr val="FFFFFF"/>
              </a:solidFill>
              <a:latin typeface="Arial" panose="020B0604020202020204"/>
            </a:endParaRPr>
          </a:p>
        </p:txBody>
      </p:sp>
      <p:sp>
        <p:nvSpPr>
          <p:cNvPr id="60" name="Pentagon 59">
            <a:extLst>
              <a:ext uri="{FF2B5EF4-FFF2-40B4-BE49-F238E27FC236}">
                <a16:creationId xmlns:a16="http://schemas.microsoft.com/office/drawing/2014/main" id="{20841982-408C-3742-819D-C4F9268C96ED}"/>
              </a:ext>
            </a:extLst>
          </p:cNvPr>
          <p:cNvSpPr/>
          <p:nvPr/>
        </p:nvSpPr>
        <p:spPr>
          <a:xfrm>
            <a:off x="3284528" y="1984207"/>
            <a:ext cx="154750" cy="128371"/>
          </a:xfrm>
          <a:prstGeom prst="homePlate">
            <a:avLst/>
          </a:prstGeom>
          <a:solidFill>
            <a:srgbClr val="2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a:solidFill>
                  <a:srgbClr val="FFFFFF"/>
                </a:solidFill>
                <a:latin typeface="Arial" panose="020B0604020202020204"/>
              </a:rPr>
              <a:t>    </a:t>
            </a:r>
            <a:endParaRPr lang="en-US" dirty="0">
              <a:solidFill>
                <a:srgbClr val="FFFFFF"/>
              </a:solidFill>
              <a:latin typeface="Arial" panose="020B0604020202020204"/>
            </a:endParaRPr>
          </a:p>
        </p:txBody>
      </p:sp>
      <p:sp>
        <p:nvSpPr>
          <p:cNvPr id="61" name="Pentagon 60">
            <a:extLst>
              <a:ext uri="{FF2B5EF4-FFF2-40B4-BE49-F238E27FC236}">
                <a16:creationId xmlns:a16="http://schemas.microsoft.com/office/drawing/2014/main" id="{945B7C91-2ABA-BE48-A8DA-B5A9B7D7A694}"/>
              </a:ext>
            </a:extLst>
          </p:cNvPr>
          <p:cNvSpPr/>
          <p:nvPr/>
        </p:nvSpPr>
        <p:spPr>
          <a:xfrm>
            <a:off x="3284528" y="2525836"/>
            <a:ext cx="154750" cy="128371"/>
          </a:xfrm>
          <a:prstGeom prst="homePlate">
            <a:avLst/>
          </a:prstGeom>
          <a:solidFill>
            <a:srgbClr val="2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a:solidFill>
                  <a:srgbClr val="FFFFFF"/>
                </a:solidFill>
                <a:latin typeface="Arial" panose="020B0604020202020204"/>
              </a:rPr>
              <a:t>     </a:t>
            </a:r>
            <a:endParaRPr lang="en-US" dirty="0">
              <a:solidFill>
                <a:srgbClr val="FFFFFF"/>
              </a:solidFill>
              <a:latin typeface="Arial" panose="020B0604020202020204"/>
            </a:endParaRPr>
          </a:p>
        </p:txBody>
      </p:sp>
      <p:sp>
        <p:nvSpPr>
          <p:cNvPr id="62" name="Pentagon 61">
            <a:extLst>
              <a:ext uri="{FF2B5EF4-FFF2-40B4-BE49-F238E27FC236}">
                <a16:creationId xmlns:a16="http://schemas.microsoft.com/office/drawing/2014/main" id="{4D3E2D18-8ACB-4F43-94C5-607A446C5D12}"/>
              </a:ext>
            </a:extLst>
          </p:cNvPr>
          <p:cNvSpPr/>
          <p:nvPr/>
        </p:nvSpPr>
        <p:spPr>
          <a:xfrm>
            <a:off x="3284528" y="2921003"/>
            <a:ext cx="154750" cy="128371"/>
          </a:xfrm>
          <a:prstGeom prst="homePlate">
            <a:avLst/>
          </a:prstGeom>
          <a:solidFill>
            <a:srgbClr val="2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a:solidFill>
                  <a:srgbClr val="FFFFFF"/>
                </a:solidFill>
                <a:latin typeface="Arial" panose="020B0604020202020204"/>
              </a:rPr>
              <a:t>     </a:t>
            </a:r>
            <a:endParaRPr lang="en-US" dirty="0">
              <a:solidFill>
                <a:srgbClr val="FFFFFF"/>
              </a:solidFill>
              <a:latin typeface="Arial" panose="020B0604020202020204"/>
            </a:endParaRPr>
          </a:p>
        </p:txBody>
      </p:sp>
      <p:sp>
        <p:nvSpPr>
          <p:cNvPr id="64" name="Pentagon 63">
            <a:extLst>
              <a:ext uri="{FF2B5EF4-FFF2-40B4-BE49-F238E27FC236}">
                <a16:creationId xmlns:a16="http://schemas.microsoft.com/office/drawing/2014/main" id="{89DBCF92-C74B-CE45-B2D5-0A6CD2DBA2BA}"/>
              </a:ext>
            </a:extLst>
          </p:cNvPr>
          <p:cNvSpPr/>
          <p:nvPr/>
        </p:nvSpPr>
        <p:spPr>
          <a:xfrm>
            <a:off x="3284528" y="3844254"/>
            <a:ext cx="154750" cy="128371"/>
          </a:xfrm>
          <a:prstGeom prst="homePlate">
            <a:avLst/>
          </a:prstGeom>
          <a:solidFill>
            <a:srgbClr val="2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a:solidFill>
                  <a:srgbClr val="FFFFFF"/>
                </a:solidFill>
                <a:latin typeface="Arial" panose="020B0604020202020204"/>
              </a:rPr>
              <a:t>     </a:t>
            </a:r>
            <a:endParaRPr lang="en-US" dirty="0">
              <a:solidFill>
                <a:srgbClr val="FFFFFF"/>
              </a:solidFill>
              <a:latin typeface="Arial" panose="020B0604020202020204"/>
            </a:endParaRPr>
          </a:p>
        </p:txBody>
      </p:sp>
      <p:sp>
        <p:nvSpPr>
          <p:cNvPr id="65" name="Pentagon 64">
            <a:extLst>
              <a:ext uri="{FF2B5EF4-FFF2-40B4-BE49-F238E27FC236}">
                <a16:creationId xmlns:a16="http://schemas.microsoft.com/office/drawing/2014/main" id="{2C2731E3-28E7-4740-9CC9-10B9DA30CCE4}"/>
              </a:ext>
            </a:extLst>
          </p:cNvPr>
          <p:cNvSpPr/>
          <p:nvPr/>
        </p:nvSpPr>
        <p:spPr>
          <a:xfrm>
            <a:off x="5796138" y="1984207"/>
            <a:ext cx="154750" cy="128371"/>
          </a:xfrm>
          <a:prstGeom prst="homePlate">
            <a:avLst/>
          </a:prstGeom>
          <a:solidFill>
            <a:srgbClr val="2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a:solidFill>
                  <a:srgbClr val="FFFFFF"/>
                </a:solidFill>
                <a:latin typeface="Arial" panose="020B0604020202020204"/>
              </a:rPr>
              <a:t>    </a:t>
            </a:r>
            <a:endParaRPr lang="en-US" dirty="0">
              <a:solidFill>
                <a:srgbClr val="FFFFFF"/>
              </a:solidFill>
              <a:latin typeface="Arial" panose="020B0604020202020204"/>
            </a:endParaRPr>
          </a:p>
        </p:txBody>
      </p:sp>
      <p:sp>
        <p:nvSpPr>
          <p:cNvPr id="66" name="Pentagon 65">
            <a:extLst>
              <a:ext uri="{FF2B5EF4-FFF2-40B4-BE49-F238E27FC236}">
                <a16:creationId xmlns:a16="http://schemas.microsoft.com/office/drawing/2014/main" id="{8A1F5804-7909-2C41-ABC7-DF00314BFBCF}"/>
              </a:ext>
            </a:extLst>
          </p:cNvPr>
          <p:cNvSpPr/>
          <p:nvPr/>
        </p:nvSpPr>
        <p:spPr>
          <a:xfrm>
            <a:off x="5809818" y="2516478"/>
            <a:ext cx="154750" cy="128371"/>
          </a:xfrm>
          <a:prstGeom prst="homePlate">
            <a:avLst/>
          </a:prstGeom>
          <a:solidFill>
            <a:srgbClr val="2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a:solidFill>
                  <a:srgbClr val="FFFFFF"/>
                </a:solidFill>
                <a:latin typeface="Arial" panose="020B0604020202020204"/>
              </a:rPr>
              <a:t>     </a:t>
            </a:r>
            <a:endParaRPr lang="en-US" dirty="0">
              <a:solidFill>
                <a:srgbClr val="FFFFFF"/>
              </a:solidFill>
              <a:latin typeface="Arial" panose="020B0604020202020204"/>
            </a:endParaRPr>
          </a:p>
        </p:txBody>
      </p:sp>
      <p:sp>
        <p:nvSpPr>
          <p:cNvPr id="67" name="Pentagon 66">
            <a:extLst>
              <a:ext uri="{FF2B5EF4-FFF2-40B4-BE49-F238E27FC236}">
                <a16:creationId xmlns:a16="http://schemas.microsoft.com/office/drawing/2014/main" id="{AF26E9BB-2114-D648-BB56-217E88CB30D1}"/>
              </a:ext>
            </a:extLst>
          </p:cNvPr>
          <p:cNvSpPr/>
          <p:nvPr/>
        </p:nvSpPr>
        <p:spPr>
          <a:xfrm>
            <a:off x="5796138" y="2918138"/>
            <a:ext cx="154750" cy="128371"/>
          </a:xfrm>
          <a:prstGeom prst="homePlate">
            <a:avLst/>
          </a:prstGeom>
          <a:solidFill>
            <a:srgbClr val="2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a:solidFill>
                  <a:srgbClr val="FFFFFF"/>
                </a:solidFill>
                <a:latin typeface="Arial" panose="020B0604020202020204"/>
              </a:rPr>
              <a:t>     </a:t>
            </a:r>
            <a:endParaRPr lang="en-US" dirty="0">
              <a:solidFill>
                <a:srgbClr val="FFFFFF"/>
              </a:solidFill>
              <a:latin typeface="Arial" panose="020B0604020202020204"/>
            </a:endParaRPr>
          </a:p>
        </p:txBody>
      </p:sp>
      <p:sp>
        <p:nvSpPr>
          <p:cNvPr id="68" name="Pentagon 67">
            <a:extLst>
              <a:ext uri="{FF2B5EF4-FFF2-40B4-BE49-F238E27FC236}">
                <a16:creationId xmlns:a16="http://schemas.microsoft.com/office/drawing/2014/main" id="{A6BD7A97-6D29-DE44-BFF1-DBFDF433A143}"/>
              </a:ext>
            </a:extLst>
          </p:cNvPr>
          <p:cNvSpPr/>
          <p:nvPr/>
        </p:nvSpPr>
        <p:spPr>
          <a:xfrm>
            <a:off x="5796138" y="3326791"/>
            <a:ext cx="154750" cy="128371"/>
          </a:xfrm>
          <a:prstGeom prst="homePlate">
            <a:avLst/>
          </a:prstGeom>
          <a:solidFill>
            <a:srgbClr val="2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a:solidFill>
                  <a:srgbClr val="FFFFFF"/>
                </a:solidFill>
                <a:latin typeface="Arial" panose="020B0604020202020204"/>
              </a:rPr>
              <a:t>     </a:t>
            </a:r>
            <a:endParaRPr lang="en-US" dirty="0">
              <a:solidFill>
                <a:srgbClr val="FFFFFF"/>
              </a:solidFill>
              <a:latin typeface="Arial" panose="020B0604020202020204"/>
            </a:endParaRPr>
          </a:p>
        </p:txBody>
      </p:sp>
      <p:sp>
        <p:nvSpPr>
          <p:cNvPr id="7" name="Snip Same Side Corner Rectangle 6"/>
          <p:cNvSpPr/>
          <p:nvPr/>
        </p:nvSpPr>
        <p:spPr>
          <a:xfrm>
            <a:off x="751461" y="1176751"/>
            <a:ext cx="7577416" cy="283997"/>
          </a:xfrm>
          <a:prstGeom prst="snip2SameRect">
            <a:avLst>
              <a:gd name="adj1" fmla="val 50000"/>
              <a:gd name="adj2" fmla="val 0"/>
            </a:avLst>
          </a:prstGeom>
          <a:solidFill>
            <a:srgbClr val="242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defTabSz="685783">
              <a:defRPr/>
            </a:pPr>
            <a:r>
              <a:rPr lang="en-GB" sz="1800" b="1" dirty="0">
                <a:solidFill>
                  <a:srgbClr val="FFFFFF"/>
                </a:solidFill>
                <a:latin typeface="Arial" panose="020B0604020202020204"/>
              </a:rPr>
              <a:t>Challenge Director</a:t>
            </a:r>
          </a:p>
        </p:txBody>
      </p:sp>
      <p:sp>
        <p:nvSpPr>
          <p:cNvPr id="3" name="TextBox 2"/>
          <p:cNvSpPr txBox="1"/>
          <p:nvPr/>
        </p:nvSpPr>
        <p:spPr>
          <a:xfrm>
            <a:off x="3095556" y="1407244"/>
            <a:ext cx="338554" cy="369332"/>
          </a:xfrm>
          <a:prstGeom prst="rect">
            <a:avLst/>
          </a:prstGeom>
          <a:noFill/>
        </p:spPr>
        <p:txBody>
          <a:bodyPr wrap="none" rtlCol="0">
            <a:spAutoFit/>
          </a:bodyPr>
          <a:lstStyle/>
          <a:p>
            <a:pPr defTabSz="685783">
              <a:defRPr/>
            </a:pPr>
            <a:r>
              <a:rPr lang="en-GB" sz="1800" dirty="0">
                <a:solidFill>
                  <a:srgbClr val="FFFFFF"/>
                </a:solidFill>
                <a:latin typeface="Arial" panose="020B0604020202020204"/>
                <a:ea typeface="ＭＳ Ｐゴシック" charset="-128"/>
              </a:rPr>
              <a:t>&amp;</a:t>
            </a:r>
          </a:p>
        </p:txBody>
      </p:sp>
      <p:sp>
        <p:nvSpPr>
          <p:cNvPr id="37" name="TextBox 36"/>
          <p:cNvSpPr txBox="1"/>
          <p:nvPr/>
        </p:nvSpPr>
        <p:spPr>
          <a:xfrm>
            <a:off x="5614892" y="1413053"/>
            <a:ext cx="338554" cy="369332"/>
          </a:xfrm>
          <a:prstGeom prst="rect">
            <a:avLst/>
          </a:prstGeom>
          <a:noFill/>
        </p:spPr>
        <p:txBody>
          <a:bodyPr wrap="none" rtlCol="0">
            <a:spAutoFit/>
          </a:bodyPr>
          <a:lstStyle/>
          <a:p>
            <a:pPr defTabSz="685783">
              <a:defRPr/>
            </a:pPr>
            <a:r>
              <a:rPr lang="en-GB" sz="1800" dirty="0">
                <a:solidFill>
                  <a:srgbClr val="FFFFFF"/>
                </a:solidFill>
                <a:latin typeface="Arial" panose="020B0604020202020204"/>
                <a:ea typeface="ＭＳ Ｐゴシック" charset="-128"/>
              </a:rPr>
              <a:t>&amp;</a:t>
            </a:r>
          </a:p>
        </p:txBody>
      </p:sp>
      <p:sp>
        <p:nvSpPr>
          <p:cNvPr id="43" name="Pentagon 42">
            <a:extLst>
              <a:ext uri="{FF2B5EF4-FFF2-40B4-BE49-F238E27FC236}">
                <a16:creationId xmlns:a16="http://schemas.microsoft.com/office/drawing/2014/main" id="{A6BD7A97-6D29-DE44-BFF1-DBFDF433A143}"/>
              </a:ext>
            </a:extLst>
          </p:cNvPr>
          <p:cNvSpPr/>
          <p:nvPr/>
        </p:nvSpPr>
        <p:spPr>
          <a:xfrm>
            <a:off x="5797383" y="3844122"/>
            <a:ext cx="154750" cy="128371"/>
          </a:xfrm>
          <a:prstGeom prst="homePlate">
            <a:avLst/>
          </a:prstGeom>
          <a:solidFill>
            <a:srgbClr val="2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a:solidFill>
                  <a:srgbClr val="FFFFFF"/>
                </a:solidFill>
                <a:latin typeface="Arial" panose="020B0604020202020204"/>
              </a:rPr>
              <a:t>     </a:t>
            </a:r>
            <a:endParaRPr lang="en-US" dirty="0">
              <a:solidFill>
                <a:srgbClr val="FFFFFF"/>
              </a:solidFill>
              <a:latin typeface="Arial" panose="020B0604020202020204"/>
            </a:endParaRPr>
          </a:p>
        </p:txBody>
      </p:sp>
      <p:sp>
        <p:nvSpPr>
          <p:cNvPr id="44" name="Pentagon 43">
            <a:extLst>
              <a:ext uri="{FF2B5EF4-FFF2-40B4-BE49-F238E27FC236}">
                <a16:creationId xmlns:a16="http://schemas.microsoft.com/office/drawing/2014/main" id="{89DBCF92-C74B-CE45-B2D5-0A6CD2DBA2BA}"/>
              </a:ext>
            </a:extLst>
          </p:cNvPr>
          <p:cNvSpPr/>
          <p:nvPr/>
        </p:nvSpPr>
        <p:spPr>
          <a:xfrm>
            <a:off x="3278813" y="4381464"/>
            <a:ext cx="154750" cy="128371"/>
          </a:xfrm>
          <a:prstGeom prst="homePlate">
            <a:avLst/>
          </a:prstGeom>
          <a:solidFill>
            <a:srgbClr val="2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a:solidFill>
                  <a:srgbClr val="FFFFFF"/>
                </a:solidFill>
                <a:latin typeface="Arial" panose="020B0604020202020204"/>
              </a:rPr>
              <a:t>     </a:t>
            </a:r>
            <a:endParaRPr lang="en-US" dirty="0">
              <a:solidFill>
                <a:srgbClr val="FFFFFF"/>
              </a:solidFill>
              <a:latin typeface="Arial" panose="020B0604020202020204"/>
            </a:endParaRPr>
          </a:p>
        </p:txBody>
      </p:sp>
      <p:sp>
        <p:nvSpPr>
          <p:cNvPr id="45" name="Pentagon 44">
            <a:extLst>
              <a:ext uri="{FF2B5EF4-FFF2-40B4-BE49-F238E27FC236}">
                <a16:creationId xmlns:a16="http://schemas.microsoft.com/office/drawing/2014/main" id="{477C933C-4A49-0A4B-BD63-35063037C752}"/>
              </a:ext>
            </a:extLst>
          </p:cNvPr>
          <p:cNvSpPr/>
          <p:nvPr/>
        </p:nvSpPr>
        <p:spPr>
          <a:xfrm>
            <a:off x="751461" y="3716494"/>
            <a:ext cx="154750" cy="128371"/>
          </a:xfrm>
          <a:prstGeom prst="homePlate">
            <a:avLst/>
          </a:prstGeom>
          <a:solidFill>
            <a:srgbClr val="2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a:solidFill>
                  <a:srgbClr val="FFFFFF"/>
                </a:solidFill>
                <a:latin typeface="Arial" panose="020B0604020202020204"/>
              </a:rPr>
              <a:t>     </a:t>
            </a:r>
            <a:endParaRPr lang="en-US" dirty="0">
              <a:solidFill>
                <a:srgbClr val="FFFFFF"/>
              </a:solidFill>
              <a:latin typeface="Arial" panose="020B0604020202020204"/>
            </a:endParaRPr>
          </a:p>
        </p:txBody>
      </p:sp>
      <p:pic>
        <p:nvPicPr>
          <p:cNvPr id="46" name="Picture 15">
            <a:extLst>
              <a:ext uri="{FF2B5EF4-FFF2-40B4-BE49-F238E27FC236}">
                <a16:creationId xmlns:a16="http://schemas.microsoft.com/office/drawing/2014/main" id="{9753DE6D-2E86-6946-8B11-72B91DB6391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76258" y="4641750"/>
            <a:ext cx="1414015" cy="41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5F9699B8-3CA8-7B4C-AC31-5D73B4CBA15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53462" y="4267937"/>
            <a:ext cx="1613539" cy="806770"/>
          </a:xfrm>
          <a:prstGeom prst="rect">
            <a:avLst/>
          </a:prstGeom>
        </p:spPr>
      </p:pic>
      <p:sp>
        <p:nvSpPr>
          <p:cNvPr id="10" name="Rectangle 9">
            <a:extLst>
              <a:ext uri="{FF2B5EF4-FFF2-40B4-BE49-F238E27FC236}">
                <a16:creationId xmlns:a16="http://schemas.microsoft.com/office/drawing/2014/main" id="{0DCA74D3-35E7-4FC3-B04E-66357821F9E2}"/>
              </a:ext>
            </a:extLst>
          </p:cNvPr>
          <p:cNvSpPr/>
          <p:nvPr/>
        </p:nvSpPr>
        <p:spPr>
          <a:xfrm>
            <a:off x="6990154" y="211856"/>
            <a:ext cx="1763031" cy="409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a:extLst>
              <a:ext uri="{FF2B5EF4-FFF2-40B4-BE49-F238E27FC236}">
                <a16:creationId xmlns:a16="http://schemas.microsoft.com/office/drawing/2014/main" id="{1CCA1298-D947-4277-83C5-B46D43ABEB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33563" y="9739"/>
            <a:ext cx="5684413" cy="2843561"/>
          </a:xfrm>
          <a:prstGeom prst="rect">
            <a:avLst/>
          </a:prstGeom>
        </p:spPr>
      </p:pic>
    </p:spTree>
    <p:extLst>
      <p:ext uri="{BB962C8B-B14F-4D97-AF65-F5344CB8AC3E}">
        <p14:creationId xmlns:p14="http://schemas.microsoft.com/office/powerpoint/2010/main" val="2095978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19CEC-6428-4B6C-9C8F-4D988DD6C415}"/>
              </a:ext>
            </a:extLst>
          </p:cNvPr>
          <p:cNvSpPr>
            <a:spLocks noGrp="1"/>
          </p:cNvSpPr>
          <p:nvPr>
            <p:ph type="title"/>
          </p:nvPr>
        </p:nvSpPr>
        <p:spPr>
          <a:xfrm>
            <a:off x="190721" y="252079"/>
            <a:ext cx="7189610" cy="493136"/>
          </a:xfrm>
        </p:spPr>
        <p:txBody>
          <a:bodyPr>
            <a:noAutofit/>
          </a:bodyPr>
          <a:lstStyle/>
          <a:p>
            <a:pPr algn="l"/>
            <a:r>
              <a:rPr lang="en-GB" sz="2000" b="1" dirty="0">
                <a:solidFill>
                  <a:srgbClr val="5F2167"/>
                </a:solidFill>
                <a:latin typeface="+mn-lt"/>
                <a:ea typeface="Rockwell Nova Light" charset="0"/>
                <a:cs typeface="Rockwell Nova Light" charset="0"/>
              </a:rPr>
              <a:t>ISCF Driving the Electric Revolution (DER): </a:t>
            </a:r>
            <a:br>
              <a:rPr lang="en-GB" sz="2000" b="1" dirty="0">
                <a:solidFill>
                  <a:srgbClr val="5F2167"/>
                </a:solidFill>
                <a:latin typeface="+mn-lt"/>
                <a:ea typeface="Rockwell Nova Light" charset="0"/>
                <a:cs typeface="Rockwell Nova Light" charset="0"/>
              </a:rPr>
            </a:br>
            <a:r>
              <a:rPr lang="en-GB" sz="2000" b="1" dirty="0">
                <a:solidFill>
                  <a:srgbClr val="5F2167"/>
                </a:solidFill>
                <a:latin typeface="+mn-lt"/>
                <a:ea typeface="Rockwell Nova Light" charset="0"/>
                <a:cs typeface="Rockwell Nova Light" charset="0"/>
              </a:rPr>
              <a:t>Power Electronics, Machines and Drives</a:t>
            </a:r>
          </a:p>
        </p:txBody>
      </p:sp>
      <p:sp>
        <p:nvSpPr>
          <p:cNvPr id="5" name="Rectangle: Rounded Corners 4">
            <a:extLst>
              <a:ext uri="{FF2B5EF4-FFF2-40B4-BE49-F238E27FC236}">
                <a16:creationId xmlns:a16="http://schemas.microsoft.com/office/drawing/2014/main" id="{B944BEBB-9864-4623-82CF-2AEBDF1B0033}"/>
              </a:ext>
            </a:extLst>
          </p:cNvPr>
          <p:cNvSpPr/>
          <p:nvPr/>
        </p:nvSpPr>
        <p:spPr>
          <a:xfrm>
            <a:off x="3785526" y="1522472"/>
            <a:ext cx="1599498" cy="3329350"/>
          </a:xfrm>
          <a:prstGeom prst="roundRect">
            <a:avLst>
              <a:gd name="adj" fmla="val 3339"/>
            </a:avLst>
          </a:prstGeom>
          <a:ln>
            <a:solidFill>
              <a:srgbClr val="5F2167"/>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dirty="0">
                <a:solidFill>
                  <a:prstClr val="black"/>
                </a:solidFill>
                <a:latin typeface="Calibri" panose="020F0502020204030204"/>
              </a:rPr>
              <a:t>Supply Chain Development</a:t>
            </a: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r>
              <a:rPr lang="en-GB" dirty="0">
                <a:solidFill>
                  <a:prstClr val="black"/>
                </a:solidFill>
                <a:latin typeface="Calibri" panose="020F0502020204030204"/>
              </a:rPr>
              <a:t>Build new supply chain to support increase in electrification demand</a:t>
            </a:r>
          </a:p>
          <a:p>
            <a:pPr algn="ctr"/>
            <a:endParaRPr lang="en-GB" dirty="0">
              <a:solidFill>
                <a:prstClr val="black"/>
              </a:solidFill>
              <a:latin typeface="Calibri" panose="020F0502020204030204"/>
            </a:endParaRPr>
          </a:p>
          <a:p>
            <a:pPr algn="ctr"/>
            <a:r>
              <a:rPr lang="en-GB" dirty="0">
                <a:solidFill>
                  <a:prstClr val="black"/>
                </a:solidFill>
                <a:latin typeface="Calibri" panose="020F0502020204030204"/>
              </a:rPr>
              <a:t>Build UK SME’s into credible Tier 1s and Tier 2s </a:t>
            </a:r>
          </a:p>
        </p:txBody>
      </p:sp>
      <p:sp>
        <p:nvSpPr>
          <p:cNvPr id="6" name="Rectangle: Rounded Corners 5">
            <a:extLst>
              <a:ext uri="{FF2B5EF4-FFF2-40B4-BE49-F238E27FC236}">
                <a16:creationId xmlns:a16="http://schemas.microsoft.com/office/drawing/2014/main" id="{A0660A9D-7DB4-4727-8B0E-1FFB151BB358}"/>
              </a:ext>
            </a:extLst>
          </p:cNvPr>
          <p:cNvSpPr/>
          <p:nvPr/>
        </p:nvSpPr>
        <p:spPr>
          <a:xfrm>
            <a:off x="2033617" y="1522472"/>
            <a:ext cx="1599498" cy="3329350"/>
          </a:xfrm>
          <a:prstGeom prst="roundRect">
            <a:avLst>
              <a:gd name="adj" fmla="val 3339"/>
            </a:avLst>
          </a:prstGeom>
          <a:ln>
            <a:solidFill>
              <a:srgbClr val="5F2167"/>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dirty="0">
                <a:solidFill>
                  <a:prstClr val="black"/>
                </a:solidFill>
                <a:latin typeface="Calibri" panose="020F0502020204030204"/>
              </a:rPr>
              <a:t>Materials to Manufacturing</a:t>
            </a: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r>
              <a:rPr lang="en-GB" dirty="0">
                <a:solidFill>
                  <a:prstClr val="black"/>
                </a:solidFill>
                <a:latin typeface="Calibri" panose="020F0502020204030204"/>
              </a:rPr>
              <a:t>Covering full PEMD lifecycle from new materials to manufacturing</a:t>
            </a:r>
          </a:p>
          <a:p>
            <a:pPr algn="ctr"/>
            <a:endParaRPr lang="en-GB" dirty="0">
              <a:solidFill>
                <a:prstClr val="black"/>
              </a:solidFill>
              <a:latin typeface="Calibri" panose="020F0502020204030204"/>
            </a:endParaRPr>
          </a:p>
          <a:p>
            <a:pPr algn="ctr"/>
            <a:r>
              <a:rPr lang="en-GB" dirty="0">
                <a:solidFill>
                  <a:prstClr val="black"/>
                </a:solidFill>
                <a:latin typeface="Calibri" panose="020F0502020204030204"/>
              </a:rPr>
              <a:t>Driving innovation  beyond our international competitors</a:t>
            </a:r>
          </a:p>
          <a:p>
            <a:pPr algn="ctr"/>
            <a:endParaRPr lang="en-GB" dirty="0">
              <a:solidFill>
                <a:prstClr val="black"/>
              </a:solidFill>
              <a:latin typeface="Calibri" panose="020F0502020204030204"/>
            </a:endParaRPr>
          </a:p>
        </p:txBody>
      </p:sp>
      <p:sp>
        <p:nvSpPr>
          <p:cNvPr id="7" name="Rectangle: Rounded Corners 6">
            <a:extLst>
              <a:ext uri="{FF2B5EF4-FFF2-40B4-BE49-F238E27FC236}">
                <a16:creationId xmlns:a16="http://schemas.microsoft.com/office/drawing/2014/main" id="{DD37DA45-A885-45AB-9855-72E0AD99A07C}"/>
              </a:ext>
            </a:extLst>
          </p:cNvPr>
          <p:cNvSpPr/>
          <p:nvPr/>
        </p:nvSpPr>
        <p:spPr>
          <a:xfrm>
            <a:off x="7248326" y="1522474"/>
            <a:ext cx="1599498" cy="3329348"/>
          </a:xfrm>
          <a:prstGeom prst="roundRect">
            <a:avLst>
              <a:gd name="adj" fmla="val 3339"/>
            </a:avLst>
          </a:prstGeom>
          <a:ln>
            <a:solidFill>
              <a:srgbClr val="5F2167"/>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dirty="0">
                <a:solidFill>
                  <a:prstClr val="black"/>
                </a:solidFill>
                <a:latin typeface="Calibri" panose="020F0502020204030204"/>
              </a:rPr>
              <a:t>Training and Skills</a:t>
            </a: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sz="1200" dirty="0">
              <a:solidFill>
                <a:prstClr val="black"/>
              </a:solidFill>
              <a:latin typeface="Calibri" panose="020F0502020204030204"/>
            </a:endParaRPr>
          </a:p>
          <a:p>
            <a:pPr algn="ctr"/>
            <a:r>
              <a:rPr lang="en-GB" dirty="0">
                <a:solidFill>
                  <a:prstClr val="black"/>
                </a:solidFill>
                <a:latin typeface="Calibri" panose="020F0502020204030204"/>
              </a:rPr>
              <a:t>Meeting industry requirements for PEMD specialists</a:t>
            </a:r>
          </a:p>
          <a:p>
            <a:pPr algn="ctr"/>
            <a:endParaRPr lang="en-GB" dirty="0">
              <a:solidFill>
                <a:prstClr val="black"/>
              </a:solidFill>
              <a:latin typeface="Calibri" panose="020F0502020204030204"/>
            </a:endParaRPr>
          </a:p>
          <a:p>
            <a:pPr algn="ctr"/>
            <a:r>
              <a:rPr lang="en-GB" dirty="0">
                <a:solidFill>
                  <a:prstClr val="black"/>
                </a:solidFill>
                <a:latin typeface="Calibri" panose="020F0502020204030204"/>
              </a:rPr>
              <a:t>Retraining, technical and dedicated PEMD degree programmes</a:t>
            </a:r>
          </a:p>
        </p:txBody>
      </p:sp>
      <p:sp>
        <p:nvSpPr>
          <p:cNvPr id="8" name="Rectangle: Rounded Corners 7">
            <a:extLst>
              <a:ext uri="{FF2B5EF4-FFF2-40B4-BE49-F238E27FC236}">
                <a16:creationId xmlns:a16="http://schemas.microsoft.com/office/drawing/2014/main" id="{AA75D3C3-7ACC-4838-89DE-687A4FF1E3CF}"/>
              </a:ext>
            </a:extLst>
          </p:cNvPr>
          <p:cNvSpPr/>
          <p:nvPr/>
        </p:nvSpPr>
        <p:spPr>
          <a:xfrm>
            <a:off x="5516926" y="1522472"/>
            <a:ext cx="1599498" cy="3329350"/>
          </a:xfrm>
          <a:prstGeom prst="roundRect">
            <a:avLst>
              <a:gd name="adj" fmla="val 3339"/>
            </a:avLst>
          </a:prstGeom>
          <a:ln>
            <a:solidFill>
              <a:srgbClr val="5F2167"/>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dirty="0">
                <a:solidFill>
                  <a:prstClr val="black"/>
                </a:solidFill>
                <a:latin typeface="Calibri" panose="020F0502020204030204"/>
              </a:rPr>
              <a:t>Developing World Leading Facilities</a:t>
            </a: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r>
              <a:rPr lang="en-GB" dirty="0">
                <a:solidFill>
                  <a:prstClr val="black"/>
                </a:solidFill>
                <a:latin typeface="Calibri" panose="020F0502020204030204"/>
              </a:rPr>
              <a:t>Prototyping and Scale-Up</a:t>
            </a:r>
          </a:p>
          <a:p>
            <a:pPr algn="ctr"/>
            <a:endParaRPr lang="en-GB" dirty="0">
              <a:solidFill>
                <a:prstClr val="black"/>
              </a:solidFill>
              <a:latin typeface="Calibri" panose="020F0502020204030204"/>
            </a:endParaRPr>
          </a:p>
          <a:p>
            <a:pPr algn="ctr"/>
            <a:r>
              <a:rPr lang="en-GB" dirty="0">
                <a:solidFill>
                  <a:prstClr val="black"/>
                </a:solidFill>
                <a:latin typeface="Calibri" panose="020F0502020204030204"/>
              </a:rPr>
              <a:t>Consolidating international leadership in UK academic base</a:t>
            </a:r>
          </a:p>
        </p:txBody>
      </p:sp>
      <p:sp>
        <p:nvSpPr>
          <p:cNvPr id="9" name="Rectangle: Rounded Corners 8">
            <a:extLst>
              <a:ext uri="{FF2B5EF4-FFF2-40B4-BE49-F238E27FC236}">
                <a16:creationId xmlns:a16="http://schemas.microsoft.com/office/drawing/2014/main" id="{51781EE3-71D8-495F-A7E0-792FA6A0DE4C}"/>
              </a:ext>
            </a:extLst>
          </p:cNvPr>
          <p:cNvSpPr/>
          <p:nvPr/>
        </p:nvSpPr>
        <p:spPr>
          <a:xfrm>
            <a:off x="281708" y="1522472"/>
            <a:ext cx="1599498" cy="3329350"/>
          </a:xfrm>
          <a:prstGeom prst="roundRect">
            <a:avLst>
              <a:gd name="adj" fmla="val 3339"/>
            </a:avLst>
          </a:prstGeom>
          <a:ln>
            <a:solidFill>
              <a:srgbClr val="5F2167"/>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dirty="0">
                <a:solidFill>
                  <a:prstClr val="black"/>
                </a:solidFill>
                <a:latin typeface="Calibri" panose="020F0502020204030204"/>
              </a:rPr>
              <a:t>Focused across all Sectors</a:t>
            </a: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endParaRPr lang="en-GB" dirty="0">
              <a:solidFill>
                <a:prstClr val="black"/>
              </a:solidFill>
              <a:latin typeface="Calibri" panose="020F0502020204030204"/>
            </a:endParaRPr>
          </a:p>
          <a:p>
            <a:pPr algn="ctr"/>
            <a:r>
              <a:rPr lang="en-GB" dirty="0">
                <a:solidFill>
                  <a:prstClr val="black"/>
                </a:solidFill>
                <a:latin typeface="Calibri" panose="020F0502020204030204"/>
              </a:rPr>
              <a:t>Maximise productivity</a:t>
            </a:r>
          </a:p>
          <a:p>
            <a:pPr algn="ctr"/>
            <a:endParaRPr lang="en-GB" dirty="0">
              <a:solidFill>
                <a:prstClr val="black"/>
              </a:solidFill>
              <a:latin typeface="Calibri" panose="020F0502020204030204"/>
            </a:endParaRPr>
          </a:p>
          <a:p>
            <a:pPr algn="ctr"/>
            <a:r>
              <a:rPr lang="en-GB" dirty="0">
                <a:solidFill>
                  <a:prstClr val="black"/>
                </a:solidFill>
                <a:latin typeface="Calibri" panose="020F0502020204030204"/>
              </a:rPr>
              <a:t>Enable cross fertilisation</a:t>
            </a:r>
          </a:p>
          <a:p>
            <a:pPr algn="ctr"/>
            <a:endParaRPr lang="en-GB" dirty="0">
              <a:solidFill>
                <a:prstClr val="black"/>
              </a:solidFill>
              <a:latin typeface="Calibri" panose="020F0502020204030204"/>
            </a:endParaRPr>
          </a:p>
          <a:p>
            <a:pPr algn="ctr"/>
            <a:r>
              <a:rPr lang="en-GB" dirty="0">
                <a:solidFill>
                  <a:prstClr val="black"/>
                </a:solidFill>
                <a:latin typeface="Calibri" panose="020F0502020204030204"/>
              </a:rPr>
              <a:t>Secure sufficient capacity</a:t>
            </a:r>
          </a:p>
          <a:p>
            <a:pPr algn="ctr"/>
            <a:endParaRPr lang="en-GB" dirty="0">
              <a:solidFill>
                <a:prstClr val="black"/>
              </a:solidFill>
              <a:latin typeface="Calibri" panose="020F0502020204030204"/>
            </a:endParaRPr>
          </a:p>
        </p:txBody>
      </p:sp>
      <p:pic>
        <p:nvPicPr>
          <p:cNvPr id="10" name="Picture 4" descr="Image result for ipace">
            <a:extLst>
              <a:ext uri="{FF2B5EF4-FFF2-40B4-BE49-F238E27FC236}">
                <a16:creationId xmlns:a16="http://schemas.microsoft.com/office/drawing/2014/main" id="{AFC86E66-E3DB-4A5B-9BF0-7CC0138AB4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617" y="1987675"/>
            <a:ext cx="744096" cy="408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36E8608-B694-4037-836C-2134CFB031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247" y="2487595"/>
            <a:ext cx="732084" cy="4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81A02A7-F850-4EFA-91A8-EA99C360A63E}"/>
              </a:ext>
            </a:extLst>
          </p:cNvPr>
          <p:cNvPicPr>
            <a:picLocks noChangeAspect="1"/>
          </p:cNvPicPr>
          <p:nvPr/>
        </p:nvPicPr>
        <p:blipFill>
          <a:blip r:embed="rId5"/>
          <a:stretch>
            <a:fillRect/>
          </a:stretch>
        </p:blipFill>
        <p:spPr>
          <a:xfrm>
            <a:off x="1132664" y="1987675"/>
            <a:ext cx="697590" cy="408800"/>
          </a:xfrm>
          <a:prstGeom prst="rect">
            <a:avLst/>
          </a:prstGeom>
        </p:spPr>
      </p:pic>
      <p:pic>
        <p:nvPicPr>
          <p:cNvPr id="13" name="Picture 12">
            <a:extLst>
              <a:ext uri="{FF2B5EF4-FFF2-40B4-BE49-F238E27FC236}">
                <a16:creationId xmlns:a16="http://schemas.microsoft.com/office/drawing/2014/main" id="{22AED493-C343-45D1-AD27-8D2136295CE2}"/>
              </a:ext>
            </a:extLst>
          </p:cNvPr>
          <p:cNvPicPr>
            <a:picLocks noChangeAspect="1"/>
          </p:cNvPicPr>
          <p:nvPr/>
        </p:nvPicPr>
        <p:blipFill>
          <a:blip r:embed="rId6"/>
          <a:stretch>
            <a:fillRect/>
          </a:stretch>
        </p:blipFill>
        <p:spPr>
          <a:xfrm>
            <a:off x="3041560" y="2212696"/>
            <a:ext cx="562504" cy="553685"/>
          </a:xfrm>
          <a:prstGeom prst="rect">
            <a:avLst/>
          </a:prstGeom>
        </p:spPr>
      </p:pic>
      <p:pic>
        <p:nvPicPr>
          <p:cNvPr id="14" name="Picture 13">
            <a:extLst>
              <a:ext uri="{FF2B5EF4-FFF2-40B4-BE49-F238E27FC236}">
                <a16:creationId xmlns:a16="http://schemas.microsoft.com/office/drawing/2014/main" id="{DAF8CF6F-1E23-4D06-9CBF-209CA35E9590}"/>
              </a:ext>
            </a:extLst>
          </p:cNvPr>
          <p:cNvPicPr>
            <a:picLocks noChangeAspect="1"/>
          </p:cNvPicPr>
          <p:nvPr/>
        </p:nvPicPr>
        <p:blipFill>
          <a:blip r:embed="rId7">
            <a:clrChange>
              <a:clrFrom>
                <a:srgbClr val="FFFDDB"/>
              </a:clrFrom>
              <a:clrTo>
                <a:srgbClr val="FFFDDB">
                  <a:alpha val="0"/>
                </a:srgbClr>
              </a:clrTo>
            </a:clrChange>
            <a:duotone>
              <a:prstClr val="black"/>
              <a:srgbClr val="839D03">
                <a:tint val="45000"/>
                <a:satMod val="400000"/>
              </a:srgbClr>
            </a:duotone>
          </a:blip>
          <a:stretch>
            <a:fillRect/>
          </a:stretch>
        </p:blipFill>
        <p:spPr>
          <a:xfrm>
            <a:off x="2056159" y="2162237"/>
            <a:ext cx="667537" cy="657071"/>
          </a:xfrm>
          <a:prstGeom prst="rect">
            <a:avLst/>
          </a:prstGeom>
        </p:spPr>
      </p:pic>
      <p:sp>
        <p:nvSpPr>
          <p:cNvPr id="15" name="Arrow: Right 14">
            <a:extLst>
              <a:ext uri="{FF2B5EF4-FFF2-40B4-BE49-F238E27FC236}">
                <a16:creationId xmlns:a16="http://schemas.microsoft.com/office/drawing/2014/main" id="{881D0533-756C-4BF1-A4BC-98E7ABBBEEA0}"/>
              </a:ext>
            </a:extLst>
          </p:cNvPr>
          <p:cNvSpPr/>
          <p:nvPr/>
        </p:nvSpPr>
        <p:spPr>
          <a:xfrm>
            <a:off x="2747431" y="2380316"/>
            <a:ext cx="228178" cy="210252"/>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pic>
        <p:nvPicPr>
          <p:cNvPr id="17" name="Picture 8" descr="Image result for supply chain icon">
            <a:extLst>
              <a:ext uri="{FF2B5EF4-FFF2-40B4-BE49-F238E27FC236}">
                <a16:creationId xmlns:a16="http://schemas.microsoft.com/office/drawing/2014/main" id="{A01F17E5-F839-4C82-80E4-2FF1DAAE2ED5}"/>
              </a:ext>
            </a:extLst>
          </p:cNvPr>
          <p:cNvPicPr>
            <a:picLocks noChangeAspect="1" noChangeArrowheads="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123219" y="2050649"/>
            <a:ext cx="924113" cy="7157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training clipart">
            <a:extLst>
              <a:ext uri="{FF2B5EF4-FFF2-40B4-BE49-F238E27FC236}">
                <a16:creationId xmlns:a16="http://schemas.microsoft.com/office/drawing/2014/main" id="{BED4DEAB-6A30-4182-8692-74549C707B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86018" y="1991553"/>
            <a:ext cx="924113" cy="7852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Users\moneil\Documents\Engineering\Factory Layouts\TRW3 fin.jpg">
            <a:extLst>
              <a:ext uri="{FF2B5EF4-FFF2-40B4-BE49-F238E27FC236}">
                <a16:creationId xmlns:a16="http://schemas.microsoft.com/office/drawing/2014/main" id="{3FFF16FF-AEB3-4BDA-87AC-2C33A0ACBDB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790028" y="2050649"/>
            <a:ext cx="1097755" cy="715732"/>
          </a:xfrm>
          <a:prstGeom prst="rect">
            <a:avLst/>
          </a:prstGeom>
          <a:noFill/>
        </p:spPr>
      </p:pic>
      <p:pic>
        <p:nvPicPr>
          <p:cNvPr id="20" name="Picture 19">
            <a:extLst>
              <a:ext uri="{FF2B5EF4-FFF2-40B4-BE49-F238E27FC236}">
                <a16:creationId xmlns:a16="http://schemas.microsoft.com/office/drawing/2014/main" id="{98797A47-D27A-4104-B0DB-AAD58321793B}"/>
              </a:ext>
            </a:extLst>
          </p:cNvPr>
          <p:cNvPicPr>
            <a:picLocks noChangeAspect="1"/>
          </p:cNvPicPr>
          <p:nvPr/>
        </p:nvPicPr>
        <p:blipFill rotWithShape="1">
          <a:blip r:embed="rId11"/>
          <a:srcRect l="-1" t="2978" r="6013"/>
          <a:stretch/>
        </p:blipFill>
        <p:spPr>
          <a:xfrm>
            <a:off x="1136609" y="2487595"/>
            <a:ext cx="690908" cy="408800"/>
          </a:xfrm>
          <a:prstGeom prst="rect">
            <a:avLst/>
          </a:prstGeom>
        </p:spPr>
      </p:pic>
      <p:sp>
        <p:nvSpPr>
          <p:cNvPr id="3" name="Rectangle 2"/>
          <p:cNvSpPr/>
          <p:nvPr/>
        </p:nvSpPr>
        <p:spPr>
          <a:xfrm>
            <a:off x="238124" y="879302"/>
            <a:ext cx="7017627" cy="646331"/>
          </a:xfrm>
          <a:prstGeom prst="rect">
            <a:avLst/>
          </a:prstGeom>
          <a:ln>
            <a:noFill/>
          </a:ln>
        </p:spPr>
        <p:txBody>
          <a:bodyPr wrap="none">
            <a:spAutoFit/>
          </a:bodyPr>
          <a:lstStyle/>
          <a:p>
            <a:pPr marL="171450" indent="-171450">
              <a:buFont typeface="Arial" panose="020B0604020202020204" pitchFamily="34" charset="0"/>
              <a:buChar char="•"/>
            </a:pPr>
            <a:r>
              <a:rPr lang="en-GB" sz="1200" dirty="0">
                <a:solidFill>
                  <a:prstClr val="black"/>
                </a:solidFill>
              </a:rPr>
              <a:t>High Efficiency, High Volume Supply Chains  - </a:t>
            </a:r>
            <a:r>
              <a:rPr lang="en-GB" sz="1200" dirty="0"/>
              <a:t>Focus on 2025 target to build £5bn additional PEMD products</a:t>
            </a:r>
          </a:p>
          <a:p>
            <a:pPr marL="171450" indent="-171450">
              <a:buFont typeface="Arial" panose="020B0604020202020204" pitchFamily="34" charset="0"/>
              <a:buChar char="•"/>
            </a:pPr>
            <a:r>
              <a:rPr lang="en-GB" sz="1200" dirty="0"/>
              <a:t>Low Volume, High Value Supply Chains</a:t>
            </a:r>
          </a:p>
          <a:p>
            <a:pPr marL="171450" indent="-171450">
              <a:buFont typeface="Arial" panose="020B0604020202020204" pitchFamily="34" charset="0"/>
              <a:buChar char="•"/>
            </a:pPr>
            <a:r>
              <a:rPr lang="en-GB" sz="1200" dirty="0"/>
              <a:t>Tier N development </a:t>
            </a:r>
          </a:p>
        </p:txBody>
      </p:sp>
      <p:sp>
        <p:nvSpPr>
          <p:cNvPr id="4" name="Rectangle 3">
            <a:extLst>
              <a:ext uri="{FF2B5EF4-FFF2-40B4-BE49-F238E27FC236}">
                <a16:creationId xmlns:a16="http://schemas.microsoft.com/office/drawing/2014/main" id="{B3B718B6-E6B1-410E-8BD3-D845B984DFC5}"/>
              </a:ext>
            </a:extLst>
          </p:cNvPr>
          <p:cNvSpPr/>
          <p:nvPr/>
        </p:nvSpPr>
        <p:spPr>
          <a:xfrm>
            <a:off x="7056230" y="291678"/>
            <a:ext cx="1599498" cy="365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615BF2DE-3233-4DE9-8535-0065AE2FEAB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459587" y="-19150"/>
            <a:ext cx="5684413" cy="2843561"/>
          </a:xfrm>
          <a:prstGeom prst="rect">
            <a:avLst/>
          </a:prstGeom>
        </p:spPr>
      </p:pic>
    </p:spTree>
    <p:extLst>
      <p:ext uri="{BB962C8B-B14F-4D97-AF65-F5344CB8AC3E}">
        <p14:creationId xmlns:p14="http://schemas.microsoft.com/office/powerpoint/2010/main" val="3008099492"/>
      </p:ext>
    </p:extLst>
  </p:cSld>
  <p:clrMapOvr>
    <a:masterClrMapping/>
  </p:clrMapOvr>
</p:sld>
</file>

<file path=ppt/theme/theme1.xml><?xml version="1.0" encoding="utf-8"?>
<a:theme xmlns:a="http://schemas.openxmlformats.org/drawingml/2006/main" name="1_No Image Cover">
  <a:themeElements>
    <a:clrScheme name="InnovateUK">
      <a:dk1>
        <a:srgbClr val="000000"/>
      </a:dk1>
      <a:lt1>
        <a:srgbClr val="FEFFFF"/>
      </a:lt1>
      <a:dk2>
        <a:srgbClr val="5F2167"/>
      </a:dk2>
      <a:lt2>
        <a:srgbClr val="A6A9B4"/>
      </a:lt2>
      <a:accent1>
        <a:srgbClr val="004268"/>
      </a:accent1>
      <a:accent2>
        <a:srgbClr val="00734F"/>
      </a:accent2>
      <a:accent3>
        <a:srgbClr val="4C6172"/>
      </a:accent3>
      <a:accent4>
        <a:srgbClr val="AF1C42"/>
      </a:accent4>
      <a:accent5>
        <a:srgbClr val="E76766"/>
      </a:accent5>
      <a:accent6>
        <a:srgbClr val="5CB0E0"/>
      </a:accent6>
      <a:hlink>
        <a:srgbClr val="30A080"/>
      </a:hlink>
      <a:folHlink>
        <a:srgbClr val="CA67A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215.181_Brandassets_IUK_Corporate slide deck_template_widescreen" id="{EF58F99F-8E0B-2B48-B070-5FA4B450A7FC}" vid="{8131604E-9168-044A-BB3C-68D2B5D88BB8}"/>
    </a:ext>
  </a:extLst>
</a:theme>
</file>

<file path=ppt/theme/theme2.xml><?xml version="1.0" encoding="utf-8"?>
<a:theme xmlns:a="http://schemas.openxmlformats.org/drawingml/2006/main" name="2_Image Cover Slide">
  <a:themeElements>
    <a:clrScheme name="InnovateUK">
      <a:dk1>
        <a:srgbClr val="000000"/>
      </a:dk1>
      <a:lt1>
        <a:srgbClr val="FEFFFF"/>
      </a:lt1>
      <a:dk2>
        <a:srgbClr val="5F2167"/>
      </a:dk2>
      <a:lt2>
        <a:srgbClr val="A6A9B4"/>
      </a:lt2>
      <a:accent1>
        <a:srgbClr val="004268"/>
      </a:accent1>
      <a:accent2>
        <a:srgbClr val="00734F"/>
      </a:accent2>
      <a:accent3>
        <a:srgbClr val="4C6172"/>
      </a:accent3>
      <a:accent4>
        <a:srgbClr val="AF1C42"/>
      </a:accent4>
      <a:accent5>
        <a:srgbClr val="E76766"/>
      </a:accent5>
      <a:accent6>
        <a:srgbClr val="5CB0E0"/>
      </a:accent6>
      <a:hlink>
        <a:srgbClr val="30A080"/>
      </a:hlink>
      <a:folHlink>
        <a:srgbClr val="CA67A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215.181_Brandassets_IUK_Corporate slide deck_template_widescreen" id="{EF58F99F-8E0B-2B48-B070-5FA4B450A7FC}" vid="{EAB73A29-1442-AF4A-8E85-0B28C668368A}"/>
    </a:ext>
  </a:extLst>
</a:theme>
</file>

<file path=ppt/theme/theme3.xml><?xml version="1.0" encoding="utf-8"?>
<a:theme xmlns:a="http://schemas.openxmlformats.org/drawingml/2006/main" name="3_Content slides">
  <a:themeElements>
    <a:clrScheme name="InnovateUK">
      <a:dk1>
        <a:srgbClr val="000000"/>
      </a:dk1>
      <a:lt1>
        <a:srgbClr val="FEFFFF"/>
      </a:lt1>
      <a:dk2>
        <a:srgbClr val="5F2167"/>
      </a:dk2>
      <a:lt2>
        <a:srgbClr val="A6A9B4"/>
      </a:lt2>
      <a:accent1>
        <a:srgbClr val="004268"/>
      </a:accent1>
      <a:accent2>
        <a:srgbClr val="00734F"/>
      </a:accent2>
      <a:accent3>
        <a:srgbClr val="4C6172"/>
      </a:accent3>
      <a:accent4>
        <a:srgbClr val="AF1C42"/>
      </a:accent4>
      <a:accent5>
        <a:srgbClr val="E76766"/>
      </a:accent5>
      <a:accent6>
        <a:srgbClr val="5CB0E0"/>
      </a:accent6>
      <a:hlink>
        <a:srgbClr val="30A080"/>
      </a:hlink>
      <a:folHlink>
        <a:srgbClr val="CA67A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215.181_Brandassets_IUK_Corporate slide deck_template_widescreen" id="{EF58F99F-8E0B-2B48-B070-5FA4B450A7FC}" vid="{32746010-500E-6946-9060-58643C2162EE}"/>
    </a:ext>
  </a:extLst>
</a:theme>
</file>

<file path=ppt/theme/theme4.xml><?xml version="1.0" encoding="utf-8"?>
<a:theme xmlns:a="http://schemas.openxmlformats.org/drawingml/2006/main" name="4_Chapter Section">
  <a:themeElements>
    <a:clrScheme name="InnovateUK">
      <a:dk1>
        <a:srgbClr val="000000"/>
      </a:dk1>
      <a:lt1>
        <a:srgbClr val="FEFFFF"/>
      </a:lt1>
      <a:dk2>
        <a:srgbClr val="5F2167"/>
      </a:dk2>
      <a:lt2>
        <a:srgbClr val="A6A9B4"/>
      </a:lt2>
      <a:accent1>
        <a:srgbClr val="004268"/>
      </a:accent1>
      <a:accent2>
        <a:srgbClr val="00734F"/>
      </a:accent2>
      <a:accent3>
        <a:srgbClr val="4C6172"/>
      </a:accent3>
      <a:accent4>
        <a:srgbClr val="AF1C42"/>
      </a:accent4>
      <a:accent5>
        <a:srgbClr val="E76766"/>
      </a:accent5>
      <a:accent6>
        <a:srgbClr val="5CB0E0"/>
      </a:accent6>
      <a:hlink>
        <a:srgbClr val="30A080"/>
      </a:hlink>
      <a:folHlink>
        <a:srgbClr val="CA67A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215.181_Brandassets_IUK_Corporate slide deck_template_widescreen" id="{EF58F99F-8E0B-2B48-B070-5FA4B450A7FC}" vid="{E4F19DE5-AD8D-F74B-858F-CF48599C1385}"/>
    </a:ext>
  </a:extLst>
</a:theme>
</file>

<file path=ppt/theme/theme5.xml><?xml version="1.0" encoding="utf-8"?>
<a:theme xmlns:a="http://schemas.openxmlformats.org/drawingml/2006/main" name="5_Signoff">
  <a:themeElements>
    <a:clrScheme name="InnovateUK">
      <a:dk1>
        <a:srgbClr val="000000"/>
      </a:dk1>
      <a:lt1>
        <a:srgbClr val="FEFFFF"/>
      </a:lt1>
      <a:dk2>
        <a:srgbClr val="5F2167"/>
      </a:dk2>
      <a:lt2>
        <a:srgbClr val="A6A9B4"/>
      </a:lt2>
      <a:accent1>
        <a:srgbClr val="004268"/>
      </a:accent1>
      <a:accent2>
        <a:srgbClr val="00734F"/>
      </a:accent2>
      <a:accent3>
        <a:srgbClr val="4C6172"/>
      </a:accent3>
      <a:accent4>
        <a:srgbClr val="AF1C42"/>
      </a:accent4>
      <a:accent5>
        <a:srgbClr val="E76766"/>
      </a:accent5>
      <a:accent6>
        <a:srgbClr val="5CB0E0"/>
      </a:accent6>
      <a:hlink>
        <a:srgbClr val="30A080"/>
      </a:hlink>
      <a:folHlink>
        <a:srgbClr val="CA67A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215.181_Brandassets_IUK_Corporate slide deck_template_widescreen" id="{EF58F99F-8E0B-2B48-B070-5FA4B450A7FC}" vid="{827290F8-6674-294E-83A6-FD392DF115D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Image Cover Slide">
  <a:themeElements>
    <a:clrScheme name="InnovateUK">
      <a:dk1>
        <a:srgbClr val="000000"/>
      </a:dk1>
      <a:lt1>
        <a:srgbClr val="FEFFFF"/>
      </a:lt1>
      <a:dk2>
        <a:srgbClr val="5F2167"/>
      </a:dk2>
      <a:lt2>
        <a:srgbClr val="A6A9B4"/>
      </a:lt2>
      <a:accent1>
        <a:srgbClr val="004268"/>
      </a:accent1>
      <a:accent2>
        <a:srgbClr val="00734F"/>
      </a:accent2>
      <a:accent3>
        <a:srgbClr val="4C6172"/>
      </a:accent3>
      <a:accent4>
        <a:srgbClr val="AF1C42"/>
      </a:accent4>
      <a:accent5>
        <a:srgbClr val="E76766"/>
      </a:accent5>
      <a:accent6>
        <a:srgbClr val="5CB0E0"/>
      </a:accent6>
      <a:hlink>
        <a:srgbClr val="30A080"/>
      </a:hlink>
      <a:folHlink>
        <a:srgbClr val="CA67A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215.181_Brandassets_IUK_Corporate slide deck_template_widescreen" id="{EF58F99F-8E0B-2B48-B070-5FA4B450A7FC}" vid="{EAB73A29-1442-AF4A-8E85-0B28C668368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34806F-473A-4459-A86C-D048C98C4D91}">
  <ds:schemaRefs>
    <ds:schemaRef ds:uri="http://schemas.microsoft.com/sharepoint/v3/contenttype/forms"/>
  </ds:schemaRefs>
</ds:datastoreItem>
</file>

<file path=customXml/itemProps2.xml><?xml version="1.0" encoding="utf-8"?>
<ds:datastoreItem xmlns:ds="http://schemas.openxmlformats.org/officeDocument/2006/customXml" ds:itemID="{1575ABA2-9F15-4EEC-A6B0-6E710ED8A62E}">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4CF0BE02-8B9C-4F4D-BCD8-F5B73F2EEA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18.3215.181_Brandassets_IUK_Corporate slide deck_template_widescreen 16_9 ratio (2)</Template>
  <TotalTime>26659</TotalTime>
  <Words>1754</Words>
  <Application>Microsoft Office PowerPoint</Application>
  <PresentationFormat>On-screen Show (16:9)</PresentationFormat>
  <Paragraphs>261</Paragraphs>
  <Slides>11</Slides>
  <Notes>8</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11</vt:i4>
      </vt:variant>
    </vt:vector>
  </HeadingPairs>
  <TitlesOfParts>
    <vt:vector size="26" baseType="lpstr">
      <vt:lpstr>.AppleSystemUIFont</vt:lpstr>
      <vt:lpstr>Arial</vt:lpstr>
      <vt:lpstr>Calibri</vt:lpstr>
      <vt:lpstr>Calibri Light</vt:lpstr>
      <vt:lpstr>Rockwell Nova Light</vt:lpstr>
      <vt:lpstr>System Font Regular</vt:lpstr>
      <vt:lpstr>Wingdings</vt:lpstr>
      <vt:lpstr>1_No Image Cover</vt:lpstr>
      <vt:lpstr>2_Image Cover Slide</vt:lpstr>
      <vt:lpstr>3_Content slides</vt:lpstr>
      <vt:lpstr>4_Chapter Section</vt:lpstr>
      <vt:lpstr>5_Signoff</vt:lpstr>
      <vt:lpstr>Custom Design</vt:lpstr>
      <vt:lpstr>2_Custom Design</vt:lpstr>
      <vt:lpstr>3_Image Cover Slide</vt:lpstr>
      <vt:lpstr>UK National Programme Update: June 2018</vt:lpstr>
      <vt:lpstr>Priority Areas in Automotive Innovation</vt:lpstr>
      <vt:lpstr>PowerPoint Presentation</vt:lpstr>
      <vt:lpstr>Vehicle Charging: EV-grid integration &amp; V2G</vt:lpstr>
      <vt:lpstr>Developing the EV Charging Infrastructure</vt:lpstr>
      <vt:lpstr>PowerPoint Presentation</vt:lpstr>
      <vt:lpstr>PowerPoint Presentation</vt:lpstr>
      <vt:lpstr>ISCF Faraday Battery Challenge  </vt:lpstr>
      <vt:lpstr>ISCF Driving the Electric Revolution (DER):  Power Electronics, Machines and Drives</vt:lpstr>
      <vt:lpstr>PowerPoint Presentation</vt:lpstr>
      <vt:lpstr>To come in 2019…</vt:lpstr>
    </vt:vector>
  </TitlesOfParts>
  <Company>Innovate 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Option 1</dc:title>
  <dc:creator>Claire Iddenden - UKRI INNOVATEUK</dc:creator>
  <cp:lastModifiedBy>Francesca Iudicello - UKRI INNOVATEUK</cp:lastModifiedBy>
  <cp:revision>172</cp:revision>
  <dcterms:created xsi:type="dcterms:W3CDTF">2018-04-03T14:48:44Z</dcterms:created>
  <dcterms:modified xsi:type="dcterms:W3CDTF">2019-06-21T12:27:54Z</dcterms:modified>
</cp:coreProperties>
</file>