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3" r:id="rId3"/>
    <p:sldId id="304" r:id="rId4"/>
    <p:sldId id="305" r:id="rId5"/>
    <p:sldId id="306" r:id="rId6"/>
    <p:sldId id="313" r:id="rId7"/>
    <p:sldId id="307" r:id="rId8"/>
    <p:sldId id="308" r:id="rId9"/>
    <p:sldId id="309" r:id="rId10"/>
    <p:sldId id="310" r:id="rId11"/>
    <p:sldId id="312" r:id="rId12"/>
    <p:sldId id="283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88" autoAdjust="0"/>
  </p:normalViewPr>
  <p:slideViewPr>
    <p:cSldViewPr>
      <p:cViewPr varScale="1">
        <p:scale>
          <a:sx n="111" d="100"/>
          <a:sy n="111" d="100"/>
        </p:scale>
        <p:origin x="16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3A19718A-D775-4157-AB2A-18CEFFE75D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F2F7BC4-102B-4F83-B458-C306A008ABA4}" type="datetimeFigureOut">
              <a:rPr lang="cs-CZ"/>
              <a:pPr>
                <a:defRPr/>
              </a:pPr>
              <a:t>19.11.2018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211C08EE-96A4-4975-AE41-FD1595B4CC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84127E5-A46A-457E-BCD5-B552013EE2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436F8004-E7E4-448B-AB75-5082AD10B4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hlaví 6">
            <a:extLst>
              <a:ext uri="{FF2B5EF4-FFF2-40B4-BE49-F238E27FC236}">
                <a16:creationId xmlns:a16="http://schemas.microsoft.com/office/drawing/2014/main" xmlns="" id="{F27073F3-1EB5-4A2C-9336-447DF04017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563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15B2C8F9-279F-4861-8827-3DF41F9048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E0949DB3-D697-4559-BE06-F6DD1DCC7EC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C01B9A0-8F40-4A32-BE2E-62F6EB5807A1}" type="datetimeFigureOut">
              <a:rPr lang="cs-CZ"/>
              <a:pPr>
                <a:defRPr/>
              </a:pPr>
              <a:t>19.11.2018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xmlns="" id="{71178FD9-5857-40ED-BD1A-9723E5BDE06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xmlns="" id="{A7B90182-B7CD-4BC9-B03D-784FECC45A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57CB58B-A5C8-473F-85CF-DBAC7687507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4D63220-A671-4179-9309-6214DFD0E3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259D90-4472-49C2-AEEE-068705C29A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2967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59D90-4472-49C2-AEEE-068705C29AEA}" type="slidenum">
              <a:rPr lang="cs-CZ" altLang="cs-CZ" smtClean="0"/>
              <a:pPr>
                <a:defRPr/>
              </a:pPr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9953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59D90-4472-49C2-AEEE-068705C29AEA}" type="slidenum">
              <a:rPr lang="cs-CZ" altLang="cs-CZ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cs-CZ" alt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290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59D90-4472-49C2-AEEE-068705C29AEA}" type="slidenum">
              <a:rPr lang="cs-CZ" altLang="cs-CZ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cs-CZ" alt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29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59D90-4472-49C2-AEEE-068705C29AEA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0229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59D90-4472-49C2-AEEE-068705C29AEA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0229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59D90-4472-49C2-AEEE-068705C29AEA}" type="slidenum">
              <a:rPr lang="cs-CZ" altLang="cs-CZ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cs-CZ" alt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29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59D90-4472-49C2-AEEE-068705C29AEA}" type="slidenum">
              <a:rPr lang="cs-CZ" altLang="cs-CZ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cs-CZ" alt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29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59D90-4472-49C2-AEEE-068705C29AEA}" type="slidenum">
              <a:rPr lang="cs-CZ" altLang="cs-CZ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cs-CZ" alt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29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59D90-4472-49C2-AEEE-068705C29AEA}" type="slidenum">
              <a:rPr lang="cs-CZ" altLang="cs-CZ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cs-CZ" alt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29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59D90-4472-49C2-AEEE-068705C29AEA}" type="slidenum">
              <a:rPr lang="cs-CZ" altLang="cs-CZ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cs-CZ" alt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29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59D90-4472-49C2-AEEE-068705C29AEA}" type="slidenum">
              <a:rPr lang="cs-CZ" altLang="cs-CZ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cs-CZ" alt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29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ozadi_prezentace3">
            <a:extLst>
              <a:ext uri="{FF2B5EF4-FFF2-40B4-BE49-F238E27FC236}">
                <a16:creationId xmlns:a16="http://schemas.microsoft.com/office/drawing/2014/main" xmlns="" id="{AB959850-C0C2-41F4-9F8A-F547632F656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9144000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B1EA2D6D-3EB9-40A5-AAD7-1459DDF7FAFB}"/>
              </a:ext>
            </a:extLst>
          </p:cNvPr>
          <p:cNvSpPr/>
          <p:nvPr userDrawn="1"/>
        </p:nvSpPr>
        <p:spPr>
          <a:xfrm>
            <a:off x="2966195" y="379413"/>
            <a:ext cx="4824413" cy="574675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2C21A4CB-DF41-4D4C-BBC4-07D1BD0725D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180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E6AC7F9F-BE41-43C7-AC2B-9667C45A4E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xmlns="" id="{AE9E05A3-DACC-4DA2-89EB-2B774EE64E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694450E-132E-42C6-B5A1-73F0F54BE5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C2273-8CD6-494B-BD45-7A63820AB2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432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6B67B13-8BCF-4FB3-A1FE-668A06DEE2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4BA9334-5D22-4A7D-80D9-ACA920EB60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E1D1142-CAEB-4CF7-8222-76C34D0A37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0BA69-EF4E-4EAB-92A9-761D5C0ADE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915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B8DB277-44A8-49F7-AD68-A186595E64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6131853-0924-4F08-B5EE-2445DDABCF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F5F25DB-8ED2-427A-ACDA-1893F4C40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A9661-F08F-4F72-900C-C27355383F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513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077EC5B-E088-4E4F-8822-05C20B6DF6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95FB158-C703-42F1-A8C2-14CAC81B7F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C9A8006-A866-4D99-B502-EC3B555891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AA34E-B5D5-45A7-99B4-6F97E354C1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2585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AF83C10-2B05-4802-A9A0-23722607C2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E7CEFEE-E655-425B-A460-B19F07CC98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EB27966-EC4B-48EF-8095-F9E2A8207C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BE136-FCFD-477E-A664-CD5A5F7B3C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611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BB4A76B-4590-4358-87DE-3C96435940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E29A14B-98E4-4E65-B627-BB94FB0EAC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3B64732-CD25-475A-A3FB-078CBEE82F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0D0DA-60AF-40A2-BB12-2E714FA07A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916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D9A7410B-3BCB-469E-A6A0-3CD6EBEB6A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A990C15F-86D2-48AD-A382-A9EE61DDB3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F6582057-DBCC-45D1-9E28-201B69B294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DC4B4-E07F-4BD6-B31C-91592E779D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0523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F2843561-A3F7-4885-A61B-AB9AF6E2EB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D339E9F8-6921-4706-8C35-31E6EC3B0E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23C5AA1F-04D0-4256-B894-836BC875AE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E2856-1768-437F-9E37-32F7C1C9B6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83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39FEDDAD-4DF8-47A9-B044-91A48ADB51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CB58959D-7381-4339-A060-513060B38A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68782619-9C14-4A2F-AE57-CDB3FA61B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6C583-586D-468F-A676-962D3524842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677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92D924B-8559-46CE-89D8-1E9F967511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3C814FA-46B1-497D-8F2C-1F776AA728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3CA888D-9EB8-4AAC-BB30-28B378C60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8EDEA-EAEF-4270-B474-BE42BC0D69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9684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F52C4EA-15E0-49E9-BAE4-9A47B73336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1D522AC-740D-48F4-A3FD-07D4A263BA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BFC0E79-686A-44C8-9AA8-AD452BEBCE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E41C3-7BF1-4E9F-BD6B-E30F0188B9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2756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ABFD1EDC-1C6D-4E05-87FC-E1BD7ADF9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4EF93CE2-26C1-43DF-8A7E-6C5A7CBA2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AFBF6C28-EDA7-4AAA-BA2C-1B3E2DE2F0D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C6EB57F1-65F4-44CC-92AD-CC2D954482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6F4B6366-04EE-42B2-B228-A79602858B3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5ADC34E-726D-4C20-86E2-F9A08E60EF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pozadi_prezentace">
            <a:extLst>
              <a:ext uri="{FF2B5EF4-FFF2-40B4-BE49-F238E27FC236}">
                <a16:creationId xmlns:a16="http://schemas.microsoft.com/office/drawing/2014/main" xmlns="" id="{20F6DE5E-10DD-46FF-BA33-AAA8132F8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378"/>
            <a:ext cx="9144000" cy="673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5">
            <a:extLst>
              <a:ext uri="{FF2B5EF4-FFF2-40B4-BE49-F238E27FC236}">
                <a16:creationId xmlns:a16="http://schemas.microsoft.com/office/drawing/2014/main" xmlns="" id="{C2EF8F6C-5EB1-4C8D-9BD4-389339BC7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9351"/>
            <a:ext cx="9144000" cy="306438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27.11.2018</a:t>
            </a:r>
          </a:p>
        </p:txBody>
      </p:sp>
      <p:sp>
        <p:nvSpPr>
          <p:cNvPr id="5124" name="Rectangle 6">
            <a:extLst>
              <a:ext uri="{FF2B5EF4-FFF2-40B4-BE49-F238E27FC236}">
                <a16:creationId xmlns:a16="http://schemas.microsoft.com/office/drawing/2014/main" xmlns="" id="{35BB0C44-65F2-42F6-A579-560A7F92C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xmlns="" id="{6838568E-2C36-4B5B-9D09-2B14F9338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1685097"/>
            <a:ext cx="6335713" cy="2179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150000"/>
              </a:lnSpc>
              <a:spcBef>
                <a:spcPct val="50000"/>
              </a:spcBef>
              <a:defRPr/>
            </a:pPr>
            <a:r>
              <a:rPr lang="cs-CZ" alt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Technologická platforma silniční doprava</a:t>
            </a:r>
          </a:p>
          <a:p>
            <a:pPr algn="ctr" eaLnBrk="1" hangingPunct="1">
              <a:lnSpc>
                <a:spcPct val="150000"/>
              </a:lnSpc>
              <a:spcBef>
                <a:spcPct val="50000"/>
              </a:spcBef>
              <a:defRPr/>
            </a:pPr>
            <a:endParaRPr lang="cs-CZ" altLang="cs-CZ" sz="2800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5126" name="Text Box 8">
            <a:extLst>
              <a:ext uri="{FF2B5EF4-FFF2-40B4-BE49-F238E27FC236}">
                <a16:creationId xmlns:a16="http://schemas.microsoft.com/office/drawing/2014/main" xmlns="" id="{3E1A0F2D-16E8-425A-9B50-89FEE8A86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558" y="2882110"/>
            <a:ext cx="345598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cs-CZ" altLang="cs-CZ" sz="2000" b="1" dirty="0" smtClean="0">
              <a:solidFill>
                <a:srgbClr val="CC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 dirty="0" smtClean="0">
                <a:solidFill>
                  <a:srgbClr val="CC0000"/>
                </a:solidFill>
              </a:rPr>
              <a:t>Ing. Václav Fencl, CSc.</a:t>
            </a:r>
            <a:endParaRPr lang="cs-CZ" altLang="cs-CZ" sz="2000" b="1" dirty="0">
              <a:solidFill>
                <a:srgbClr val="CC0000"/>
              </a:solidFill>
            </a:endParaRPr>
          </a:p>
        </p:txBody>
      </p:sp>
      <p:grpSp>
        <p:nvGrpSpPr>
          <p:cNvPr id="5127" name="Skupina 1">
            <a:extLst>
              <a:ext uri="{FF2B5EF4-FFF2-40B4-BE49-F238E27FC236}">
                <a16:creationId xmlns:a16="http://schemas.microsoft.com/office/drawing/2014/main" xmlns="" id="{43CDDFD8-9B21-4981-8125-B6C901D361FB}"/>
              </a:ext>
            </a:extLst>
          </p:cNvPr>
          <p:cNvGrpSpPr>
            <a:grpSpLocks/>
          </p:cNvGrpSpPr>
          <p:nvPr/>
        </p:nvGrpSpPr>
        <p:grpSpPr bwMode="auto">
          <a:xfrm>
            <a:off x="2699792" y="204788"/>
            <a:ext cx="5905500" cy="789960"/>
            <a:chOff x="2483751" y="190538"/>
            <a:chExt cx="6048308" cy="803749"/>
          </a:xfrm>
        </p:grpSpPr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xmlns="" id="{AE5EE852-0FA5-4160-AD08-A76CB2681DDC}"/>
                </a:ext>
              </a:extLst>
            </p:cNvPr>
            <p:cNvSpPr/>
            <p:nvPr/>
          </p:nvSpPr>
          <p:spPr>
            <a:xfrm>
              <a:off x="3708045" y="190538"/>
              <a:ext cx="4824014" cy="573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  <p:pic>
          <p:nvPicPr>
            <p:cNvPr id="5129" name="Picture 2" descr="D:\Users\Janosikova\Desktop\logo-eu-op-pik.png">
              <a:extLst>
                <a:ext uri="{FF2B5EF4-FFF2-40B4-BE49-F238E27FC236}">
                  <a16:creationId xmlns:a16="http://schemas.microsoft.com/office/drawing/2014/main" xmlns="" id="{E9705B82-4143-415A-90B6-999BDC3502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3751" y="190676"/>
              <a:ext cx="2876223" cy="803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0" name="Picture 3" descr="D:\Users\Janosikova\Desktop\logo-mpo.png">
              <a:extLst>
                <a:ext uri="{FF2B5EF4-FFF2-40B4-BE49-F238E27FC236}">
                  <a16:creationId xmlns:a16="http://schemas.microsoft.com/office/drawing/2014/main" xmlns="" id="{5E5AF9F2-B629-41FF-950F-64B01B3E92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3865" y="307313"/>
              <a:ext cx="1152445" cy="552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:a16="http://schemas.microsoft.com/office/drawing/2014/main" xmlns="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27.11.2018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:a16="http://schemas.microsoft.com/office/drawing/2014/main" xmlns="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8291512" cy="48291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altLang="cs-CZ" sz="1800" b="1" dirty="0">
                <a:solidFill>
                  <a:srgbClr val="003399"/>
                </a:solidFill>
              </a:rPr>
              <a:t>P</a:t>
            </a:r>
            <a:r>
              <a:rPr lang="pl-PL" altLang="cs-CZ" sz="1800" b="1" dirty="0" smtClean="0">
                <a:solidFill>
                  <a:srgbClr val="003399"/>
                </a:solidFill>
              </a:rPr>
              <a:t>rojekt  </a:t>
            </a:r>
            <a:r>
              <a:rPr lang="pl-PL" altLang="cs-CZ" sz="1800" b="1" dirty="0">
                <a:solidFill>
                  <a:srgbClr val="003399"/>
                </a:solidFill>
              </a:rPr>
              <a:t>Technologické trendy v silniční dopravě</a:t>
            </a:r>
          </a:p>
          <a:p>
            <a:pPr marL="0" indent="0">
              <a:buFontTx/>
              <a:buNone/>
              <a:defRPr/>
            </a:pPr>
            <a:endParaRPr lang="cs-CZ" altLang="cs-CZ" sz="1800" b="1" dirty="0">
              <a:solidFill>
                <a:srgbClr val="003399"/>
              </a:solidFill>
            </a:endParaRPr>
          </a:p>
          <a:p>
            <a:pPr marL="0" indent="0">
              <a:buNone/>
              <a:defRPr/>
            </a:pPr>
            <a:r>
              <a:rPr lang="cs-CZ" altLang="cs-CZ" sz="1800" dirty="0" smtClean="0"/>
              <a:t>Zapojení </a:t>
            </a:r>
            <a:r>
              <a:rPr lang="cs-CZ" altLang="cs-CZ" sz="1800" dirty="0"/>
              <a:t>členů do evropských a národních výzkumných programů</a:t>
            </a:r>
          </a:p>
          <a:p>
            <a:pPr>
              <a:defRPr/>
            </a:pPr>
            <a:endParaRPr lang="cs-CZ" altLang="cs-CZ" sz="1800" dirty="0" smtClean="0"/>
          </a:p>
          <a:p>
            <a:pPr>
              <a:defRPr/>
            </a:pPr>
            <a:r>
              <a:rPr lang="cs-CZ" altLang="cs-CZ" sz="1800" dirty="0" smtClean="0"/>
              <a:t>Tato aktivita zahrnuje podporu členů platformy při zapojování do evropských a národních programů </a:t>
            </a:r>
            <a:r>
              <a:rPr lang="cs-CZ" altLang="cs-CZ" sz="1800" dirty="0" err="1" smtClean="0"/>
              <a:t>VaV</a:t>
            </a:r>
            <a:endParaRPr lang="cs-CZ" altLang="cs-CZ" sz="1800" dirty="0" smtClean="0"/>
          </a:p>
          <a:p>
            <a:pPr>
              <a:defRPr/>
            </a:pPr>
            <a:r>
              <a:rPr lang="cs-CZ" altLang="cs-CZ" sz="1800" dirty="0" smtClean="0"/>
              <a:t>Indikátorem povinným k naplnění je podání dvou projektů s účastí členů platformy do programů mezinárodní spolupráce ve </a:t>
            </a:r>
            <a:r>
              <a:rPr lang="cs-CZ" altLang="cs-CZ" sz="1800" dirty="0" err="1" smtClean="0"/>
              <a:t>VaV</a:t>
            </a:r>
            <a:r>
              <a:rPr lang="cs-CZ" altLang="cs-CZ" sz="1800" dirty="0" smtClean="0"/>
              <a:t> </a:t>
            </a:r>
            <a:endParaRPr lang="cs-CZ" altLang="cs-CZ" sz="1800" dirty="0"/>
          </a:p>
          <a:p>
            <a:pPr>
              <a:defRPr/>
            </a:pPr>
            <a:r>
              <a:rPr lang="cs-CZ" altLang="cs-CZ" sz="1800" dirty="0" smtClean="0"/>
              <a:t>V rámci řešení projektu budou připraveny tři informační semináře k obsahu pracovních programů doprava H2020 na roky 2018-2020 </a:t>
            </a:r>
            <a:endParaRPr lang="cs-CZ" altLang="cs-CZ" sz="1600" dirty="0"/>
          </a:p>
          <a:p>
            <a:pPr>
              <a:defRPr/>
            </a:pPr>
            <a:endParaRPr lang="cs-CZ" altLang="cs-CZ" sz="1800" b="1" dirty="0">
              <a:solidFill>
                <a:srgbClr val="003399"/>
              </a:solidFill>
            </a:endParaRPr>
          </a:p>
          <a:p>
            <a:pPr>
              <a:defRPr/>
            </a:pPr>
            <a:endParaRPr lang="cs-CZ" altLang="cs-CZ" sz="2000" dirty="0"/>
          </a:p>
        </p:txBody>
      </p:sp>
      <p:pic>
        <p:nvPicPr>
          <p:cNvPr id="6150" name="Obrázek 6">
            <a:extLst>
              <a:ext uri="{FF2B5EF4-FFF2-40B4-BE49-F238E27FC236}">
                <a16:creationId xmlns:a16="http://schemas.microsoft.com/office/drawing/2014/main" xmlns="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:a16="http://schemas.microsoft.com/office/drawing/2014/main" xmlns="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0423732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:a16="http://schemas.microsoft.com/office/drawing/2014/main" xmlns="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27.11.2018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:a16="http://schemas.microsoft.com/office/drawing/2014/main" xmlns="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8291512" cy="48291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b="1" dirty="0" smtClean="0">
                <a:solidFill>
                  <a:srgbClr val="003399"/>
                </a:solidFill>
              </a:rPr>
              <a:t>Technologická platforma silniční doprava</a:t>
            </a:r>
            <a:endParaRPr lang="cs-CZ" altLang="cs-CZ" sz="1800" b="1" dirty="0">
              <a:solidFill>
                <a:srgbClr val="003399"/>
              </a:solidFill>
            </a:endParaRPr>
          </a:p>
          <a:p>
            <a:pPr marL="0" indent="0">
              <a:buNone/>
              <a:defRPr/>
            </a:pPr>
            <a:endParaRPr lang="cs-CZ" altLang="cs-CZ" sz="1800" dirty="0" smtClean="0"/>
          </a:p>
          <a:p>
            <a:pPr marL="0" indent="0">
              <a:buNone/>
              <a:defRPr/>
            </a:pPr>
            <a:r>
              <a:rPr lang="cs-CZ" altLang="cs-CZ" sz="1800" dirty="0" smtClean="0"/>
              <a:t>Výhled činnosti po ukončení projektu v roce 2020</a:t>
            </a:r>
          </a:p>
          <a:p>
            <a:pPr marL="0" indent="0">
              <a:buNone/>
              <a:defRPr/>
            </a:pP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 smtClean="0"/>
              <a:t>Předpoklad, </a:t>
            </a:r>
            <a:r>
              <a:rPr lang="cs-CZ" altLang="cs-CZ" sz="1800" dirty="0"/>
              <a:t>že MPO vypíše novou </a:t>
            </a:r>
            <a:r>
              <a:rPr lang="cs-CZ" altLang="cs-CZ" sz="1800" dirty="0" smtClean="0"/>
              <a:t>výzvu v roce 2020 s </a:t>
            </a:r>
            <a:r>
              <a:rPr lang="cs-CZ" altLang="cs-CZ" sz="1800" dirty="0"/>
              <a:t>ukončením </a:t>
            </a:r>
            <a:r>
              <a:rPr lang="cs-CZ" altLang="cs-CZ" sz="1800" dirty="0" smtClean="0"/>
              <a:t>řešení v </a:t>
            </a:r>
            <a:r>
              <a:rPr lang="cs-CZ" altLang="cs-CZ" sz="1800" dirty="0"/>
              <a:t>roce </a:t>
            </a:r>
            <a:r>
              <a:rPr lang="cs-CZ" altLang="cs-CZ" sz="1800" dirty="0" smtClean="0"/>
              <a:t>2023.</a:t>
            </a:r>
            <a:endParaRPr lang="cs-CZ" altLang="cs-CZ" sz="1800" dirty="0"/>
          </a:p>
          <a:p>
            <a:pPr marL="0" indent="0">
              <a:buNone/>
              <a:defRPr/>
            </a:pP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 smtClean="0"/>
              <a:t>Po ukončení řešení návazného projektu v roce 2023  bude platforma pokračovat ve své činnosti   bez finanční  podpory ze strukturálních fondů.</a:t>
            </a:r>
          </a:p>
          <a:p>
            <a:pPr>
              <a:defRPr/>
            </a:pPr>
            <a:endParaRPr lang="cs-CZ" altLang="cs-CZ" sz="1800" dirty="0" smtClean="0"/>
          </a:p>
          <a:p>
            <a:pPr marL="0" indent="0">
              <a:buNone/>
              <a:defRPr/>
            </a:pPr>
            <a:r>
              <a:rPr lang="cs-CZ" altLang="cs-CZ" sz="1800" dirty="0" smtClean="0"/>
              <a:t>Vítáme nové zájemce, kteří mají zájem se zapojit do řešení projektu Technologické trendy v silniční dopravě,  </a:t>
            </a:r>
          </a:p>
          <a:p>
            <a:pPr marL="0" indent="0">
              <a:buNone/>
              <a:defRPr/>
            </a:pPr>
            <a:r>
              <a:rPr lang="cs-CZ" altLang="cs-CZ" sz="1800" dirty="0" smtClean="0"/>
              <a:t>do řešení návazného projektu a do další činnosti!</a:t>
            </a:r>
          </a:p>
          <a:p>
            <a:pPr>
              <a:defRPr/>
            </a:pPr>
            <a:endParaRPr lang="cs-CZ" altLang="cs-CZ" sz="1600" dirty="0"/>
          </a:p>
          <a:p>
            <a:pPr>
              <a:defRPr/>
            </a:pPr>
            <a:endParaRPr lang="cs-CZ" altLang="cs-CZ" sz="1800" b="1" dirty="0">
              <a:solidFill>
                <a:srgbClr val="003399"/>
              </a:solidFill>
            </a:endParaRPr>
          </a:p>
          <a:p>
            <a:pPr>
              <a:defRPr/>
            </a:pPr>
            <a:endParaRPr lang="cs-CZ" altLang="cs-CZ" sz="2000" dirty="0"/>
          </a:p>
        </p:txBody>
      </p:sp>
      <p:pic>
        <p:nvPicPr>
          <p:cNvPr id="6150" name="Obrázek 6">
            <a:extLst>
              <a:ext uri="{FF2B5EF4-FFF2-40B4-BE49-F238E27FC236}">
                <a16:creationId xmlns:a16="http://schemas.microsoft.com/office/drawing/2014/main" xmlns="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:a16="http://schemas.microsoft.com/office/drawing/2014/main" xmlns="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7422814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xmlns="" id="{EA4BC04C-D8C6-4AAE-A6F5-E8AF54033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7171" name="Text Box 6">
            <a:extLst>
              <a:ext uri="{FF2B5EF4-FFF2-40B4-BE49-F238E27FC236}">
                <a16:creationId xmlns:a16="http://schemas.microsoft.com/office/drawing/2014/main" xmlns="" id="{A1ACD362-FBF0-4D58-B16E-237E2ED3E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6446836"/>
            <a:ext cx="871296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27.11.2018</a:t>
            </a:r>
          </a:p>
        </p:txBody>
      </p:sp>
      <p:sp>
        <p:nvSpPr>
          <p:cNvPr id="7172" name="Nadpis 1">
            <a:extLst>
              <a:ext uri="{FF2B5EF4-FFF2-40B4-BE49-F238E27FC236}">
                <a16:creationId xmlns:a16="http://schemas.microsoft.com/office/drawing/2014/main" xmlns="" id="{89377211-C82D-4229-8D4D-7B651E13329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672" y="1988724"/>
            <a:ext cx="6908825" cy="1584325"/>
          </a:xfrm>
        </p:spPr>
        <p:txBody>
          <a:bodyPr/>
          <a:lstStyle/>
          <a:p>
            <a:r>
              <a:rPr lang="cs-CZ" altLang="cs-CZ" sz="2000" b="1" dirty="0"/>
              <a:t>Děkuji vám za </a:t>
            </a:r>
            <a:r>
              <a:rPr lang="cs-CZ" altLang="cs-CZ" sz="2000" b="1" dirty="0" smtClean="0"/>
              <a:t>pozornost</a:t>
            </a:r>
            <a:endParaRPr lang="cs-CZ" altLang="cs-CZ" sz="2000" b="1" dirty="0"/>
          </a:p>
        </p:txBody>
      </p:sp>
      <p:sp>
        <p:nvSpPr>
          <p:cNvPr id="7173" name="Podnadpis 2">
            <a:extLst>
              <a:ext uri="{FF2B5EF4-FFF2-40B4-BE49-F238E27FC236}">
                <a16:creationId xmlns:a16="http://schemas.microsoft.com/office/drawing/2014/main" xmlns="" id="{0DE35E6F-AFE1-45A6-A3B2-04AF64E15E2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63688" y="3604878"/>
            <a:ext cx="6400800" cy="1990725"/>
          </a:xfrm>
        </p:spPr>
        <p:txBody>
          <a:bodyPr/>
          <a:lstStyle/>
          <a:p>
            <a:r>
              <a:rPr lang="cs-CZ" altLang="cs-CZ" sz="2000" b="1" dirty="0"/>
              <a:t>Kontaktní </a:t>
            </a:r>
            <a:r>
              <a:rPr lang="cs-CZ" altLang="cs-CZ" sz="2000" b="1" dirty="0" smtClean="0"/>
              <a:t>údaje:</a:t>
            </a:r>
          </a:p>
          <a:p>
            <a:r>
              <a:rPr lang="cs-CZ" altLang="cs-CZ" sz="2000" b="1" dirty="0" smtClean="0"/>
              <a:t>Ing. Václav Fencl, CSc.</a:t>
            </a:r>
            <a:endParaRPr lang="cs-CZ" altLang="cs-CZ" sz="2000" b="1" dirty="0"/>
          </a:p>
          <a:p>
            <a:r>
              <a:rPr lang="cs-CZ" altLang="cs-CZ" sz="2000" b="1" dirty="0" smtClean="0"/>
              <a:t>Technologická platforma silniční doprava</a:t>
            </a:r>
            <a:endParaRPr lang="cs-CZ" altLang="cs-CZ" sz="2000" b="1" dirty="0"/>
          </a:p>
          <a:p>
            <a:r>
              <a:rPr lang="cs-CZ" altLang="cs-CZ" sz="2000" b="1" dirty="0"/>
              <a:t>v</a:t>
            </a:r>
            <a:r>
              <a:rPr lang="cs-CZ" altLang="cs-CZ" sz="2000" b="1" dirty="0" smtClean="0"/>
              <a:t>aclav.fencl@tpsd-ertrac.cz</a:t>
            </a:r>
            <a:endParaRPr lang="cs-CZ" altLang="cs-CZ" sz="2000" b="1" dirty="0"/>
          </a:p>
          <a:p>
            <a:r>
              <a:rPr lang="cs-CZ" altLang="cs-CZ" sz="2000" b="1" dirty="0" smtClean="0"/>
              <a:t>Telefon 731 197 364</a:t>
            </a:r>
            <a:endParaRPr lang="cs-CZ" altLang="cs-CZ" sz="2000" b="1" dirty="0"/>
          </a:p>
          <a:p>
            <a:endParaRPr lang="cs-CZ" altLang="cs-CZ" sz="2000" dirty="0"/>
          </a:p>
        </p:txBody>
      </p:sp>
      <p:grpSp>
        <p:nvGrpSpPr>
          <p:cNvPr id="7" name="Skupina 1">
            <a:extLst/>
          </p:cNvPr>
          <p:cNvGrpSpPr>
            <a:grpSpLocks/>
          </p:cNvGrpSpPr>
          <p:nvPr/>
        </p:nvGrpSpPr>
        <p:grpSpPr bwMode="auto">
          <a:xfrm>
            <a:off x="2699792" y="260648"/>
            <a:ext cx="5905500" cy="789960"/>
            <a:chOff x="2483751" y="190538"/>
            <a:chExt cx="6048308" cy="803749"/>
          </a:xfrm>
        </p:grpSpPr>
        <p:sp>
          <p:nvSpPr>
            <p:cNvPr id="8" name="Obdélník 7">
              <a:extLst/>
            </p:cNvPr>
            <p:cNvSpPr/>
            <p:nvPr/>
          </p:nvSpPr>
          <p:spPr>
            <a:xfrm>
              <a:off x="3708045" y="190538"/>
              <a:ext cx="4824014" cy="573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  <p:pic>
          <p:nvPicPr>
            <p:cNvPr id="9" name="Picture 2" descr="D:\Users\Janosikova\Desktop\logo-eu-op-pik.png">
              <a:extLst/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3751" y="190676"/>
              <a:ext cx="2876223" cy="803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 descr="D:\Users\Janosikova\Desktop\logo-mpo.png">
              <a:extLst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3865" y="307313"/>
              <a:ext cx="1152445" cy="552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:a16="http://schemas.microsoft.com/office/drawing/2014/main" xmlns="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27.11.2018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:a16="http://schemas.microsoft.com/office/drawing/2014/main" xmlns="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8291512" cy="48291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b="1" dirty="0" smtClean="0">
                <a:solidFill>
                  <a:srgbClr val="003399"/>
                </a:solidFill>
              </a:rPr>
              <a:t>Technologická platforma silniční doprava</a:t>
            </a:r>
          </a:p>
          <a:p>
            <a:pPr marL="0" indent="0">
              <a:buFontTx/>
              <a:buNone/>
              <a:defRPr/>
            </a:pPr>
            <a:endParaRPr lang="cs-CZ" altLang="cs-CZ" sz="1800" b="1" dirty="0">
              <a:solidFill>
                <a:srgbClr val="003399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cs-CZ" altLang="cs-CZ" sz="1800" dirty="0" smtClean="0"/>
              <a:t>Založena na ustavujícím zasedání dne 11. září 2009 v Brně,</a:t>
            </a:r>
          </a:p>
          <a:p>
            <a:pPr marL="0" indent="0">
              <a:buFontTx/>
              <a:buNone/>
              <a:defRPr/>
            </a:pPr>
            <a:r>
              <a:rPr lang="cs-CZ" altLang="cs-CZ" sz="1800" dirty="0" smtClean="0"/>
              <a:t>15 zakládajících členů</a:t>
            </a:r>
          </a:p>
          <a:p>
            <a:pPr marL="0" indent="0">
              <a:buFontTx/>
              <a:buNone/>
              <a:defRPr/>
            </a:pPr>
            <a:endParaRPr lang="cs-CZ" altLang="cs-CZ" sz="1800" dirty="0"/>
          </a:p>
          <a:p>
            <a:pPr marL="0" indent="0">
              <a:buFontTx/>
              <a:buNone/>
              <a:defRPr/>
            </a:pPr>
            <a:r>
              <a:rPr lang="cs-CZ" altLang="cs-CZ" sz="1800" dirty="0" smtClean="0"/>
              <a:t>První projekt podporovaný z OP  podnikání a inovace - spolupráce – technologické platformy, výzva II,</a:t>
            </a:r>
          </a:p>
          <a:p>
            <a:pPr marL="0" indent="0">
              <a:buFontTx/>
              <a:buNone/>
              <a:defRPr/>
            </a:pPr>
            <a:r>
              <a:rPr lang="cs-CZ" altLang="cs-CZ" sz="1800" dirty="0"/>
              <a:t>ř</a:t>
            </a:r>
            <a:r>
              <a:rPr lang="cs-CZ" altLang="cs-CZ" sz="1800" dirty="0" smtClean="0"/>
              <a:t>ešen v období 1.3.2010 – 28.2.2013, rozdělen do 6 etap</a:t>
            </a:r>
          </a:p>
          <a:p>
            <a:pPr marL="0" indent="0">
              <a:buFontTx/>
              <a:buNone/>
              <a:defRPr/>
            </a:pPr>
            <a:endParaRPr lang="cs-CZ" altLang="cs-CZ" sz="1800" dirty="0"/>
          </a:p>
          <a:p>
            <a:pPr marL="0" indent="0">
              <a:buFontTx/>
              <a:buNone/>
              <a:defRPr/>
            </a:pPr>
            <a:r>
              <a:rPr lang="cs-CZ" altLang="cs-CZ" sz="1800" dirty="0" smtClean="0"/>
              <a:t>Hlavní výstupy:</a:t>
            </a:r>
          </a:p>
          <a:p>
            <a:pPr marL="0" indent="0">
              <a:buFontTx/>
              <a:buNone/>
              <a:defRPr/>
            </a:pPr>
            <a:r>
              <a:rPr lang="cs-CZ" altLang="cs-CZ" sz="1800" dirty="0" smtClean="0"/>
              <a:t>Vypracování strategické výzkumné agendy a implementačního akčního plánu</a:t>
            </a:r>
          </a:p>
          <a:p>
            <a:pPr marL="0" indent="0">
              <a:buFontTx/>
              <a:buNone/>
              <a:defRPr/>
            </a:pPr>
            <a:endParaRPr lang="cs-CZ" altLang="cs-CZ" sz="1800" dirty="0"/>
          </a:p>
          <a:p>
            <a:pPr marL="0" indent="0">
              <a:buFontTx/>
              <a:buNone/>
              <a:defRPr/>
            </a:pPr>
            <a:endParaRPr lang="cs-CZ" altLang="cs-CZ" sz="1800" dirty="0" smtClean="0"/>
          </a:p>
          <a:p>
            <a:pPr marL="0" indent="0">
              <a:buFontTx/>
              <a:buNone/>
              <a:defRPr/>
            </a:pPr>
            <a:endParaRPr lang="cs-CZ" altLang="cs-CZ" sz="1600" dirty="0"/>
          </a:p>
          <a:p>
            <a:pPr>
              <a:defRPr/>
            </a:pPr>
            <a:endParaRPr lang="cs-CZ" altLang="cs-CZ" sz="1800" b="1" dirty="0">
              <a:solidFill>
                <a:srgbClr val="003399"/>
              </a:solidFill>
            </a:endParaRPr>
          </a:p>
          <a:p>
            <a:pPr>
              <a:defRPr/>
            </a:pPr>
            <a:endParaRPr lang="cs-CZ" altLang="cs-CZ" sz="2000" dirty="0"/>
          </a:p>
        </p:txBody>
      </p:sp>
      <p:pic>
        <p:nvPicPr>
          <p:cNvPr id="6150" name="Obrázek 6">
            <a:extLst>
              <a:ext uri="{FF2B5EF4-FFF2-40B4-BE49-F238E27FC236}">
                <a16:creationId xmlns:a16="http://schemas.microsoft.com/office/drawing/2014/main" xmlns="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:a16="http://schemas.microsoft.com/office/drawing/2014/main" xmlns="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:a16="http://schemas.microsoft.com/office/drawing/2014/main" xmlns="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27.11.2018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:a16="http://schemas.microsoft.com/office/drawing/2014/main" xmlns="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8291512" cy="48291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b="1" dirty="0" smtClean="0">
                <a:solidFill>
                  <a:srgbClr val="003399"/>
                </a:solidFill>
              </a:rPr>
              <a:t> Druhý projekt ve výzvě II – prodloužení </a:t>
            </a:r>
            <a:r>
              <a:rPr lang="cs-CZ" altLang="cs-CZ" sz="1800" dirty="0" smtClean="0"/>
              <a:t> </a:t>
            </a:r>
          </a:p>
          <a:p>
            <a:pPr marL="0" indent="0">
              <a:buNone/>
              <a:defRPr/>
            </a:pPr>
            <a:endParaRPr lang="cs-CZ" altLang="cs-CZ" sz="1800" dirty="0" smtClean="0"/>
          </a:p>
          <a:p>
            <a:pPr marL="0" indent="0">
              <a:buNone/>
              <a:defRPr/>
            </a:pPr>
            <a:r>
              <a:rPr lang="cs-CZ" altLang="cs-CZ" sz="1800" dirty="0" smtClean="0"/>
              <a:t>Projekt řešen v období 1.3.2013 -31.12.2014, </a:t>
            </a:r>
          </a:p>
          <a:p>
            <a:pPr marL="0" indent="0">
              <a:buNone/>
              <a:defRPr/>
            </a:pPr>
            <a:r>
              <a:rPr lang="cs-CZ" altLang="cs-CZ" sz="1800" dirty="0" smtClean="0"/>
              <a:t>řešení  rozděleno do 4 etap</a:t>
            </a:r>
          </a:p>
          <a:p>
            <a:pPr marL="0" indent="0">
              <a:buNone/>
              <a:defRPr/>
            </a:pPr>
            <a:r>
              <a:rPr lang="cs-CZ" altLang="cs-CZ" sz="1800" dirty="0" smtClean="0"/>
              <a:t>počet členů platformy 13</a:t>
            </a:r>
          </a:p>
          <a:p>
            <a:pPr marL="0" indent="0">
              <a:buNone/>
              <a:defRPr/>
            </a:pPr>
            <a:endParaRPr lang="cs-CZ" altLang="cs-CZ" sz="1800" dirty="0" smtClean="0"/>
          </a:p>
          <a:p>
            <a:pPr marL="0" indent="0">
              <a:buNone/>
              <a:defRPr/>
            </a:pPr>
            <a:r>
              <a:rPr lang="cs-CZ" altLang="cs-CZ" sz="1800" dirty="0" smtClean="0"/>
              <a:t>Hlavní výstupy:</a:t>
            </a:r>
          </a:p>
          <a:p>
            <a:pPr>
              <a:buFontTx/>
              <a:buChar char="-"/>
              <a:defRPr/>
            </a:pPr>
            <a:r>
              <a:rPr lang="cs-CZ" altLang="cs-CZ" sz="1800" dirty="0"/>
              <a:t>a</a:t>
            </a:r>
            <a:r>
              <a:rPr lang="cs-CZ" altLang="cs-CZ" sz="1800" dirty="0" smtClean="0"/>
              <a:t>ktualizace strategických dokumentů – SVA a IAP,</a:t>
            </a:r>
          </a:p>
          <a:p>
            <a:pPr>
              <a:buFontTx/>
              <a:buChar char="-"/>
              <a:defRPr/>
            </a:pPr>
            <a:r>
              <a:rPr lang="cs-CZ" altLang="cs-CZ" sz="1800" dirty="0"/>
              <a:t>z</a:t>
            </a:r>
            <a:r>
              <a:rPr lang="cs-CZ" altLang="cs-CZ" sz="1800" dirty="0" smtClean="0"/>
              <a:t>apojení členů platformy do činnosti evropské technologické platformy ERTRAC,</a:t>
            </a:r>
          </a:p>
          <a:p>
            <a:pPr>
              <a:buFontTx/>
              <a:buChar char="-"/>
              <a:defRPr/>
            </a:pPr>
            <a:r>
              <a:rPr lang="cs-CZ" altLang="cs-CZ" sz="1800" dirty="0"/>
              <a:t>i</a:t>
            </a:r>
            <a:r>
              <a:rPr lang="cs-CZ" altLang="cs-CZ" sz="1800" dirty="0" smtClean="0"/>
              <a:t>niciace výzkumných a vývojových projektů v komerční a veřejné sféře.</a:t>
            </a:r>
          </a:p>
          <a:p>
            <a:pPr marL="0" indent="0">
              <a:buNone/>
              <a:defRPr/>
            </a:pP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 smtClean="0"/>
              <a:t>Všechny ukazatele splněny, členové podali celkem 11 národních projektů </a:t>
            </a:r>
            <a:r>
              <a:rPr lang="cs-CZ" altLang="cs-CZ" sz="1800" dirty="0" err="1" smtClean="0"/>
              <a:t>VaV</a:t>
            </a:r>
            <a:r>
              <a:rPr lang="cs-CZ" altLang="cs-CZ" sz="1800" dirty="0" smtClean="0"/>
              <a:t> a</a:t>
            </a:r>
          </a:p>
          <a:p>
            <a:pPr marL="0" indent="0">
              <a:buNone/>
              <a:defRPr/>
            </a:pPr>
            <a:r>
              <a:rPr lang="cs-CZ" altLang="cs-CZ" sz="1800" dirty="0" smtClean="0"/>
              <a:t>1 projekt mezinárodní</a:t>
            </a:r>
          </a:p>
          <a:p>
            <a:pPr marL="0" indent="0">
              <a:buNone/>
              <a:defRPr/>
            </a:pPr>
            <a:endParaRPr lang="cs-CZ" altLang="cs-CZ" sz="1800" dirty="0"/>
          </a:p>
          <a:p>
            <a:pPr>
              <a:defRPr/>
            </a:pPr>
            <a:endParaRPr lang="cs-CZ" altLang="cs-CZ" sz="1600" b="1" dirty="0"/>
          </a:p>
          <a:p>
            <a:pPr>
              <a:defRPr/>
            </a:pPr>
            <a:endParaRPr lang="cs-CZ" altLang="cs-CZ" sz="1800" b="1" dirty="0">
              <a:solidFill>
                <a:srgbClr val="003399"/>
              </a:solidFill>
            </a:endParaRPr>
          </a:p>
          <a:p>
            <a:pPr>
              <a:defRPr/>
            </a:pPr>
            <a:endParaRPr lang="cs-CZ" altLang="cs-CZ" sz="2000" dirty="0"/>
          </a:p>
        </p:txBody>
      </p:sp>
      <p:pic>
        <p:nvPicPr>
          <p:cNvPr id="6150" name="Obrázek 6">
            <a:extLst>
              <a:ext uri="{FF2B5EF4-FFF2-40B4-BE49-F238E27FC236}">
                <a16:creationId xmlns:a16="http://schemas.microsoft.com/office/drawing/2014/main" xmlns="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:a16="http://schemas.microsoft.com/office/drawing/2014/main" xmlns="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63514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:a16="http://schemas.microsoft.com/office/drawing/2014/main" xmlns="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27.11.2018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:a16="http://schemas.microsoft.com/office/drawing/2014/main" xmlns="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8291512" cy="48291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altLang="cs-CZ" sz="1800" b="1" dirty="0" smtClean="0">
                <a:solidFill>
                  <a:srgbClr val="003399"/>
                </a:solidFill>
              </a:rPr>
              <a:t>Mezinárodní projekt ERA-NET TRANSPORT III</a:t>
            </a:r>
          </a:p>
          <a:p>
            <a:pPr marL="0" indent="0">
              <a:buFontTx/>
              <a:buNone/>
              <a:defRPr/>
            </a:pPr>
            <a:endParaRPr lang="cs-CZ" altLang="cs-CZ" sz="1800" b="1" dirty="0">
              <a:solidFill>
                <a:srgbClr val="003399"/>
              </a:solidFill>
            </a:endParaRPr>
          </a:p>
          <a:p>
            <a:pPr marL="0" indent="0">
              <a:buNone/>
              <a:defRPr/>
            </a:pPr>
            <a:r>
              <a:rPr lang="cs-CZ" altLang="cs-CZ" sz="1800" dirty="0" smtClean="0"/>
              <a:t>V období 1.11.2012- 30.4.2016  platforma zapojena do projektu  7RP</a:t>
            </a:r>
          </a:p>
          <a:p>
            <a:pPr marL="0" indent="0">
              <a:buNone/>
              <a:defRPr/>
            </a:pPr>
            <a:r>
              <a:rPr lang="cs-CZ" altLang="cs-CZ" sz="1800" dirty="0" smtClean="0"/>
              <a:t>ERA-NET TRANSPORT III jako člen konsorcia vedeném nizozemskou </a:t>
            </a:r>
            <a:r>
              <a:rPr lang="cs-CZ" altLang="cs-CZ" sz="1800" dirty="0"/>
              <a:t>organizací </a:t>
            </a:r>
            <a:r>
              <a:rPr lang="cs-CZ" altLang="cs-CZ" sz="1800" dirty="0" err="1" smtClean="0"/>
              <a:t>Rijkswaterstaat</a:t>
            </a:r>
            <a:endParaRPr lang="cs-CZ" altLang="cs-CZ" sz="1800" dirty="0" smtClean="0"/>
          </a:p>
          <a:p>
            <a:pPr marL="0" indent="0">
              <a:buNone/>
              <a:defRPr/>
            </a:pPr>
            <a:endParaRPr lang="cs-CZ" altLang="cs-CZ" sz="1800" dirty="0" smtClean="0"/>
          </a:p>
          <a:p>
            <a:pPr>
              <a:defRPr/>
            </a:pPr>
            <a:r>
              <a:rPr lang="cs-CZ" altLang="cs-CZ" sz="1800" dirty="0" smtClean="0"/>
              <a:t>Konsorcium zahrnoval celkem 23 organizací. </a:t>
            </a:r>
          </a:p>
          <a:p>
            <a:pPr>
              <a:defRPr/>
            </a:pPr>
            <a:r>
              <a:rPr lang="cs-CZ" altLang="cs-CZ" sz="1800" dirty="0" smtClean="0"/>
              <a:t>Cílem projektu bylo podpořit spolupráci evropských poskytovatelů prostředků na dopravní výzkum. V rámci řešení projektu byly vypsány dvě velké výzvy na výzkumná  témata v oblasti dopravy </a:t>
            </a:r>
            <a:endParaRPr lang="cs-CZ" altLang="cs-CZ" sz="1800" dirty="0"/>
          </a:p>
          <a:p>
            <a:pPr>
              <a:defRPr/>
            </a:pPr>
            <a:endParaRPr lang="cs-CZ" altLang="cs-CZ" sz="1600" dirty="0"/>
          </a:p>
          <a:p>
            <a:pPr>
              <a:defRPr/>
            </a:pPr>
            <a:endParaRPr lang="cs-CZ" altLang="cs-CZ" sz="1800" b="1" dirty="0">
              <a:solidFill>
                <a:srgbClr val="003399"/>
              </a:solidFill>
            </a:endParaRPr>
          </a:p>
          <a:p>
            <a:pPr>
              <a:defRPr/>
            </a:pPr>
            <a:endParaRPr lang="cs-CZ" altLang="cs-CZ" sz="2000" dirty="0"/>
          </a:p>
        </p:txBody>
      </p:sp>
      <p:pic>
        <p:nvPicPr>
          <p:cNvPr id="6150" name="Obrázek 6">
            <a:extLst>
              <a:ext uri="{FF2B5EF4-FFF2-40B4-BE49-F238E27FC236}">
                <a16:creationId xmlns:a16="http://schemas.microsoft.com/office/drawing/2014/main" xmlns="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:a16="http://schemas.microsoft.com/office/drawing/2014/main" xmlns="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96477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:a16="http://schemas.microsoft.com/office/drawing/2014/main" xmlns="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27.11.2018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:a16="http://schemas.microsoft.com/office/drawing/2014/main" xmlns="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8291512" cy="48291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altLang="cs-CZ" sz="1800" b="1" dirty="0">
                <a:solidFill>
                  <a:srgbClr val="003399"/>
                </a:solidFill>
              </a:rPr>
              <a:t>P</a:t>
            </a:r>
            <a:r>
              <a:rPr lang="pl-PL" altLang="cs-CZ" sz="1800" b="1" dirty="0" smtClean="0">
                <a:solidFill>
                  <a:srgbClr val="003399"/>
                </a:solidFill>
              </a:rPr>
              <a:t>rojekt  </a:t>
            </a:r>
            <a:r>
              <a:rPr lang="pl-PL" altLang="cs-CZ" sz="1800" b="1" dirty="0">
                <a:solidFill>
                  <a:srgbClr val="003399"/>
                </a:solidFill>
              </a:rPr>
              <a:t>Technologické trendy v silniční dopravě</a:t>
            </a:r>
          </a:p>
          <a:p>
            <a:pPr marL="0" indent="0">
              <a:buNone/>
              <a:defRPr/>
            </a:pPr>
            <a:endParaRPr lang="cs-CZ" altLang="cs-CZ" sz="1800" dirty="0" smtClean="0"/>
          </a:p>
          <a:p>
            <a:pPr marL="0" indent="0">
              <a:buNone/>
              <a:defRPr/>
            </a:pPr>
            <a:r>
              <a:rPr lang="cs-CZ" altLang="cs-CZ" sz="1800" dirty="0" smtClean="0"/>
              <a:t>Operační program  podnikání a inovace pro konkurenceschopnost- spolupráce – technologické platformy II</a:t>
            </a:r>
          </a:p>
          <a:p>
            <a:pPr marL="0" indent="0">
              <a:buNone/>
              <a:defRPr/>
            </a:pPr>
            <a:r>
              <a:rPr lang="cs-CZ" altLang="cs-CZ" sz="1800" dirty="0" smtClean="0"/>
              <a:t>Zahájení řešení 30.6.2017, plánované ukončení 30.6.2020</a:t>
            </a:r>
          </a:p>
          <a:p>
            <a:pPr marL="0" indent="0">
              <a:buNone/>
              <a:defRPr/>
            </a:pPr>
            <a:endParaRPr lang="cs-CZ" altLang="cs-CZ" sz="1800" dirty="0" smtClean="0"/>
          </a:p>
          <a:p>
            <a:pPr marL="0" indent="0">
              <a:buNone/>
              <a:defRPr/>
            </a:pPr>
            <a:r>
              <a:rPr lang="cs-CZ" altLang="cs-CZ" sz="1800" dirty="0" smtClean="0"/>
              <a:t>Hlavní cíle projektu:</a:t>
            </a:r>
          </a:p>
          <a:p>
            <a:pPr marL="0" indent="0">
              <a:buNone/>
              <a:defRPr/>
            </a:pPr>
            <a:r>
              <a:rPr lang="cs-CZ" altLang="cs-CZ" sz="1800" dirty="0" smtClean="0"/>
              <a:t>- vypracování technologického </a:t>
            </a:r>
            <a:r>
              <a:rPr lang="cs-CZ" altLang="cs-CZ" sz="1800" dirty="0" err="1" smtClean="0"/>
              <a:t>foresightu</a:t>
            </a:r>
            <a:r>
              <a:rPr lang="cs-CZ" altLang="cs-CZ" sz="1800" dirty="0" smtClean="0"/>
              <a:t> s názvem Technologické trendy v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</a:t>
            </a:r>
            <a:r>
              <a:rPr lang="cs-CZ" altLang="cs-CZ" sz="1800" dirty="0" smtClean="0"/>
              <a:t>  silniční dopravě, </a:t>
            </a: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 smtClean="0"/>
              <a:t>-  aktualizace strategických dokumentů – SVA a IAP,</a:t>
            </a:r>
          </a:p>
          <a:p>
            <a:pPr marL="0" indent="0">
              <a:buNone/>
              <a:defRPr/>
            </a:pPr>
            <a:r>
              <a:rPr lang="cs-CZ" altLang="cs-CZ" sz="1800" dirty="0" smtClean="0"/>
              <a:t>-  zapojení členů platformy do činnosti evropské technologické platformy </a:t>
            </a:r>
            <a:r>
              <a:rPr lang="cs-CZ" altLang="cs-CZ" sz="1800" dirty="0"/>
              <a:t> </a:t>
            </a:r>
            <a:r>
              <a:rPr lang="cs-CZ" altLang="cs-CZ" sz="1800" dirty="0" smtClean="0"/>
              <a:t>     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</a:t>
            </a:r>
            <a:r>
              <a:rPr lang="cs-CZ" altLang="cs-CZ" sz="1800" dirty="0" smtClean="0"/>
              <a:t>  ERTRAC,</a:t>
            </a: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 smtClean="0"/>
              <a:t>-  zapojení členů do evropských a národních výzkumných programů</a:t>
            </a:r>
          </a:p>
          <a:p>
            <a:pPr>
              <a:defRPr/>
            </a:pPr>
            <a:endParaRPr lang="cs-CZ" altLang="cs-CZ" sz="1800" dirty="0" smtClean="0"/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endParaRPr lang="cs-CZ" altLang="cs-CZ" sz="1800" dirty="0" smtClean="0"/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(případně dle potřeby místa) </a:t>
            </a:r>
            <a:r>
              <a:rPr lang="cs-CZ" altLang="cs-CZ" sz="1600" dirty="0"/>
              <a:t>Text</a:t>
            </a:r>
          </a:p>
          <a:p>
            <a:pPr marL="0" indent="0">
              <a:buFontTx/>
              <a:buNone/>
              <a:defRPr/>
            </a:pPr>
            <a:r>
              <a:rPr lang="cs-CZ" altLang="cs-CZ" sz="1600" b="1" dirty="0"/>
              <a:t>Dle uvážení i písmo „tučné“ i v textu.</a:t>
            </a:r>
          </a:p>
          <a:p>
            <a:pPr>
              <a:defRPr/>
            </a:pPr>
            <a:endParaRPr lang="cs-CZ" altLang="cs-CZ" sz="1800" b="1" dirty="0">
              <a:solidFill>
                <a:srgbClr val="003399"/>
              </a:solidFill>
            </a:endParaRPr>
          </a:p>
          <a:p>
            <a:pPr>
              <a:defRPr/>
            </a:pPr>
            <a:endParaRPr lang="cs-CZ" altLang="cs-CZ" sz="2000" dirty="0"/>
          </a:p>
        </p:txBody>
      </p:sp>
      <p:pic>
        <p:nvPicPr>
          <p:cNvPr id="6150" name="Obrázek 6">
            <a:extLst>
              <a:ext uri="{FF2B5EF4-FFF2-40B4-BE49-F238E27FC236}">
                <a16:creationId xmlns:a16="http://schemas.microsoft.com/office/drawing/2014/main" xmlns="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:a16="http://schemas.microsoft.com/office/drawing/2014/main" xmlns="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930437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:a16="http://schemas.microsoft.com/office/drawing/2014/main" xmlns="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27.11.2018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:a16="http://schemas.microsoft.com/office/drawing/2014/main" xmlns="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8291512" cy="48291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altLang="cs-CZ" sz="1800" b="1" dirty="0">
                <a:solidFill>
                  <a:srgbClr val="003399"/>
                </a:solidFill>
              </a:rPr>
              <a:t>P</a:t>
            </a:r>
            <a:r>
              <a:rPr lang="pl-PL" altLang="cs-CZ" sz="1800" b="1" dirty="0" smtClean="0">
                <a:solidFill>
                  <a:srgbClr val="003399"/>
                </a:solidFill>
              </a:rPr>
              <a:t>rojekt  </a:t>
            </a:r>
            <a:r>
              <a:rPr lang="pl-PL" altLang="cs-CZ" sz="1800" b="1" dirty="0">
                <a:solidFill>
                  <a:srgbClr val="003399"/>
                </a:solidFill>
              </a:rPr>
              <a:t>Technologické trendy v silniční </a:t>
            </a:r>
            <a:r>
              <a:rPr lang="pl-PL" altLang="cs-CZ" sz="1800" b="1" dirty="0" smtClean="0">
                <a:solidFill>
                  <a:srgbClr val="003399"/>
                </a:solidFill>
              </a:rPr>
              <a:t>dopravě</a:t>
            </a:r>
          </a:p>
          <a:p>
            <a:pPr marL="0" indent="0">
              <a:buNone/>
              <a:defRPr/>
            </a:pPr>
            <a:r>
              <a:rPr lang="cs-CZ" altLang="cs-CZ" sz="1800" dirty="0" smtClean="0"/>
              <a:t>Počet </a:t>
            </a:r>
            <a:r>
              <a:rPr lang="cs-CZ" altLang="cs-CZ" sz="1800" dirty="0"/>
              <a:t>členů platformy </a:t>
            </a:r>
            <a:r>
              <a:rPr lang="cs-CZ" altLang="cs-CZ" sz="1800" dirty="0" smtClean="0"/>
              <a:t>13:</a:t>
            </a:r>
            <a:endParaRPr lang="cs-CZ" altLang="cs-CZ" sz="1800" b="1" dirty="0" smtClean="0">
              <a:solidFill>
                <a:srgbClr val="003399"/>
              </a:solidFill>
            </a:endParaRPr>
          </a:p>
          <a:p>
            <a:pPr>
              <a:defRPr/>
            </a:pPr>
            <a:r>
              <a:rPr lang="cs-CZ" altLang="cs-CZ" sz="1800" dirty="0" smtClean="0"/>
              <a:t>Centrum dopravního výzkumu</a:t>
            </a:r>
          </a:p>
          <a:p>
            <a:pPr>
              <a:defRPr/>
            </a:pPr>
            <a:r>
              <a:rPr lang="cs-CZ" altLang="cs-CZ" sz="1800" dirty="0" smtClean="0"/>
              <a:t>Ředitelství silnic a dálnic ČR</a:t>
            </a:r>
          </a:p>
          <a:p>
            <a:pPr>
              <a:defRPr/>
            </a:pPr>
            <a:r>
              <a:rPr lang="cs-CZ" altLang="cs-CZ" sz="1800" dirty="0" smtClean="0"/>
              <a:t>Česká asociace petrolejářského průmyslu</a:t>
            </a:r>
          </a:p>
          <a:p>
            <a:pPr>
              <a:defRPr/>
            </a:pPr>
            <a:r>
              <a:rPr lang="cs-CZ" altLang="cs-CZ" sz="1800" dirty="0" smtClean="0"/>
              <a:t>HBH Projekt</a:t>
            </a:r>
          </a:p>
          <a:p>
            <a:pPr>
              <a:defRPr/>
            </a:pPr>
            <a:r>
              <a:rPr lang="cs-CZ" altLang="cs-CZ" sz="1800" dirty="0" smtClean="0"/>
              <a:t>KYBERTEC</a:t>
            </a:r>
          </a:p>
          <a:p>
            <a:pPr>
              <a:defRPr/>
            </a:pPr>
            <a:r>
              <a:rPr lang="cs-CZ" altLang="cs-CZ" sz="1800" dirty="0" smtClean="0"/>
              <a:t>ČVUT Praha, Fakulta dopravní</a:t>
            </a:r>
          </a:p>
          <a:p>
            <a:pPr>
              <a:defRPr/>
            </a:pPr>
            <a:r>
              <a:rPr lang="cs-CZ" altLang="cs-CZ" sz="1800" dirty="0" smtClean="0"/>
              <a:t>VUT v Brně</a:t>
            </a:r>
          </a:p>
          <a:p>
            <a:pPr>
              <a:defRPr/>
            </a:pPr>
            <a:r>
              <a:rPr lang="cs-CZ" altLang="cs-CZ" sz="1800" dirty="0" smtClean="0"/>
              <a:t>Univerzita Pardubice, Dopravní fakulta Jana </a:t>
            </a:r>
            <a:r>
              <a:rPr lang="cs-CZ" altLang="cs-CZ" sz="1800" dirty="0" err="1" smtClean="0"/>
              <a:t>Pernera</a:t>
            </a:r>
            <a:endParaRPr lang="cs-CZ" altLang="cs-CZ" sz="1800" dirty="0" smtClean="0"/>
          </a:p>
          <a:p>
            <a:pPr>
              <a:defRPr/>
            </a:pPr>
            <a:r>
              <a:rPr lang="cs-CZ" altLang="cs-CZ" sz="1800" dirty="0" smtClean="0"/>
              <a:t>IDIADA CZ</a:t>
            </a:r>
          </a:p>
          <a:p>
            <a:pPr>
              <a:defRPr/>
            </a:pPr>
            <a:r>
              <a:rPr lang="cs-CZ" altLang="cs-CZ" sz="1800" dirty="0" smtClean="0"/>
              <a:t>VŠ technická a ekonomická v Českých Budějovicích</a:t>
            </a:r>
          </a:p>
          <a:p>
            <a:pPr>
              <a:defRPr/>
            </a:pPr>
            <a:r>
              <a:rPr lang="cs-CZ" altLang="cs-CZ" sz="1800" dirty="0" smtClean="0"/>
              <a:t>VARS Brno</a:t>
            </a:r>
          </a:p>
          <a:p>
            <a:pPr>
              <a:defRPr/>
            </a:pPr>
            <a:r>
              <a:rPr lang="cs-CZ" altLang="cs-CZ" sz="1800" dirty="0" smtClean="0"/>
              <a:t>OLTIS GROUP</a:t>
            </a:r>
          </a:p>
          <a:p>
            <a:pPr>
              <a:defRPr/>
            </a:pPr>
            <a:r>
              <a:rPr lang="cs-CZ" altLang="cs-CZ" sz="1800" dirty="0" smtClean="0"/>
              <a:t>Asociace elektromobilového průmyslu</a:t>
            </a:r>
            <a:endParaRPr lang="cs-CZ" altLang="cs-CZ" sz="1600" dirty="0"/>
          </a:p>
          <a:p>
            <a:pPr marL="0" indent="0">
              <a:buFontTx/>
              <a:buNone/>
              <a:defRPr/>
            </a:pPr>
            <a:endParaRPr lang="cs-CZ" altLang="cs-CZ" sz="1600" b="1" dirty="0"/>
          </a:p>
          <a:p>
            <a:pPr>
              <a:defRPr/>
            </a:pPr>
            <a:endParaRPr lang="cs-CZ" altLang="cs-CZ" sz="1800" b="1" dirty="0">
              <a:solidFill>
                <a:srgbClr val="003399"/>
              </a:solidFill>
            </a:endParaRPr>
          </a:p>
          <a:p>
            <a:pPr>
              <a:defRPr/>
            </a:pPr>
            <a:endParaRPr lang="cs-CZ" altLang="cs-CZ" sz="2000" dirty="0"/>
          </a:p>
        </p:txBody>
      </p:sp>
      <p:pic>
        <p:nvPicPr>
          <p:cNvPr id="6150" name="Obrázek 6">
            <a:extLst>
              <a:ext uri="{FF2B5EF4-FFF2-40B4-BE49-F238E27FC236}">
                <a16:creationId xmlns:a16="http://schemas.microsoft.com/office/drawing/2014/main" xmlns="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:a16="http://schemas.microsoft.com/office/drawing/2014/main" xmlns="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333581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:a16="http://schemas.microsoft.com/office/drawing/2014/main" xmlns="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27.11.2018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:a16="http://schemas.microsoft.com/office/drawing/2014/main" xmlns="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8291512" cy="48291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altLang="cs-CZ" sz="1800" b="1" dirty="0">
                <a:solidFill>
                  <a:srgbClr val="003399"/>
                </a:solidFill>
              </a:rPr>
              <a:t>P</a:t>
            </a:r>
            <a:r>
              <a:rPr lang="pl-PL" altLang="cs-CZ" sz="1800" b="1" dirty="0" smtClean="0">
                <a:solidFill>
                  <a:srgbClr val="003399"/>
                </a:solidFill>
              </a:rPr>
              <a:t>rojekt  </a:t>
            </a:r>
            <a:r>
              <a:rPr lang="pl-PL" altLang="cs-CZ" sz="1800" b="1" dirty="0">
                <a:solidFill>
                  <a:srgbClr val="003399"/>
                </a:solidFill>
              </a:rPr>
              <a:t>Technologické trendy v silniční dopravě</a:t>
            </a:r>
          </a:p>
          <a:p>
            <a:pPr marL="0" indent="0">
              <a:buFontTx/>
              <a:buNone/>
              <a:defRPr/>
            </a:pPr>
            <a:endParaRPr lang="cs-CZ" altLang="cs-CZ" sz="1800" b="1" dirty="0">
              <a:solidFill>
                <a:srgbClr val="003399"/>
              </a:solidFill>
            </a:endParaRPr>
          </a:p>
          <a:p>
            <a:pPr marL="0" indent="0">
              <a:buNone/>
              <a:defRPr/>
            </a:pPr>
            <a:r>
              <a:rPr lang="cs-CZ" altLang="cs-CZ" sz="1800" dirty="0" smtClean="0"/>
              <a:t>Projekt </a:t>
            </a:r>
            <a:r>
              <a:rPr lang="cs-CZ" altLang="cs-CZ" sz="1800" dirty="0"/>
              <a:t>je řešen v 8 pracovních skupinách:</a:t>
            </a:r>
          </a:p>
          <a:p>
            <a:pPr>
              <a:defRPr/>
            </a:pPr>
            <a:r>
              <a:rPr lang="cs-CZ" altLang="cs-CZ" sz="1800" dirty="0"/>
              <a:t>Mobilita</a:t>
            </a:r>
          </a:p>
          <a:p>
            <a:pPr>
              <a:defRPr/>
            </a:pPr>
            <a:r>
              <a:rPr lang="cs-CZ" altLang="cs-CZ" sz="1800" dirty="0"/>
              <a:t>Silniční infrastruktura</a:t>
            </a:r>
          </a:p>
          <a:p>
            <a:pPr>
              <a:defRPr/>
            </a:pPr>
            <a:r>
              <a:rPr lang="cs-CZ" altLang="cs-CZ" sz="1800" dirty="0"/>
              <a:t>Inteligentní dopravní systémy</a:t>
            </a:r>
          </a:p>
          <a:p>
            <a:pPr>
              <a:defRPr/>
            </a:pPr>
            <a:r>
              <a:rPr lang="cs-CZ" altLang="cs-CZ" sz="1800" dirty="0"/>
              <a:t>Bezpečnost silničního provozu</a:t>
            </a:r>
          </a:p>
          <a:p>
            <a:pPr>
              <a:defRPr/>
            </a:pPr>
            <a:r>
              <a:rPr lang="cs-CZ" altLang="cs-CZ" sz="1800" dirty="0"/>
              <a:t>Alternativní pohonné hmoty pro silniční </a:t>
            </a:r>
            <a:r>
              <a:rPr lang="cs-CZ" altLang="cs-CZ" sz="1800" dirty="0" smtClean="0"/>
              <a:t>dopravu</a:t>
            </a:r>
          </a:p>
          <a:p>
            <a:pPr>
              <a:defRPr/>
            </a:pPr>
            <a:r>
              <a:rPr lang="cs-CZ" altLang="cs-CZ" sz="1800" dirty="0" smtClean="0"/>
              <a:t>Silniční doprava a životní prostředí</a:t>
            </a:r>
          </a:p>
          <a:p>
            <a:pPr>
              <a:defRPr/>
            </a:pPr>
            <a:r>
              <a:rPr lang="cs-CZ" altLang="cs-CZ" sz="1800" dirty="0" err="1" smtClean="0"/>
              <a:t>Elektromobilita</a:t>
            </a: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Autonomní vozidla</a:t>
            </a:r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endParaRPr lang="cs-CZ" altLang="cs-CZ" sz="1800" b="1" dirty="0">
              <a:solidFill>
                <a:srgbClr val="003399"/>
              </a:solidFill>
            </a:endParaRPr>
          </a:p>
          <a:p>
            <a:pPr>
              <a:defRPr/>
            </a:pPr>
            <a:endParaRPr lang="cs-CZ" altLang="cs-CZ" sz="2000" dirty="0"/>
          </a:p>
        </p:txBody>
      </p:sp>
      <p:pic>
        <p:nvPicPr>
          <p:cNvPr id="6150" name="Obrázek 6">
            <a:extLst>
              <a:ext uri="{FF2B5EF4-FFF2-40B4-BE49-F238E27FC236}">
                <a16:creationId xmlns:a16="http://schemas.microsoft.com/office/drawing/2014/main" xmlns="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:a16="http://schemas.microsoft.com/office/drawing/2014/main" xmlns="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917512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:a16="http://schemas.microsoft.com/office/drawing/2014/main" xmlns="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27.11.2018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:a16="http://schemas.microsoft.com/office/drawing/2014/main" xmlns="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8291512" cy="48291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altLang="cs-CZ" sz="1800" b="1" dirty="0">
                <a:solidFill>
                  <a:srgbClr val="003399"/>
                </a:solidFill>
              </a:rPr>
              <a:t>P</a:t>
            </a:r>
            <a:r>
              <a:rPr lang="pl-PL" altLang="cs-CZ" sz="1800" b="1" dirty="0" smtClean="0">
                <a:solidFill>
                  <a:srgbClr val="003399"/>
                </a:solidFill>
              </a:rPr>
              <a:t>rojekt  </a:t>
            </a:r>
            <a:r>
              <a:rPr lang="pl-PL" altLang="cs-CZ" sz="1800" b="1" dirty="0">
                <a:solidFill>
                  <a:srgbClr val="003399"/>
                </a:solidFill>
              </a:rPr>
              <a:t>Technologické trendy v silniční </a:t>
            </a:r>
            <a:r>
              <a:rPr lang="pl-PL" altLang="cs-CZ" sz="1800" b="1" dirty="0" smtClean="0">
                <a:solidFill>
                  <a:srgbClr val="003399"/>
                </a:solidFill>
              </a:rPr>
              <a:t>dopravě</a:t>
            </a:r>
            <a:endParaRPr lang="cs-CZ" altLang="cs-CZ" sz="1800" b="1" dirty="0" smtClean="0">
              <a:solidFill>
                <a:srgbClr val="003399"/>
              </a:solidFill>
            </a:endParaRPr>
          </a:p>
          <a:p>
            <a:pPr marL="0" indent="0">
              <a:buNone/>
              <a:defRPr/>
            </a:pPr>
            <a:r>
              <a:rPr lang="cs-CZ" altLang="cs-CZ" sz="1800" dirty="0" smtClean="0"/>
              <a:t>Projekt  řešen v šesti etapách: </a:t>
            </a:r>
          </a:p>
          <a:p>
            <a:pPr>
              <a:defRPr/>
            </a:pPr>
            <a:endParaRPr lang="cs-CZ" altLang="cs-CZ" sz="1800" dirty="0" smtClean="0"/>
          </a:p>
          <a:p>
            <a:pPr marL="0" indent="0">
              <a:buNone/>
              <a:defRPr/>
            </a:pPr>
            <a:r>
              <a:rPr lang="cs-CZ" altLang="cs-CZ" sz="1800" dirty="0" smtClean="0"/>
              <a:t>První tři etapy zahrnují zpracování technologického </a:t>
            </a:r>
            <a:r>
              <a:rPr lang="cs-CZ" altLang="cs-CZ" sz="1800" dirty="0" err="1" smtClean="0"/>
              <a:t>foresightu</a:t>
            </a:r>
            <a:r>
              <a:rPr lang="cs-CZ" altLang="cs-CZ" sz="1800" dirty="0" smtClean="0"/>
              <a:t> Technologické trendy v silniční dopravě:</a:t>
            </a: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 smtClean="0"/>
              <a:t>1. Popis problémů současného stavu </a:t>
            </a:r>
          </a:p>
          <a:p>
            <a:pPr marL="0" indent="0">
              <a:buNone/>
              <a:defRPr/>
            </a:pPr>
            <a:r>
              <a:rPr lang="cs-CZ" altLang="cs-CZ" sz="1800" dirty="0" smtClean="0"/>
              <a:t>2. Směry technologického vývoje</a:t>
            </a:r>
          </a:p>
          <a:p>
            <a:pPr marL="0" indent="0">
              <a:buNone/>
              <a:defRPr/>
            </a:pPr>
            <a:r>
              <a:rPr lang="cs-CZ" altLang="cs-CZ" sz="1800" dirty="0" smtClean="0"/>
              <a:t>3. Technologické trendy v silniční dopravě</a:t>
            </a:r>
          </a:p>
          <a:p>
            <a:pPr>
              <a:defRPr/>
            </a:pPr>
            <a:endParaRPr lang="cs-CZ" altLang="cs-CZ" sz="1800" dirty="0" smtClean="0"/>
          </a:p>
          <a:p>
            <a:pPr marL="0" indent="0">
              <a:buNone/>
              <a:defRPr/>
            </a:pPr>
            <a:r>
              <a:rPr lang="cs-CZ" altLang="cs-CZ" sz="1800" dirty="0" smtClean="0"/>
              <a:t>Další dvě etapy zahrnují aktualizaci strategických dokumentů:</a:t>
            </a: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 smtClean="0"/>
              <a:t>4. Aktualizace strategické výzkumné agendy</a:t>
            </a:r>
          </a:p>
          <a:p>
            <a:pPr marL="0" indent="0">
              <a:buNone/>
              <a:defRPr/>
            </a:pPr>
            <a:r>
              <a:rPr lang="cs-CZ" altLang="cs-CZ" sz="1800" dirty="0" smtClean="0"/>
              <a:t>5. Aktualizace implementačního akčního plánu</a:t>
            </a:r>
          </a:p>
          <a:p>
            <a:pPr>
              <a:defRPr/>
            </a:pPr>
            <a:endParaRPr lang="cs-CZ" altLang="cs-CZ" sz="1800" dirty="0" smtClean="0"/>
          </a:p>
          <a:p>
            <a:pPr marL="0" indent="0">
              <a:buNone/>
              <a:defRPr/>
            </a:pPr>
            <a:r>
              <a:rPr lang="cs-CZ" altLang="cs-CZ" sz="1800" dirty="0" smtClean="0"/>
              <a:t>Závěrečná šestá etapa zahrnuje aktualizaci v prvních třech etapách vypracovaného technologického </a:t>
            </a:r>
            <a:r>
              <a:rPr lang="cs-CZ" altLang="cs-CZ" sz="1800" dirty="0" err="1" smtClean="0"/>
              <a:t>foresightu</a:t>
            </a:r>
            <a:endParaRPr lang="cs-CZ" altLang="cs-CZ" sz="1800" dirty="0" smtClean="0"/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endParaRPr lang="cs-CZ" altLang="cs-CZ" sz="1800" b="1" dirty="0">
              <a:solidFill>
                <a:srgbClr val="003399"/>
              </a:solidFill>
            </a:endParaRPr>
          </a:p>
          <a:p>
            <a:pPr>
              <a:defRPr/>
            </a:pPr>
            <a:endParaRPr lang="cs-CZ" altLang="cs-CZ" sz="2000" dirty="0"/>
          </a:p>
        </p:txBody>
      </p:sp>
      <p:pic>
        <p:nvPicPr>
          <p:cNvPr id="6150" name="Obrázek 6">
            <a:extLst>
              <a:ext uri="{FF2B5EF4-FFF2-40B4-BE49-F238E27FC236}">
                <a16:creationId xmlns:a16="http://schemas.microsoft.com/office/drawing/2014/main" xmlns="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:a16="http://schemas.microsoft.com/office/drawing/2014/main" xmlns="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0423732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:a16="http://schemas.microsoft.com/office/drawing/2014/main" xmlns="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27.11.2018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:a16="http://schemas.microsoft.com/office/drawing/2014/main" xmlns="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8291512" cy="48291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altLang="cs-CZ" sz="1800" b="1" dirty="0">
                <a:solidFill>
                  <a:srgbClr val="003399"/>
                </a:solidFill>
              </a:rPr>
              <a:t>P</a:t>
            </a:r>
            <a:r>
              <a:rPr lang="pl-PL" altLang="cs-CZ" sz="1800" b="1" dirty="0" smtClean="0">
                <a:solidFill>
                  <a:srgbClr val="003399"/>
                </a:solidFill>
              </a:rPr>
              <a:t>rojekt  </a:t>
            </a:r>
            <a:r>
              <a:rPr lang="pl-PL" altLang="cs-CZ" sz="1800" b="1" dirty="0">
                <a:solidFill>
                  <a:srgbClr val="003399"/>
                </a:solidFill>
              </a:rPr>
              <a:t>Technologické trendy v silniční dopravě</a:t>
            </a:r>
          </a:p>
          <a:p>
            <a:pPr marL="0" indent="0">
              <a:buNone/>
              <a:defRPr/>
            </a:pPr>
            <a:r>
              <a:rPr lang="cs-CZ" altLang="cs-CZ" sz="1800" dirty="0" smtClean="0"/>
              <a:t>Spolupráce s evropskou technologickou platformou ERTRAC</a:t>
            </a:r>
          </a:p>
          <a:p>
            <a:pPr marL="0" indent="0">
              <a:buNone/>
              <a:defRPr/>
            </a:pPr>
            <a:r>
              <a:rPr lang="cs-CZ" altLang="cs-CZ" sz="1800" dirty="0" smtClean="0"/>
              <a:t>Platforma ERTRAC pracuje v těchto tematických okruzích:</a:t>
            </a:r>
          </a:p>
          <a:p>
            <a:pPr>
              <a:defRPr/>
            </a:pPr>
            <a:r>
              <a:rPr lang="cs-CZ" altLang="cs-CZ" sz="1800" dirty="0" smtClean="0"/>
              <a:t>Městská mobilita</a:t>
            </a:r>
          </a:p>
          <a:p>
            <a:pPr>
              <a:defRPr/>
            </a:pPr>
            <a:r>
              <a:rPr lang="cs-CZ" altLang="cs-CZ" sz="1800" dirty="0" smtClean="0"/>
              <a:t>Silniční nákladní doprava na velké vzdálenosti</a:t>
            </a:r>
          </a:p>
          <a:p>
            <a:pPr>
              <a:defRPr/>
            </a:pPr>
            <a:r>
              <a:rPr lang="cs-CZ" altLang="cs-CZ" sz="1800" dirty="0" smtClean="0"/>
              <a:t>Energie a životní prostředí</a:t>
            </a:r>
          </a:p>
          <a:p>
            <a:pPr>
              <a:defRPr/>
            </a:pPr>
            <a:r>
              <a:rPr lang="cs-CZ" altLang="cs-CZ" sz="1800" dirty="0" smtClean="0"/>
              <a:t>Bezpečnost silničního provozu</a:t>
            </a:r>
          </a:p>
          <a:p>
            <a:pPr>
              <a:defRPr/>
            </a:pPr>
            <a:r>
              <a:rPr lang="cs-CZ" altLang="cs-CZ" sz="1800" dirty="0" smtClean="0"/>
              <a:t>Globální konkurenceschopnost </a:t>
            </a:r>
          </a:p>
          <a:p>
            <a:pPr>
              <a:defRPr/>
            </a:pPr>
            <a:r>
              <a:rPr lang="cs-CZ" altLang="cs-CZ" sz="1800" dirty="0" smtClean="0"/>
              <a:t>Konektivita a autonomní vozidla</a:t>
            </a:r>
          </a:p>
          <a:p>
            <a:pPr>
              <a:defRPr/>
            </a:pPr>
            <a:r>
              <a:rPr lang="cs-CZ" altLang="cs-CZ" sz="1800" dirty="0" smtClean="0"/>
              <a:t>Úkolová skupina elektrizace</a:t>
            </a:r>
          </a:p>
          <a:p>
            <a:pPr marL="0" indent="0">
              <a:buNone/>
              <a:defRPr/>
            </a:pPr>
            <a:r>
              <a:rPr lang="cs-CZ" altLang="cs-CZ" sz="1800" dirty="0" smtClean="0"/>
              <a:t>Řešení našeho projektu  v rámci spolupráce s ERTRAC zahrnuje tyto činnosti:</a:t>
            </a: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p</a:t>
            </a:r>
            <a:r>
              <a:rPr lang="cs-CZ" altLang="cs-CZ" sz="1800" dirty="0" smtClean="0"/>
              <a:t>očet účastí na zasedáních ERTRAC: 6</a:t>
            </a:r>
          </a:p>
          <a:p>
            <a:pPr>
              <a:defRPr/>
            </a:pPr>
            <a:r>
              <a:rPr lang="cs-CZ" altLang="cs-CZ" sz="1800" dirty="0"/>
              <a:t>z</a:t>
            </a:r>
            <a:r>
              <a:rPr lang="cs-CZ" altLang="cs-CZ" sz="1800" dirty="0" smtClean="0"/>
              <a:t>apojení do činnosti pracovních skupin ERTRAC: 6</a:t>
            </a: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 smtClean="0"/>
              <a:t>Naše platforma byla pověřena zorganizováním setkání zástupců národních technologických platforem, které se uskuteční v červnu 2019 v Brně.</a:t>
            </a:r>
            <a:endParaRPr lang="cs-CZ" altLang="cs-CZ" sz="1800" dirty="0"/>
          </a:p>
          <a:p>
            <a:pPr marL="0" indent="0">
              <a:buFontTx/>
              <a:buNone/>
              <a:defRPr/>
            </a:pPr>
            <a:endParaRPr lang="cs-CZ" altLang="cs-CZ" sz="1600" b="1" dirty="0"/>
          </a:p>
          <a:p>
            <a:pPr>
              <a:defRPr/>
            </a:pPr>
            <a:endParaRPr lang="cs-CZ" altLang="cs-CZ" sz="1800" b="1" dirty="0">
              <a:solidFill>
                <a:srgbClr val="003399"/>
              </a:solidFill>
            </a:endParaRPr>
          </a:p>
          <a:p>
            <a:pPr>
              <a:defRPr/>
            </a:pPr>
            <a:endParaRPr lang="cs-CZ" altLang="cs-CZ" sz="2000" dirty="0"/>
          </a:p>
        </p:txBody>
      </p:sp>
      <p:pic>
        <p:nvPicPr>
          <p:cNvPr id="6150" name="Obrázek 6">
            <a:extLst>
              <a:ext uri="{FF2B5EF4-FFF2-40B4-BE49-F238E27FC236}">
                <a16:creationId xmlns:a16="http://schemas.microsoft.com/office/drawing/2014/main" xmlns="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:a16="http://schemas.microsoft.com/office/drawing/2014/main" xmlns="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042373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Prezentace_ertrac_1">
  <a:themeElements>
    <a:clrScheme name="Prezentace_ertrac_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e_ertrac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_ertrac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ertrac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ertrac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ertrac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ertrac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ertrac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ertrac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ertrac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ertrac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ertrac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ertrac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ertrac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</TotalTime>
  <Words>843</Words>
  <Application>Microsoft Office PowerPoint</Application>
  <PresentationFormat>Předvádění na obrazovce (4:3)</PresentationFormat>
  <Paragraphs>163</Paragraphs>
  <Slides>12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Calibri</vt:lpstr>
      <vt:lpstr>Prezentace_ertrac_1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</vt:lpstr>
    </vt:vector>
  </TitlesOfParts>
  <Company>CDV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Zedkova</dc:creator>
  <cp:lastModifiedBy>Janka Leštinská</cp:lastModifiedBy>
  <cp:revision>105</cp:revision>
  <dcterms:created xsi:type="dcterms:W3CDTF">2010-04-28T12:39:36Z</dcterms:created>
  <dcterms:modified xsi:type="dcterms:W3CDTF">2018-11-19T06:46:47Z</dcterms:modified>
</cp:coreProperties>
</file>