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749" r:id="rId5"/>
    <p:sldMasterId id="2147483747" r:id="rId6"/>
    <p:sldMasterId id="2147483801" r:id="rId7"/>
    <p:sldMasterId id="2147483815" r:id="rId8"/>
    <p:sldMasterId id="2147483850" r:id="rId9"/>
    <p:sldMasterId id="2147483854" r:id="rId10"/>
  </p:sldMasterIdLst>
  <p:notesMasterIdLst>
    <p:notesMasterId r:id="rId35"/>
  </p:notesMasterIdLst>
  <p:handoutMasterIdLst>
    <p:handoutMasterId r:id="rId36"/>
  </p:handoutMasterIdLst>
  <p:sldIdLst>
    <p:sldId id="373" r:id="rId11"/>
    <p:sldId id="648" r:id="rId12"/>
    <p:sldId id="660" r:id="rId13"/>
    <p:sldId id="656" r:id="rId14"/>
    <p:sldId id="426" r:id="rId15"/>
    <p:sldId id="416" r:id="rId16"/>
    <p:sldId id="428" r:id="rId17"/>
    <p:sldId id="407" r:id="rId18"/>
    <p:sldId id="436" r:id="rId19"/>
    <p:sldId id="433" r:id="rId20"/>
    <p:sldId id="431" r:id="rId21"/>
    <p:sldId id="657" r:id="rId22"/>
    <p:sldId id="263" r:id="rId23"/>
    <p:sldId id="266" r:id="rId24"/>
    <p:sldId id="288" r:id="rId25"/>
    <p:sldId id="408" r:id="rId26"/>
    <p:sldId id="277" r:id="rId27"/>
    <p:sldId id="661" r:id="rId28"/>
    <p:sldId id="262" r:id="rId29"/>
    <p:sldId id="434" r:id="rId30"/>
    <p:sldId id="435" r:id="rId31"/>
    <p:sldId id="423" r:id="rId32"/>
    <p:sldId id="664" r:id="rId33"/>
    <p:sldId id="422" r:id="rId34"/>
  </p:sldIdLst>
  <p:sldSz cx="10690225" cy="7561263"/>
  <p:notesSz cx="6858000" cy="9144000"/>
  <p:defaultTextStyle>
    <a:defPPr>
      <a:defRPr lang="cs-CZ"/>
    </a:defPPr>
    <a:lvl1pPr algn="l" defTabSz="5810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88925" indent="293688" algn="l" defTabSz="5810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581025" indent="585788" algn="l" defTabSz="5810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873125" indent="877888" algn="l" defTabSz="5810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165225" indent="1169988" algn="l" defTabSz="5810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54A0"/>
    <a:srgbClr val="4D4D4D"/>
    <a:srgbClr val="42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624" autoAdjust="0"/>
  </p:normalViewPr>
  <p:slideViewPr>
    <p:cSldViewPr>
      <p:cViewPr varScale="1">
        <p:scale>
          <a:sx n="100" d="100"/>
          <a:sy n="100" d="100"/>
        </p:scale>
        <p:origin x="1536" y="84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ojnarova\Dropbox%20GT\Dropbox\Vod&#237;k_2018\Model%202018\vodikova_mobilita_201807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ojnarova\Dropbox%20GT\Dropbox\Vod&#237;k_2018\Model%202018\vodikova_mobilita_201807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>
                <a:solidFill>
                  <a:schemeClr val="accent3"/>
                </a:solidFill>
              </a:rPr>
              <a:t>Počet vodíkových automobilů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397774004395427"/>
          <c:y val="0.22253417853150351"/>
          <c:w val="0.82963534632452252"/>
          <c:h val="0.58017177634946815"/>
        </c:manualLayout>
      </c:layout>
      <c:lineChart>
        <c:grouping val="standard"/>
        <c:varyColors val="0"/>
        <c:ser>
          <c:idx val="3"/>
          <c:order val="3"/>
          <c:tx>
            <c:v>Počet vodíkových automobilů</c:v>
          </c:tx>
          <c:spPr>
            <a:ln w="25400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numRef>
              <c:f>'Výstupy  - grafy_nelin trend'!$C$266:$AQ$266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  <c:extLst xmlns:c16r2="http://schemas.microsoft.com/office/drawing/2015/06/chart"/>
            </c:numRef>
          </c:cat>
          <c:val>
            <c:numRef>
              <c:f>'Výstupy  - grafy_nelin trend'!$C$269:$AQ$269</c:f>
              <c:numCache>
                <c:formatCode>#\ ##0;\(#\ ##0\);\-</c:formatCode>
                <c:ptCount val="31"/>
                <c:pt idx="0">
                  <c:v>159.77529893404861</c:v>
                </c:pt>
                <c:pt idx="1">
                  <c:v>639.10119573619443</c:v>
                </c:pt>
                <c:pt idx="2">
                  <c:v>1597.7529893404862</c:v>
                </c:pt>
                <c:pt idx="3">
                  <c:v>3834.6071744171668</c:v>
                </c:pt>
                <c:pt idx="4">
                  <c:v>6923.596287142107</c:v>
                </c:pt>
                <c:pt idx="5">
                  <c:v>12782.02391472389</c:v>
                </c:pt>
                <c:pt idx="6">
                  <c:v>22368.541850766807</c:v>
                </c:pt>
                <c:pt idx="7">
                  <c:v>38346.07174417167</c:v>
                </c:pt>
                <c:pt idx="8">
                  <c:v>59436.411203466087</c:v>
                </c:pt>
                <c:pt idx="9">
                  <c:v>87343.830083946581</c:v>
                </c:pt>
                <c:pt idx="10">
                  <c:v>117168.55255163566</c:v>
                </c:pt>
                <c:pt idx="11">
                  <c:v>145385.40780679922</c:v>
                </c:pt>
                <c:pt idx="12">
                  <c:v>166300.46438334827</c:v>
                </c:pt>
                <c:pt idx="13">
                  <c:v>184872.14990886464</c:v>
                </c:pt>
                <c:pt idx="14">
                  <c:v>205515.52095989735</c:v>
                </c:pt>
                <c:pt idx="15">
                  <c:v>230602.26306196279</c:v>
                </c:pt>
                <c:pt idx="16">
                  <c:v>254817.31963851186</c:v>
                </c:pt>
                <c:pt idx="17">
                  <c:v>279932.37621506094</c:v>
                </c:pt>
                <c:pt idx="18">
                  <c:v>305947.43279161002</c:v>
                </c:pt>
                <c:pt idx="19">
                  <c:v>317732.37621506094</c:v>
                </c:pt>
                <c:pt idx="20">
                  <c:v>328617.31963851186</c:v>
                </c:pt>
                <c:pt idx="21">
                  <c:v>341423.94858747913</c:v>
                </c:pt>
                <c:pt idx="22">
                  <c:v>362545.63411299547</c:v>
                </c:pt>
                <c:pt idx="23">
                  <c:v>374602.26306196279</c:v>
                </c:pt>
                <c:pt idx="24">
                  <c:v>379515.52095989732</c:v>
                </c:pt>
                <c:pt idx="25">
                  <c:v>386650.46438334824</c:v>
                </c:pt>
                <c:pt idx="26">
                  <c:v>392885.40780679928</c:v>
                </c:pt>
                <c:pt idx="27">
                  <c:v>398592.5197828018</c:v>
                </c:pt>
                <c:pt idx="28">
                  <c:v>403429.63175880437</c:v>
                </c:pt>
                <c:pt idx="29">
                  <c:v>410211.92360266839</c:v>
                </c:pt>
                <c:pt idx="30">
                  <c:v>417168.55255163566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4D7-4608-BC24-0E744C77C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5062936"/>
        <c:axId val="32359124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'Výstupy  - grafy_nelin trend'!$B$266</c15:sqref>
                        </c15:formulaRef>
                      </c:ext>
                    </c:extLst>
                    <c:strCache>
                      <c:ptCount val="1"/>
                      <c:pt idx="0">
                        <c:v> ks</c:v>
                      </c:pt>
                    </c:strCache>
                  </c:strRef>
                </c:tx>
                <c:spPr>
                  <a:ln w="25400" cap="rnd" cmpd="sng" algn="ctr">
                    <a:solidFill>
                      <a:srgbClr val="006D5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c:spPr>
                <c:marker>
                  <c:symbol val="none"/>
                </c:marke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'Výstupy  - grafy_nelin trend'!$C$266:$AQ$266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  <c:pt idx="6">
                        <c:v>2026</c:v>
                      </c:pt>
                      <c:pt idx="7">
                        <c:v>2027</c:v>
                      </c:pt>
                      <c:pt idx="8">
                        <c:v>2028</c:v>
                      </c:pt>
                      <c:pt idx="9">
                        <c:v>2029</c:v>
                      </c:pt>
                      <c:pt idx="10">
                        <c:v>2030</c:v>
                      </c:pt>
                      <c:pt idx="11">
                        <c:v>2031</c:v>
                      </c:pt>
                      <c:pt idx="12">
                        <c:v>2032</c:v>
                      </c:pt>
                      <c:pt idx="13">
                        <c:v>2033</c:v>
                      </c:pt>
                      <c:pt idx="14">
                        <c:v>2034</c:v>
                      </c:pt>
                      <c:pt idx="15">
                        <c:v>2035</c:v>
                      </c:pt>
                      <c:pt idx="16">
                        <c:v>2036</c:v>
                      </c:pt>
                      <c:pt idx="17">
                        <c:v>2037</c:v>
                      </c:pt>
                      <c:pt idx="18">
                        <c:v>2038</c:v>
                      </c:pt>
                      <c:pt idx="19">
                        <c:v>2039</c:v>
                      </c:pt>
                      <c:pt idx="20">
                        <c:v>2040</c:v>
                      </c:pt>
                      <c:pt idx="21">
                        <c:v>2041</c:v>
                      </c:pt>
                      <c:pt idx="22">
                        <c:v>2042</c:v>
                      </c:pt>
                      <c:pt idx="23">
                        <c:v>2043</c:v>
                      </c:pt>
                      <c:pt idx="24">
                        <c:v>2044</c:v>
                      </c:pt>
                      <c:pt idx="25">
                        <c:v>2045</c:v>
                      </c:pt>
                      <c:pt idx="26">
                        <c:v>2046</c:v>
                      </c:pt>
                      <c:pt idx="27">
                        <c:v>2047</c:v>
                      </c:pt>
                      <c:pt idx="28">
                        <c:v>2048</c:v>
                      </c:pt>
                      <c:pt idx="29">
                        <c:v>2049</c:v>
                      </c:pt>
                      <c:pt idx="3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'Výstupy  - grafy_nelin trend'!$C$266:$AQ$266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  <c:pt idx="6">
                        <c:v>2026</c:v>
                      </c:pt>
                      <c:pt idx="7">
                        <c:v>2027</c:v>
                      </c:pt>
                      <c:pt idx="8">
                        <c:v>2028</c:v>
                      </c:pt>
                      <c:pt idx="9">
                        <c:v>2029</c:v>
                      </c:pt>
                      <c:pt idx="10">
                        <c:v>2030</c:v>
                      </c:pt>
                      <c:pt idx="11">
                        <c:v>2031</c:v>
                      </c:pt>
                      <c:pt idx="12">
                        <c:v>2032</c:v>
                      </c:pt>
                      <c:pt idx="13">
                        <c:v>2033</c:v>
                      </c:pt>
                      <c:pt idx="14">
                        <c:v>2034</c:v>
                      </c:pt>
                      <c:pt idx="15">
                        <c:v>2035</c:v>
                      </c:pt>
                      <c:pt idx="16">
                        <c:v>2036</c:v>
                      </c:pt>
                      <c:pt idx="17">
                        <c:v>2037</c:v>
                      </c:pt>
                      <c:pt idx="18">
                        <c:v>2038</c:v>
                      </c:pt>
                      <c:pt idx="19">
                        <c:v>2039</c:v>
                      </c:pt>
                      <c:pt idx="20">
                        <c:v>2040</c:v>
                      </c:pt>
                      <c:pt idx="21">
                        <c:v>2041</c:v>
                      </c:pt>
                      <c:pt idx="22">
                        <c:v>2042</c:v>
                      </c:pt>
                      <c:pt idx="23">
                        <c:v>2043</c:v>
                      </c:pt>
                      <c:pt idx="24">
                        <c:v>2044</c:v>
                      </c:pt>
                      <c:pt idx="25">
                        <c:v>2045</c:v>
                      </c:pt>
                      <c:pt idx="26">
                        <c:v>2046</c:v>
                      </c:pt>
                      <c:pt idx="27">
                        <c:v>2047</c:v>
                      </c:pt>
                      <c:pt idx="28">
                        <c:v>2048</c:v>
                      </c:pt>
                      <c:pt idx="29">
                        <c:v>2049</c:v>
                      </c:pt>
                      <c:pt idx="30">
                        <c:v>2050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C4D7-4608-BC24-0E744C77C67B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'Výstupy  - grafy_nelin trend'!$B$267</c15:sqref>
                        </c15:formulaRef>
                      </c:ext>
                    </c:extLst>
                    <c:strCache>
                      <c:ptCount val="1"/>
                      <c:pt idx="0">
                        <c:v>Scenario 1</c:v>
                      </c:pt>
                    </c:strCache>
                  </c:strRef>
                </c:tx>
                <c:spPr>
                  <a:ln w="25400" cap="rnd" cmpd="sng" algn="ctr">
                    <a:solidFill>
                      <a:srgbClr val="006D5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'Výstupy  - grafy_nelin trend'!$C$266:$AQ$266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  <c:pt idx="6">
                        <c:v>2026</c:v>
                      </c:pt>
                      <c:pt idx="7">
                        <c:v>2027</c:v>
                      </c:pt>
                      <c:pt idx="8">
                        <c:v>2028</c:v>
                      </c:pt>
                      <c:pt idx="9">
                        <c:v>2029</c:v>
                      </c:pt>
                      <c:pt idx="10">
                        <c:v>2030</c:v>
                      </c:pt>
                      <c:pt idx="11">
                        <c:v>2031</c:v>
                      </c:pt>
                      <c:pt idx="12">
                        <c:v>2032</c:v>
                      </c:pt>
                      <c:pt idx="13">
                        <c:v>2033</c:v>
                      </c:pt>
                      <c:pt idx="14">
                        <c:v>2034</c:v>
                      </c:pt>
                      <c:pt idx="15">
                        <c:v>2035</c:v>
                      </c:pt>
                      <c:pt idx="16">
                        <c:v>2036</c:v>
                      </c:pt>
                      <c:pt idx="17">
                        <c:v>2037</c:v>
                      </c:pt>
                      <c:pt idx="18">
                        <c:v>2038</c:v>
                      </c:pt>
                      <c:pt idx="19">
                        <c:v>2039</c:v>
                      </c:pt>
                      <c:pt idx="20">
                        <c:v>2040</c:v>
                      </c:pt>
                      <c:pt idx="21">
                        <c:v>2041</c:v>
                      </c:pt>
                      <c:pt idx="22">
                        <c:v>2042</c:v>
                      </c:pt>
                      <c:pt idx="23">
                        <c:v>2043</c:v>
                      </c:pt>
                      <c:pt idx="24">
                        <c:v>2044</c:v>
                      </c:pt>
                      <c:pt idx="25">
                        <c:v>2045</c:v>
                      </c:pt>
                      <c:pt idx="26">
                        <c:v>2046</c:v>
                      </c:pt>
                      <c:pt idx="27">
                        <c:v>2047</c:v>
                      </c:pt>
                      <c:pt idx="28">
                        <c:v>2048</c:v>
                      </c:pt>
                      <c:pt idx="29">
                        <c:v>2049</c:v>
                      </c:pt>
                      <c:pt idx="3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'Výstupy  - grafy_nelin trend'!$C$267:$AQ$267</c15:sqref>
                        </c15:formulaRef>
                      </c:ext>
                    </c:extLst>
                    <c:numCache>
                      <c:formatCode>#\ ##0;\(#\ ##0\);\-</c:formatCode>
                      <c:ptCount val="31"/>
                      <c:pt idx="0" formatCode="#,\ ##0,000;\(#,\ ##0,000\);\-">
                        <c:v>1117.9616713793939</c:v>
                      </c:pt>
                      <c:pt idx="1">
                        <c:v>4471.8466855175757</c:v>
                      </c:pt>
                      <c:pt idx="2">
                        <c:v>11179.616713793941</c:v>
                      </c:pt>
                      <c:pt idx="3">
                        <c:v>26831.080113105454</c:v>
                      </c:pt>
                      <c:pt idx="4">
                        <c:v>48445.00575977374</c:v>
                      </c:pt>
                      <c:pt idx="5">
                        <c:v>89436.933710351528</c:v>
                      </c:pt>
                      <c:pt idx="6">
                        <c:v>156514.63399311516</c:v>
                      </c:pt>
                      <c:pt idx="7">
                        <c:v>268310.80113105458</c:v>
                      </c:pt>
                      <c:pt idx="8">
                        <c:v>415881.74175313459</c:v>
                      </c:pt>
                      <c:pt idx="9">
                        <c:v>611152.38035406871</c:v>
                      </c:pt>
                      <c:pt idx="10">
                        <c:v>819838.55901155574</c:v>
                      </c:pt>
                      <c:pt idx="11">
                        <c:v>983806.27081386698</c:v>
                      </c:pt>
                      <c:pt idx="12">
                        <c:v>1094857.1301708866</c:v>
                      </c:pt>
                      <c:pt idx="13">
                        <c:v>1189511.2183476754</c:v>
                      </c:pt>
                      <c:pt idx="14">
                        <c:v>1296835.5388000973</c:v>
                      </c:pt>
                      <c:pt idx="15">
                        <c:v>1430990.9393656247</c:v>
                      </c:pt>
                      <c:pt idx="16">
                        <c:v>1558438.5699028757</c:v>
                      </c:pt>
                      <c:pt idx="17">
                        <c:v>1690358.0471256445</c:v>
                      </c:pt>
                      <c:pt idx="18">
                        <c:v>1826749.3710339307</c:v>
                      </c:pt>
                      <c:pt idx="19">
                        <c:v>1878175.6079173828</c:v>
                      </c:pt>
                      <c:pt idx="20">
                        <c:v>1925129.9981153172</c:v>
                      </c:pt>
                      <c:pt idx="21">
                        <c:v>1984009.3128079653</c:v>
                      </c:pt>
                      <c:pt idx="22">
                        <c:v>2091333.6332603872</c:v>
                      </c:pt>
                      <c:pt idx="23">
                        <c:v>2146486.4090484376</c:v>
                      </c:pt>
                      <c:pt idx="24">
                        <c:v>2161392.5646668295</c:v>
                      </c:pt>
                      <c:pt idx="25">
                        <c:v>2189714.2603417737</c:v>
                      </c:pt>
                      <c:pt idx="26">
                        <c:v>2213564.1093312013</c:v>
                      </c:pt>
                      <c:pt idx="27">
                        <c:v>2235028.9734216854</c:v>
                      </c:pt>
                      <c:pt idx="28">
                        <c:v>2252171.0523828366</c:v>
                      </c:pt>
                      <c:pt idx="29">
                        <c:v>2280641.809613965</c:v>
                      </c:pt>
                      <c:pt idx="30">
                        <c:v>2310454.1208507488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C4D7-4608-BC24-0E744C77C67B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'Výstupy  - grafy_nelin trend'!$B$268</c15:sqref>
                        </c15:formulaRef>
                      </c:ext>
                    </c:extLst>
                    <c:strCache>
                      <c:ptCount val="1"/>
                      <c:pt idx="0">
                        <c:v>Scenario 2</c:v>
                      </c:pt>
                    </c:strCache>
                  </c:strRef>
                </c:tx>
                <c:spPr>
                  <a:ln w="25400" cap="rnd" cmpd="sng" algn="ctr">
                    <a:solidFill>
                      <a:srgbClr val="38205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'Výstupy  - grafy_nelin trend'!$C$266:$AQ$266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  <c:pt idx="6">
                        <c:v>2026</c:v>
                      </c:pt>
                      <c:pt idx="7">
                        <c:v>2027</c:v>
                      </c:pt>
                      <c:pt idx="8">
                        <c:v>2028</c:v>
                      </c:pt>
                      <c:pt idx="9">
                        <c:v>2029</c:v>
                      </c:pt>
                      <c:pt idx="10">
                        <c:v>2030</c:v>
                      </c:pt>
                      <c:pt idx="11">
                        <c:v>2031</c:v>
                      </c:pt>
                      <c:pt idx="12">
                        <c:v>2032</c:v>
                      </c:pt>
                      <c:pt idx="13">
                        <c:v>2033</c:v>
                      </c:pt>
                      <c:pt idx="14">
                        <c:v>2034</c:v>
                      </c:pt>
                      <c:pt idx="15">
                        <c:v>2035</c:v>
                      </c:pt>
                      <c:pt idx="16">
                        <c:v>2036</c:v>
                      </c:pt>
                      <c:pt idx="17">
                        <c:v>2037</c:v>
                      </c:pt>
                      <c:pt idx="18">
                        <c:v>2038</c:v>
                      </c:pt>
                      <c:pt idx="19">
                        <c:v>2039</c:v>
                      </c:pt>
                      <c:pt idx="20">
                        <c:v>2040</c:v>
                      </c:pt>
                      <c:pt idx="21">
                        <c:v>2041</c:v>
                      </c:pt>
                      <c:pt idx="22">
                        <c:v>2042</c:v>
                      </c:pt>
                      <c:pt idx="23">
                        <c:v>2043</c:v>
                      </c:pt>
                      <c:pt idx="24">
                        <c:v>2044</c:v>
                      </c:pt>
                      <c:pt idx="25">
                        <c:v>2045</c:v>
                      </c:pt>
                      <c:pt idx="26">
                        <c:v>2046</c:v>
                      </c:pt>
                      <c:pt idx="27">
                        <c:v>2047</c:v>
                      </c:pt>
                      <c:pt idx="28">
                        <c:v>2048</c:v>
                      </c:pt>
                      <c:pt idx="29">
                        <c:v>2049</c:v>
                      </c:pt>
                      <c:pt idx="3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'Výstupy  - grafy_nelin trend'!$C$268:$AQ$268</c15:sqref>
                        </c15:formulaRef>
                      </c:ext>
                    </c:extLst>
                    <c:numCache>
                      <c:formatCode>#\ ##0;\(#\ ##0\);\-</c:formatCode>
                      <c:ptCount val="31"/>
                      <c:pt idx="0">
                        <c:v>799.38481349417248</c:v>
                      </c:pt>
                      <c:pt idx="1">
                        <c:v>3197.5392539766899</c:v>
                      </c:pt>
                      <c:pt idx="2">
                        <c:v>7993.8481349417243</c:v>
                      </c:pt>
                      <c:pt idx="3">
                        <c:v>19185.235523860138</c:v>
                      </c:pt>
                      <c:pt idx="4">
                        <c:v>34640.008584747477</c:v>
                      </c:pt>
                      <c:pt idx="5">
                        <c:v>63950.785079533809</c:v>
                      </c:pt>
                      <c:pt idx="6">
                        <c:v>111913.87388918416</c:v>
                      </c:pt>
                      <c:pt idx="7">
                        <c:v>191852.35523860142</c:v>
                      </c:pt>
                      <c:pt idx="8">
                        <c:v>297371.15061983222</c:v>
                      </c:pt>
                      <c:pt idx="9">
                        <c:v>436997.0313768143</c:v>
                      </c:pt>
                      <c:pt idx="10">
                        <c:v>586215.52989572647</c:v>
                      </c:pt>
                      <c:pt idx="11">
                        <c:v>703458.63587487175</c:v>
                      </c:pt>
                      <c:pt idx="12">
                        <c:v>782864.19401529268</c:v>
                      </c:pt>
                      <c:pt idx="13">
                        <c:v>850545.44155779923</c:v>
                      </c:pt>
                      <c:pt idx="14">
                        <c:v>927286.38365323981</c:v>
                      </c:pt>
                      <c:pt idx="15">
                        <c:v>1023212.5612725405</c:v>
                      </c:pt>
                      <c:pt idx="16">
                        <c:v>1114342.4300108762</c:v>
                      </c:pt>
                      <c:pt idx="17">
                        <c:v>1208669.8380031884</c:v>
                      </c:pt>
                      <c:pt idx="18">
                        <c:v>1306194.7852494775</c:v>
                      </c:pt>
                      <c:pt idx="19">
                        <c:v>1342966.4866702093</c:v>
                      </c:pt>
                      <c:pt idx="20">
                        <c:v>1376540.6488369645</c:v>
                      </c:pt>
                      <c:pt idx="21">
                        <c:v>1418641.5823476578</c:v>
                      </c:pt>
                      <c:pt idx="22">
                        <c:v>1495382.5244430983</c:v>
                      </c:pt>
                      <c:pt idx="23">
                        <c:v>1534818.8419088109</c:v>
                      </c:pt>
                      <c:pt idx="24">
                        <c:v>1545477.3060887333</c:v>
                      </c:pt>
                      <c:pt idx="25">
                        <c:v>1565728.3880305858</c:v>
                      </c:pt>
                      <c:pt idx="26">
                        <c:v>1582781.9307184618</c:v>
                      </c:pt>
                      <c:pt idx="27">
                        <c:v>1598130.1191375498</c:v>
                      </c:pt>
                      <c:pt idx="28">
                        <c:v>1610387.3529444607</c:v>
                      </c:pt>
                      <c:pt idx="29">
                        <c:v>1630745.0195281121</c:v>
                      </c:pt>
                      <c:pt idx="30">
                        <c:v>1652061.9478879569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C4D7-4608-BC24-0E744C77C67B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'Výstupy  - grafy_nelin trend'!$B$270</c15:sqref>
                        </c15:formulaRef>
                      </c:ext>
                    </c:extLst>
                    <c:strCache>
                      <c:ptCount val="1"/>
                      <c:pt idx="0">
                        <c:v>Scenario 4</c:v>
                      </c:pt>
                    </c:strCache>
                  </c:strRef>
                </c:tx>
                <c:spPr>
                  <a:ln w="25400" cap="rnd" cmpd="sng" algn="ctr">
                    <a:solidFill>
                      <a:srgbClr val="A57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'Výstupy  - grafy_nelin trend'!$C$266:$AQ$266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  <c:pt idx="6">
                        <c:v>2026</c:v>
                      </c:pt>
                      <c:pt idx="7">
                        <c:v>2027</c:v>
                      </c:pt>
                      <c:pt idx="8">
                        <c:v>2028</c:v>
                      </c:pt>
                      <c:pt idx="9">
                        <c:v>2029</c:v>
                      </c:pt>
                      <c:pt idx="10">
                        <c:v>2030</c:v>
                      </c:pt>
                      <c:pt idx="11">
                        <c:v>2031</c:v>
                      </c:pt>
                      <c:pt idx="12">
                        <c:v>2032</c:v>
                      </c:pt>
                      <c:pt idx="13">
                        <c:v>2033</c:v>
                      </c:pt>
                      <c:pt idx="14">
                        <c:v>2034</c:v>
                      </c:pt>
                      <c:pt idx="15">
                        <c:v>2035</c:v>
                      </c:pt>
                      <c:pt idx="16">
                        <c:v>2036</c:v>
                      </c:pt>
                      <c:pt idx="17">
                        <c:v>2037</c:v>
                      </c:pt>
                      <c:pt idx="18">
                        <c:v>2038</c:v>
                      </c:pt>
                      <c:pt idx="19">
                        <c:v>2039</c:v>
                      </c:pt>
                      <c:pt idx="20">
                        <c:v>2040</c:v>
                      </c:pt>
                      <c:pt idx="21">
                        <c:v>2041</c:v>
                      </c:pt>
                      <c:pt idx="22">
                        <c:v>2042</c:v>
                      </c:pt>
                      <c:pt idx="23">
                        <c:v>2043</c:v>
                      </c:pt>
                      <c:pt idx="24">
                        <c:v>2044</c:v>
                      </c:pt>
                      <c:pt idx="25">
                        <c:v>2045</c:v>
                      </c:pt>
                      <c:pt idx="26">
                        <c:v>2046</c:v>
                      </c:pt>
                      <c:pt idx="27">
                        <c:v>2047</c:v>
                      </c:pt>
                      <c:pt idx="28">
                        <c:v>2048</c:v>
                      </c:pt>
                      <c:pt idx="29">
                        <c:v>2049</c:v>
                      </c:pt>
                      <c:pt idx="3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'Výstupy  - grafy_nelin trend'!$C$270:$AQ$270</c15:sqref>
                        </c15:formulaRef>
                      </c:ext>
                    </c:extLst>
                    <c:numCache>
                      <c:formatCode>#\ ##0;\(#\ ##0\);\-</c:formatCode>
                      <c:ptCount val="31"/>
                      <c:pt idx="0">
                        <c:v>485.16432161088164</c:v>
                      </c:pt>
                      <c:pt idx="1">
                        <c:v>1940.6572864435266</c:v>
                      </c:pt>
                      <c:pt idx="2">
                        <c:v>4851.643216108816</c:v>
                      </c:pt>
                      <c:pt idx="3">
                        <c:v>11643.943718661159</c:v>
                      </c:pt>
                      <c:pt idx="4">
                        <c:v>21023.787269804874</c:v>
                      </c:pt>
                      <c:pt idx="5">
                        <c:v>38813.145728870535</c:v>
                      </c:pt>
                      <c:pt idx="6">
                        <c:v>67923.005025523438</c:v>
                      </c:pt>
                      <c:pt idx="7">
                        <c:v>116439.43718661161</c:v>
                      </c:pt>
                      <c:pt idx="8">
                        <c:v>180481.12763924798</c:v>
                      </c:pt>
                      <c:pt idx="9">
                        <c:v>265223.16248061531</c:v>
                      </c:pt>
                      <c:pt idx="10">
                        <c:v>355787.16918131319</c:v>
                      </c:pt>
                      <c:pt idx="11">
                        <c:v>426944.60301757586</c:v>
                      </c:pt>
                      <c:pt idx="12">
                        <c:v>475137.59229758999</c:v>
                      </c:pt>
                      <c:pt idx="13">
                        <c:v>516214.83819397795</c:v>
                      </c:pt>
                      <c:pt idx="14">
                        <c:v>562790.61306862254</c:v>
                      </c:pt>
                      <c:pt idx="15">
                        <c:v>621010.33166192833</c:v>
                      </c:pt>
                      <c:pt idx="16">
                        <c:v>676319.06432556885</c:v>
                      </c:pt>
                      <c:pt idx="17">
                        <c:v>733568.454275653</c:v>
                      </c:pt>
                      <c:pt idx="18">
                        <c:v>792758.50151218055</c:v>
                      </c:pt>
                      <c:pt idx="19">
                        <c:v>815076.0603062812</c:v>
                      </c:pt>
                      <c:pt idx="20">
                        <c:v>835452.96181393822</c:v>
                      </c:pt>
                      <c:pt idx="21">
                        <c:v>861004.94941877807</c:v>
                      </c:pt>
                      <c:pt idx="22">
                        <c:v>907580.72429342277</c:v>
                      </c:pt>
                      <c:pt idx="23">
                        <c:v>931515.4974928929</c:v>
                      </c:pt>
                      <c:pt idx="24">
                        <c:v>937984.35511437128</c:v>
                      </c:pt>
                      <c:pt idx="25">
                        <c:v>950275.18459518033</c:v>
                      </c:pt>
                      <c:pt idx="26">
                        <c:v>960625.35678954597</c:v>
                      </c:pt>
                      <c:pt idx="27">
                        <c:v>969940.51176447491</c:v>
                      </c:pt>
                      <c:pt idx="28">
                        <c:v>977379.69802917517</c:v>
                      </c:pt>
                      <c:pt idx="29">
                        <c:v>989735.21608619893</c:v>
                      </c:pt>
                      <c:pt idx="30">
                        <c:v>1002672.9313291558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C4D7-4608-BC24-0E744C77C67B}"/>
                  </c:ext>
                </c:extLst>
              </c15:ser>
            </c15:filteredLineSeries>
          </c:ext>
        </c:extLst>
      </c:lineChart>
      <c:catAx>
        <c:axId val="325062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>
            <a:solidFill>
              <a:srgbClr val="262626"/>
            </a:solidFill>
          </a:ln>
        </c:spPr>
        <c:txPr>
          <a:bodyPr rot="0" vert="horz"/>
          <a:lstStyle/>
          <a:p>
            <a:pPr>
              <a:defRPr sz="1600" b="0">
                <a:solidFill>
                  <a:srgbClr val="262626"/>
                </a:solidFill>
                <a:latin typeface="Arial Narrow"/>
                <a:ea typeface="Arial Narrow"/>
                <a:cs typeface="Arial Narrow"/>
              </a:defRPr>
            </a:pPr>
            <a:endParaRPr lang="cs-CZ"/>
          </a:p>
        </c:txPr>
        <c:crossAx val="323591248"/>
        <c:crosses val="autoZero"/>
        <c:auto val="1"/>
        <c:lblAlgn val="ctr"/>
        <c:lblOffset val="100"/>
        <c:tickLblSkip val="5"/>
        <c:noMultiLvlLbl val="0"/>
      </c:catAx>
      <c:valAx>
        <c:axId val="3235912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800" b="0">
                    <a:solidFill>
                      <a:srgbClr val="262626"/>
                    </a:solidFill>
                    <a:latin typeface="Arial Narrow" panose="020B0606020202030204" pitchFamily="34" charset="0"/>
                  </a:defRPr>
                </a:pPr>
                <a:r>
                  <a:rPr lang="en-US"/>
                  <a:t>ks</a:t>
                </a:r>
              </a:p>
            </c:rich>
          </c:tx>
          <c:overlay val="0"/>
          <c:spPr>
            <a:noFill/>
          </c:spPr>
        </c:title>
        <c:numFmt formatCode="#,##0" sourceLinked="0"/>
        <c:majorTickMark val="out"/>
        <c:minorTickMark val="none"/>
        <c:tickLblPos val="nextTo"/>
        <c:spPr>
          <a:ln>
            <a:solidFill>
              <a:srgbClr val="262626"/>
            </a:solidFill>
          </a:ln>
        </c:spPr>
        <c:txPr>
          <a:bodyPr rot="0" vert="horz"/>
          <a:lstStyle/>
          <a:p>
            <a:pPr>
              <a:defRPr sz="1600" b="0">
                <a:solidFill>
                  <a:srgbClr val="262626"/>
                </a:solidFill>
                <a:latin typeface="Arial Narrow"/>
                <a:ea typeface="Arial Narrow"/>
                <a:cs typeface="Arial Narrow"/>
              </a:defRPr>
            </a:pPr>
            <a:endParaRPr lang="cs-CZ"/>
          </a:p>
        </c:txPr>
        <c:crossAx val="325062936"/>
        <c:crosses val="autoZero"/>
        <c:crossBetween val="midCat"/>
      </c:valAx>
      <c:spPr>
        <a:noFill/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635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>
                <a:solidFill>
                  <a:schemeClr val="accent3"/>
                </a:solidFill>
              </a:rPr>
              <a:t>Počet vodíkových autobusů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7563025283037536E-2"/>
          <c:y val="0.20946506234177614"/>
          <c:w val="0.82336245701159194"/>
          <c:h val="0.58017177634946815"/>
        </c:manualLayout>
      </c:layout>
      <c:lineChart>
        <c:grouping val="standard"/>
        <c:varyColors val="0"/>
        <c:ser>
          <c:idx val="2"/>
          <c:order val="2"/>
          <c:tx>
            <c:v>Počet vodíkových autobusů</c:v>
          </c:tx>
          <c:spPr>
            <a:ln w="25400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numRef>
              <c:f>'Výstupy  - grafy_nelin trend'!$C$289:$AQ$289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  <c:extLst xmlns:c16r2="http://schemas.microsoft.com/office/drawing/2015/06/chart"/>
            </c:numRef>
          </c:cat>
          <c:val>
            <c:numRef>
              <c:f>'Výstupy  - grafy_nelin trend'!$C$292:$AQ$292</c:f>
              <c:numCache>
                <c:formatCode>#\ ##0;\(#\ ##0\);\-</c:formatCode>
                <c:ptCount val="31"/>
                <c:pt idx="0">
                  <c:v>2.4806048380577415</c:v>
                </c:pt>
                <c:pt idx="1">
                  <c:v>9.9224193522309658</c:v>
                </c:pt>
                <c:pt idx="2">
                  <c:v>23.813806445354317</c:v>
                </c:pt>
                <c:pt idx="3">
                  <c:v>39.689677408923863</c:v>
                </c:pt>
                <c:pt idx="4">
                  <c:v>74.418145141732225</c:v>
                </c:pt>
                <c:pt idx="5">
                  <c:v>119.06903222677158</c:v>
                </c:pt>
                <c:pt idx="6">
                  <c:v>208.37080639685027</c:v>
                </c:pt>
                <c:pt idx="7">
                  <c:v>357.20709668031475</c:v>
                </c:pt>
                <c:pt idx="8">
                  <c:v>553.67099985448783</c:v>
                </c:pt>
                <c:pt idx="9">
                  <c:v>813.63838688293902</c:v>
                </c:pt>
                <c:pt idx="10">
                  <c:v>1091.4661287454062</c:v>
                </c:pt>
                <c:pt idx="11">
                  <c:v>1616.1945581543564</c:v>
                </c:pt>
                <c:pt idx="12">
                  <c:v>2200.7129803147081</c:v>
                </c:pt>
                <c:pt idx="13">
                  <c:v>2744.8570702353545</c:v>
                </c:pt>
                <c:pt idx="14">
                  <c:v>3286.007064194855</c:v>
                </c:pt>
                <c:pt idx="15">
                  <c:v>3805.3277355794485</c:v>
                </c:pt>
                <c:pt idx="16">
                  <c:v>4254.2339698741525</c:v>
                </c:pt>
                <c:pt idx="17">
                  <c:v>4637.3620194951654</c:v>
                </c:pt>
                <c:pt idx="18">
                  <c:v>5007.9332513736699</c:v>
                </c:pt>
                <c:pt idx="19">
                  <c:v>5287.6126630934659</c:v>
                </c:pt>
                <c:pt idx="20">
                  <c:v>5542.1784393282423</c:v>
                </c:pt>
                <c:pt idx="21">
                  <c:v>5817.0764901573548</c:v>
                </c:pt>
                <c:pt idx="22">
                  <c:v>6024.5541998577228</c:v>
                </c:pt>
                <c:pt idx="23">
                  <c:v>6206.9182740730712</c:v>
                </c:pt>
                <c:pt idx="24">
                  <c:v>6364.1687128034018</c:v>
                </c:pt>
                <c:pt idx="25">
                  <c:v>6554.3082438705778</c:v>
                </c:pt>
                <c:pt idx="26">
                  <c:v>6725.6125483239912</c:v>
                </c:pt>
                <c:pt idx="27">
                  <c:v>6884.5097398329508</c:v>
                </c:pt>
                <c:pt idx="28">
                  <c:v>7025.1995456152736</c:v>
                </c:pt>
                <c:pt idx="29">
                  <c:v>7197.0736475660178</c:v>
                </c:pt>
                <c:pt idx="30">
                  <c:v>7369.8750000000018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A17-46E8-B96D-F73794E3D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590072"/>
        <c:axId val="325174576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'Výstupy  - grafy_nelin trend'!$B$290</c15:sqref>
                        </c15:formulaRef>
                      </c:ext>
                    </c:extLst>
                    <c:strCache>
                      <c:ptCount val="1"/>
                      <c:pt idx="0">
                        <c:v>Scenario 1</c:v>
                      </c:pt>
                    </c:strCache>
                  </c:strRef>
                </c:tx>
                <c:spPr>
                  <a:ln w="25400" cap="rnd" cmpd="sng" algn="ctr">
                    <a:solidFill>
                      <a:srgbClr val="006D5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c:spPr>
                <c:marker>
                  <c:symbol val="none"/>
                </c:marke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'Výstupy  - grafy_nelin trend'!$C$289:$AQ$289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  <c:pt idx="6">
                        <c:v>2026</c:v>
                      </c:pt>
                      <c:pt idx="7">
                        <c:v>2027</c:v>
                      </c:pt>
                      <c:pt idx="8">
                        <c:v>2028</c:v>
                      </c:pt>
                      <c:pt idx="9">
                        <c:v>2029</c:v>
                      </c:pt>
                      <c:pt idx="10">
                        <c:v>2030</c:v>
                      </c:pt>
                      <c:pt idx="11">
                        <c:v>2031</c:v>
                      </c:pt>
                      <c:pt idx="12">
                        <c:v>2032</c:v>
                      </c:pt>
                      <c:pt idx="13">
                        <c:v>2033</c:v>
                      </c:pt>
                      <c:pt idx="14">
                        <c:v>2034</c:v>
                      </c:pt>
                      <c:pt idx="15">
                        <c:v>2035</c:v>
                      </c:pt>
                      <c:pt idx="16">
                        <c:v>2036</c:v>
                      </c:pt>
                      <c:pt idx="17">
                        <c:v>2037</c:v>
                      </c:pt>
                      <c:pt idx="18">
                        <c:v>2038</c:v>
                      </c:pt>
                      <c:pt idx="19">
                        <c:v>2039</c:v>
                      </c:pt>
                      <c:pt idx="20">
                        <c:v>2040</c:v>
                      </c:pt>
                      <c:pt idx="21">
                        <c:v>2041</c:v>
                      </c:pt>
                      <c:pt idx="22">
                        <c:v>2042</c:v>
                      </c:pt>
                      <c:pt idx="23">
                        <c:v>2043</c:v>
                      </c:pt>
                      <c:pt idx="24">
                        <c:v>2044</c:v>
                      </c:pt>
                      <c:pt idx="25">
                        <c:v>2045</c:v>
                      </c:pt>
                      <c:pt idx="26">
                        <c:v>2046</c:v>
                      </c:pt>
                      <c:pt idx="27">
                        <c:v>2047</c:v>
                      </c:pt>
                      <c:pt idx="28">
                        <c:v>2048</c:v>
                      </c:pt>
                      <c:pt idx="29">
                        <c:v>2049</c:v>
                      </c:pt>
                      <c:pt idx="3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'Výstupy  - grafy_nelin trend'!$C$290:$AQ$290</c15:sqref>
                        </c15:formulaRef>
                      </c:ext>
                    </c:extLst>
                    <c:numCache>
                      <c:formatCode>#\ ##0;\(#\ ##0\);\-</c:formatCode>
                      <c:ptCount val="31"/>
                      <c:pt idx="0">
                        <c:v>9.9224193522309658</c:v>
                      </c:pt>
                      <c:pt idx="1">
                        <c:v>39.689677408923863</c:v>
                      </c:pt>
                      <c:pt idx="2">
                        <c:v>95.255225781417266</c:v>
                      </c:pt>
                      <c:pt idx="3">
                        <c:v>158.75870963569545</c:v>
                      </c:pt>
                      <c:pt idx="4">
                        <c:v>297.6725805669289</c:v>
                      </c:pt>
                      <c:pt idx="5">
                        <c:v>476.27612890708633</c:v>
                      </c:pt>
                      <c:pt idx="6">
                        <c:v>833.48322558740108</c:v>
                      </c:pt>
                      <c:pt idx="7">
                        <c:v>1428.828386721259</c:v>
                      </c:pt>
                      <c:pt idx="8">
                        <c:v>2214.6839994179513</c:v>
                      </c:pt>
                      <c:pt idx="9">
                        <c:v>3254.5535475317561</c:v>
                      </c:pt>
                      <c:pt idx="10">
                        <c:v>4365.8645149816248</c:v>
                      </c:pt>
                      <c:pt idx="11">
                        <c:v>5617.2426076174252</c:v>
                      </c:pt>
                      <c:pt idx="12">
                        <c:v>6916.1639212588325</c:v>
                      </c:pt>
                      <c:pt idx="13">
                        <c:v>7994.6289059414166</c:v>
                      </c:pt>
                      <c:pt idx="14">
                        <c:v>9016.898256779421</c:v>
                      </c:pt>
                      <c:pt idx="15">
                        <c:v>9951.8503173177942</c:v>
                      </c:pt>
                      <c:pt idx="16">
                        <c:v>10693.583129496608</c:v>
                      </c:pt>
                      <c:pt idx="17">
                        <c:v>11275.381452980662</c:v>
                      </c:pt>
                      <c:pt idx="18">
                        <c:v>11836.432005494677</c:v>
                      </c:pt>
                      <c:pt idx="19">
                        <c:v>12196.052527373859</c:v>
                      </c:pt>
                      <c:pt idx="20">
                        <c:v>12514.177507312965</c:v>
                      </c:pt>
                      <c:pt idx="21">
                        <c:v>12891.521960629416</c:v>
                      </c:pt>
                      <c:pt idx="22">
                        <c:v>13131.842799430884</c:v>
                      </c:pt>
                      <c:pt idx="23">
                        <c:v>13330.66809629228</c:v>
                      </c:pt>
                      <c:pt idx="24">
                        <c:v>13487.997851213602</c:v>
                      </c:pt>
                      <c:pt idx="25">
                        <c:v>13725.294850482305</c:v>
                      </c:pt>
                      <c:pt idx="26">
                        <c:v>13931.470193295956</c:v>
                      </c:pt>
                      <c:pt idx="27">
                        <c:v>14119.707546831793</c:v>
                      </c:pt>
                      <c:pt idx="28">
                        <c:v>14277.860632461081</c:v>
                      </c:pt>
                      <c:pt idx="29">
                        <c:v>14505.476840264058</c:v>
                      </c:pt>
                      <c:pt idx="30">
                        <c:v>14739.749999999995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8A17-46E8-B96D-F73794E3D9D5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'Výstupy  - grafy_nelin trend'!$B$291</c15:sqref>
                        </c15:formulaRef>
                      </c:ext>
                    </c:extLst>
                    <c:strCache>
                      <c:ptCount val="1"/>
                      <c:pt idx="0">
                        <c:v>Scenario 2</c:v>
                      </c:pt>
                    </c:strCache>
                  </c:strRef>
                </c:tx>
                <c:spPr>
                  <a:ln w="25400" cap="rnd" cmpd="sng" algn="ctr">
                    <a:solidFill>
                      <a:srgbClr val="38205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'Výstupy  - grafy_nelin trend'!$C$289:$AQ$289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  <c:pt idx="6">
                        <c:v>2026</c:v>
                      </c:pt>
                      <c:pt idx="7">
                        <c:v>2027</c:v>
                      </c:pt>
                      <c:pt idx="8">
                        <c:v>2028</c:v>
                      </c:pt>
                      <c:pt idx="9">
                        <c:v>2029</c:v>
                      </c:pt>
                      <c:pt idx="10">
                        <c:v>2030</c:v>
                      </c:pt>
                      <c:pt idx="11">
                        <c:v>2031</c:v>
                      </c:pt>
                      <c:pt idx="12">
                        <c:v>2032</c:v>
                      </c:pt>
                      <c:pt idx="13">
                        <c:v>2033</c:v>
                      </c:pt>
                      <c:pt idx="14">
                        <c:v>2034</c:v>
                      </c:pt>
                      <c:pt idx="15">
                        <c:v>2035</c:v>
                      </c:pt>
                      <c:pt idx="16">
                        <c:v>2036</c:v>
                      </c:pt>
                      <c:pt idx="17">
                        <c:v>2037</c:v>
                      </c:pt>
                      <c:pt idx="18">
                        <c:v>2038</c:v>
                      </c:pt>
                      <c:pt idx="19">
                        <c:v>2039</c:v>
                      </c:pt>
                      <c:pt idx="20">
                        <c:v>2040</c:v>
                      </c:pt>
                      <c:pt idx="21">
                        <c:v>2041</c:v>
                      </c:pt>
                      <c:pt idx="22">
                        <c:v>2042</c:v>
                      </c:pt>
                      <c:pt idx="23">
                        <c:v>2043</c:v>
                      </c:pt>
                      <c:pt idx="24">
                        <c:v>2044</c:v>
                      </c:pt>
                      <c:pt idx="25">
                        <c:v>2045</c:v>
                      </c:pt>
                      <c:pt idx="26">
                        <c:v>2046</c:v>
                      </c:pt>
                      <c:pt idx="27">
                        <c:v>2047</c:v>
                      </c:pt>
                      <c:pt idx="28">
                        <c:v>2048</c:v>
                      </c:pt>
                      <c:pt idx="29">
                        <c:v>2049</c:v>
                      </c:pt>
                      <c:pt idx="3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'Výstupy  - grafy_nelin trend'!$C$291:$AQ$291</c15:sqref>
                        </c15:formulaRef>
                      </c:ext>
                    </c:extLst>
                    <c:numCache>
                      <c:formatCode>#\ ##0;\(#\ ##0\);\-</c:formatCode>
                      <c:ptCount val="31"/>
                      <c:pt idx="0">
                        <c:v>6.201512095144353</c:v>
                      </c:pt>
                      <c:pt idx="1">
                        <c:v>24.806048380577412</c:v>
                      </c:pt>
                      <c:pt idx="2">
                        <c:v>59.534516113385791</c:v>
                      </c:pt>
                      <c:pt idx="3">
                        <c:v>99.224193522309648</c:v>
                      </c:pt>
                      <c:pt idx="4">
                        <c:v>186.04536285433059</c:v>
                      </c:pt>
                      <c:pt idx="5">
                        <c:v>297.67258056692896</c:v>
                      </c:pt>
                      <c:pt idx="6">
                        <c:v>520.92701599212558</c:v>
                      </c:pt>
                      <c:pt idx="7">
                        <c:v>893.01774170078681</c:v>
                      </c:pt>
                      <c:pt idx="8">
                        <c:v>1384.1774996362194</c:v>
                      </c:pt>
                      <c:pt idx="9">
                        <c:v>2034.0959672073477</c:v>
                      </c:pt>
                      <c:pt idx="10">
                        <c:v>2728.6653218635156</c:v>
                      </c:pt>
                      <c:pt idx="11">
                        <c:v>3616.7185828858906</c:v>
                      </c:pt>
                      <c:pt idx="12">
                        <c:v>4558.4384507867708</c:v>
                      </c:pt>
                      <c:pt idx="13">
                        <c:v>5369.7429880883856</c:v>
                      </c:pt>
                      <c:pt idx="14">
                        <c:v>6151.452660487138</c:v>
                      </c:pt>
                      <c:pt idx="15">
                        <c:v>6878.5890264486216</c:v>
                      </c:pt>
                      <c:pt idx="16">
                        <c:v>7473.9085496853804</c:v>
                      </c:pt>
                      <c:pt idx="17">
                        <c:v>7956.3717362379139</c:v>
                      </c:pt>
                      <c:pt idx="18">
                        <c:v>8422.1826284341732</c:v>
                      </c:pt>
                      <c:pt idx="19">
                        <c:v>8741.8325952336636</c:v>
                      </c:pt>
                      <c:pt idx="20">
                        <c:v>9028.1779733206058</c:v>
                      </c:pt>
                      <c:pt idx="21">
                        <c:v>9354.299225393388</c:v>
                      </c:pt>
                      <c:pt idx="22">
                        <c:v>9578.198499644308</c:v>
                      </c:pt>
                      <c:pt idx="23">
                        <c:v>9768.7931851826797</c:v>
                      </c:pt>
                      <c:pt idx="24">
                        <c:v>9926.0832820085052</c:v>
                      </c:pt>
                      <c:pt idx="25">
                        <c:v>10139.801547176445</c:v>
                      </c:pt>
                      <c:pt idx="26">
                        <c:v>10328.541370809977</c:v>
                      </c:pt>
                      <c:pt idx="27">
                        <c:v>10502.108643332376</c:v>
                      </c:pt>
                      <c:pt idx="28">
                        <c:v>10651.530089038182</c:v>
                      </c:pt>
                      <c:pt idx="29">
                        <c:v>10851.275243915043</c:v>
                      </c:pt>
                      <c:pt idx="30">
                        <c:v>11054.812500000004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8A17-46E8-B96D-F73794E3D9D5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'Výstupy  - grafy_nelin trend'!$B$293</c15:sqref>
                        </c15:formulaRef>
                      </c:ext>
                    </c:extLst>
                    <c:strCache>
                      <c:ptCount val="1"/>
                      <c:pt idx="0">
                        <c:v>Scenario 4</c:v>
                      </c:pt>
                    </c:strCache>
                  </c:strRef>
                </c:tx>
                <c:spPr>
                  <a:ln w="25400" cap="rnd" cmpd="sng" algn="ctr">
                    <a:solidFill>
                      <a:srgbClr val="A57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'Výstupy  - grafy_nelin trend'!$C$289:$AQ$289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  <c:pt idx="6">
                        <c:v>2026</c:v>
                      </c:pt>
                      <c:pt idx="7">
                        <c:v>2027</c:v>
                      </c:pt>
                      <c:pt idx="8">
                        <c:v>2028</c:v>
                      </c:pt>
                      <c:pt idx="9">
                        <c:v>2029</c:v>
                      </c:pt>
                      <c:pt idx="10">
                        <c:v>2030</c:v>
                      </c:pt>
                      <c:pt idx="11">
                        <c:v>2031</c:v>
                      </c:pt>
                      <c:pt idx="12">
                        <c:v>2032</c:v>
                      </c:pt>
                      <c:pt idx="13">
                        <c:v>2033</c:v>
                      </c:pt>
                      <c:pt idx="14">
                        <c:v>2034</c:v>
                      </c:pt>
                      <c:pt idx="15">
                        <c:v>2035</c:v>
                      </c:pt>
                      <c:pt idx="16">
                        <c:v>2036</c:v>
                      </c:pt>
                      <c:pt idx="17">
                        <c:v>2037</c:v>
                      </c:pt>
                      <c:pt idx="18">
                        <c:v>2038</c:v>
                      </c:pt>
                      <c:pt idx="19">
                        <c:v>2039</c:v>
                      </c:pt>
                      <c:pt idx="20">
                        <c:v>2040</c:v>
                      </c:pt>
                      <c:pt idx="21">
                        <c:v>2041</c:v>
                      </c:pt>
                      <c:pt idx="22">
                        <c:v>2042</c:v>
                      </c:pt>
                      <c:pt idx="23">
                        <c:v>2043</c:v>
                      </c:pt>
                      <c:pt idx="24">
                        <c:v>2044</c:v>
                      </c:pt>
                      <c:pt idx="25">
                        <c:v>2045</c:v>
                      </c:pt>
                      <c:pt idx="26">
                        <c:v>2046</c:v>
                      </c:pt>
                      <c:pt idx="27">
                        <c:v>2047</c:v>
                      </c:pt>
                      <c:pt idx="28">
                        <c:v>2048</c:v>
                      </c:pt>
                      <c:pt idx="29">
                        <c:v>2049</c:v>
                      </c:pt>
                      <c:pt idx="3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'Výstupy  - grafy_nelin trend'!$C$293:$AQ$293</c15:sqref>
                        </c15:formulaRef>
                      </c:ext>
                    </c:extLst>
                    <c:numCache>
                      <c:formatCode>#\ ##0;\(#\ ##0\);\-</c:formatCode>
                      <c:ptCount val="31"/>
                      <c:pt idx="0">
                        <c:v>0.74418145141732239</c:v>
                      </c:pt>
                      <c:pt idx="1">
                        <c:v>2.9767258056692896</c:v>
                      </c:pt>
                      <c:pt idx="2">
                        <c:v>7.1441419336062939</c:v>
                      </c:pt>
                      <c:pt idx="3">
                        <c:v>11.906903222677158</c:v>
                      </c:pt>
                      <c:pt idx="4">
                        <c:v>22.325443542519668</c:v>
                      </c:pt>
                      <c:pt idx="5">
                        <c:v>35.720709668031468</c:v>
                      </c:pt>
                      <c:pt idx="6">
                        <c:v>62.511241919055067</c:v>
                      </c:pt>
                      <c:pt idx="7">
                        <c:v>107.16212900409441</c:v>
                      </c:pt>
                      <c:pt idx="8">
                        <c:v>166.10129995634634</c:v>
                      </c:pt>
                      <c:pt idx="9">
                        <c:v>244.09151606488169</c:v>
                      </c:pt>
                      <c:pt idx="10">
                        <c:v>327.43983862362177</c:v>
                      </c:pt>
                      <c:pt idx="11">
                        <c:v>357.72802369630676</c:v>
                      </c:pt>
                      <c:pt idx="12">
                        <c:v>377.2106940944123</c:v>
                      </c:pt>
                      <c:pt idx="13">
                        <c:v>375.73721482060608</c:v>
                      </c:pt>
                      <c:pt idx="14">
                        <c:v>366.73261925845645</c:v>
                      </c:pt>
                      <c:pt idx="15">
                        <c:v>351.17922692383439</c:v>
                      </c:pt>
                      <c:pt idx="16">
                        <c:v>327.76727846224543</c:v>
                      </c:pt>
                      <c:pt idx="17">
                        <c:v>300.09861209854938</c:v>
                      </c:pt>
                      <c:pt idx="18">
                        <c:v>273.08482541210054</c:v>
                      </c:pt>
                      <c:pt idx="19">
                        <c:v>243.12408017803921</c:v>
                      </c:pt>
                      <c:pt idx="20">
                        <c:v>214.47309429847226</c:v>
                      </c:pt>
                      <c:pt idx="21">
                        <c:v>188.60534704720612</c:v>
                      </c:pt>
                      <c:pt idx="22">
                        <c:v>162.41015995731638</c:v>
                      </c:pt>
                      <c:pt idx="23">
                        <c:v>137.52473222192111</c:v>
                      </c:pt>
                      <c:pt idx="24">
                        <c:v>113.94906384102035</c:v>
                      </c:pt>
                      <c:pt idx="25">
                        <c:v>92.501754411173124</c:v>
                      </c:pt>
                      <c:pt idx="26">
                        <c:v>72.036764497196785</c:v>
                      </c:pt>
                      <c:pt idx="27">
                        <c:v>52.603210074884828</c:v>
                      </c:pt>
                      <c:pt idx="28">
                        <c:v>34.11923118458138</c:v>
                      </c:pt>
                      <c:pt idx="29">
                        <c:v>16.699431769804704</c:v>
                      </c:pt>
                      <c:pt idx="30">
                        <c:v>0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8A17-46E8-B96D-F73794E3D9D5}"/>
                  </c:ext>
                </c:extLst>
              </c15:ser>
            </c15:filteredLineSeries>
          </c:ext>
        </c:extLst>
      </c:lineChart>
      <c:catAx>
        <c:axId val="323590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>
            <a:solidFill>
              <a:srgbClr val="262626"/>
            </a:solidFill>
          </a:ln>
        </c:spPr>
        <c:txPr>
          <a:bodyPr rot="0" vert="horz"/>
          <a:lstStyle/>
          <a:p>
            <a:pPr>
              <a:defRPr sz="1600" b="0">
                <a:solidFill>
                  <a:srgbClr val="262626"/>
                </a:solidFill>
                <a:latin typeface="Arial Narrow"/>
                <a:ea typeface="Arial Narrow"/>
                <a:cs typeface="Arial Narrow"/>
              </a:defRPr>
            </a:pPr>
            <a:endParaRPr lang="cs-CZ"/>
          </a:p>
        </c:txPr>
        <c:crossAx val="325174576"/>
        <c:crosses val="autoZero"/>
        <c:auto val="1"/>
        <c:lblAlgn val="ctr"/>
        <c:lblOffset val="100"/>
        <c:tickLblSkip val="5"/>
        <c:noMultiLvlLbl val="0"/>
      </c:catAx>
      <c:valAx>
        <c:axId val="325174576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800" b="0">
                    <a:solidFill>
                      <a:srgbClr val="262626"/>
                    </a:solidFill>
                    <a:latin typeface="Arial Narrow" panose="020B0606020202030204" pitchFamily="34" charset="0"/>
                  </a:defRPr>
                </a:pPr>
                <a:r>
                  <a:rPr lang="en-US"/>
                  <a:t>ks</a:t>
                </a:r>
              </a:p>
            </c:rich>
          </c:tx>
          <c:overlay val="0"/>
          <c:spPr>
            <a:noFill/>
          </c:spPr>
        </c:title>
        <c:numFmt formatCode="#,##0" sourceLinked="0"/>
        <c:majorTickMark val="out"/>
        <c:minorTickMark val="none"/>
        <c:tickLblPos val="nextTo"/>
        <c:spPr>
          <a:ln>
            <a:solidFill>
              <a:srgbClr val="262626"/>
            </a:solidFill>
          </a:ln>
        </c:spPr>
        <c:txPr>
          <a:bodyPr rot="0" vert="horz"/>
          <a:lstStyle/>
          <a:p>
            <a:pPr>
              <a:defRPr sz="1600" b="0">
                <a:solidFill>
                  <a:srgbClr val="262626"/>
                </a:solidFill>
                <a:latin typeface="Arial Narrow"/>
                <a:ea typeface="Arial Narrow"/>
                <a:cs typeface="Arial Narrow"/>
              </a:defRPr>
            </a:pPr>
            <a:endParaRPr lang="cs-CZ"/>
          </a:p>
        </c:txPr>
        <c:crossAx val="323590072"/>
        <c:crosses val="autoZero"/>
        <c:crossBetween val="midCat"/>
      </c:valAx>
      <c:spPr>
        <a:noFill/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635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5613">
              <a:spcBef>
                <a:spcPct val="0"/>
              </a:spcBef>
              <a:buSzTx/>
              <a:buFontTx/>
              <a:buNone/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017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BFE84F-E36C-4DEA-A731-BF7E0A5BD698}" type="datetimeFigureOut">
              <a:rPr lang="cs-CZ"/>
              <a:pPr>
                <a:defRPr/>
              </a:pPr>
              <a:t>27.11.2018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455613">
              <a:spcBef>
                <a:spcPct val="0"/>
              </a:spcBef>
              <a:buSzTx/>
              <a:buFontTx/>
              <a:buNone/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55613">
              <a:defRPr sz="1200">
                <a:latin typeface="Calibri" panose="020F0502020204030204" pitchFamily="34" charset="0"/>
              </a:defRPr>
            </a:lvl1pPr>
          </a:lstStyle>
          <a:p>
            <a:fld id="{7E1BB0DC-9627-4E44-86AD-B565C28773D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1494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82000">
              <a:spcBef>
                <a:spcPct val="0"/>
              </a:spcBef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B39A96-DE1F-4EE9-9A7E-FB02AD7E36EC}" type="datetimeFigureOut">
              <a:rPr lang="cs-CZ"/>
              <a:pPr>
                <a:defRPr/>
              </a:pPr>
              <a:t>27.11.2018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C8D693-986C-4B59-9BDD-AD6E58A27F4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7178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81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32BA58-E72D-401B-9DF0-2A309231D1D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581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5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latin typeface="Arial"/>
                <a:cs typeface="Arial"/>
              </a:rPr>
              <a:t>Exchange: </a:t>
            </a:r>
            <a:r>
              <a:rPr lang="cs-CZ" sz="1200" dirty="0" err="1">
                <a:latin typeface="Arial"/>
                <a:cs typeface="Arial"/>
              </a:rPr>
              <a:t>realisation</a:t>
            </a:r>
            <a:r>
              <a:rPr lang="cs-CZ" sz="1200" dirty="0">
                <a:latin typeface="Arial"/>
                <a:cs typeface="Arial"/>
              </a:rPr>
              <a:t> by </a:t>
            </a:r>
            <a:r>
              <a:rPr lang="cs-CZ" sz="1200" dirty="0" err="1">
                <a:latin typeface="Arial"/>
                <a:cs typeface="Arial"/>
              </a:rPr>
              <a:t>seminars</a:t>
            </a:r>
            <a:r>
              <a:rPr lang="cs-CZ" sz="1200" dirty="0">
                <a:latin typeface="Arial"/>
                <a:cs typeface="Arial"/>
              </a:rPr>
              <a:t>, </a:t>
            </a:r>
            <a:r>
              <a:rPr lang="cs-CZ" sz="1200" dirty="0" err="1">
                <a:latin typeface="Arial"/>
                <a:cs typeface="Arial"/>
              </a:rPr>
              <a:t>conferences</a:t>
            </a:r>
            <a:r>
              <a:rPr lang="cs-CZ" sz="1200" dirty="0">
                <a:latin typeface="Arial"/>
                <a:cs typeface="Arial"/>
              </a:rPr>
              <a:t>, </a:t>
            </a:r>
            <a:r>
              <a:rPr lang="cs-CZ" sz="1200" dirty="0" err="1">
                <a:latin typeface="Arial"/>
                <a:cs typeface="Arial"/>
              </a:rPr>
              <a:t>personal</a:t>
            </a:r>
            <a:r>
              <a:rPr lang="cs-CZ" sz="1200" dirty="0">
                <a:latin typeface="Arial"/>
                <a:cs typeface="Arial"/>
              </a:rPr>
              <a:t> </a:t>
            </a:r>
            <a:r>
              <a:rPr lang="cs-CZ" sz="1200" dirty="0" err="1">
                <a:latin typeface="Arial"/>
                <a:cs typeface="Arial"/>
              </a:rPr>
              <a:t>consultation</a:t>
            </a:r>
            <a:r>
              <a:rPr lang="cs-CZ" sz="1200" dirty="0">
                <a:latin typeface="Arial"/>
                <a:cs typeface="Arial"/>
              </a:rPr>
              <a:t> and </a:t>
            </a:r>
            <a:r>
              <a:rPr lang="cs-CZ" sz="1200" dirty="0" err="1">
                <a:latin typeface="Arial"/>
                <a:cs typeface="Arial"/>
              </a:rPr>
              <a:t>concrete</a:t>
            </a:r>
            <a:r>
              <a:rPr lang="cs-CZ" sz="1200" dirty="0">
                <a:latin typeface="Arial"/>
                <a:cs typeface="Arial"/>
              </a:rPr>
              <a:t> in </a:t>
            </a:r>
            <a:r>
              <a:rPr lang="cs-CZ" sz="1200" dirty="0" err="1">
                <a:latin typeface="Arial"/>
                <a:cs typeface="Arial"/>
              </a:rPr>
              <a:t>projects</a:t>
            </a:r>
            <a:r>
              <a:rPr lang="cs-CZ" sz="1200" dirty="0">
                <a:latin typeface="Arial"/>
                <a:cs typeface="Arial"/>
              </a:rPr>
              <a:t> </a:t>
            </a:r>
            <a:r>
              <a:rPr lang="cs-CZ" sz="1200" dirty="0" err="1">
                <a:latin typeface="Arial"/>
                <a:cs typeface="Arial"/>
              </a:rPr>
              <a:t>national</a:t>
            </a:r>
            <a:r>
              <a:rPr lang="cs-CZ" sz="1200" dirty="0">
                <a:latin typeface="Arial"/>
                <a:cs typeface="Arial"/>
              </a:rPr>
              <a:t> and </a:t>
            </a:r>
            <a:r>
              <a:rPr lang="cs-CZ" sz="1200" dirty="0" err="1">
                <a:latin typeface="Arial"/>
                <a:cs typeface="Arial"/>
              </a:rPr>
              <a:t>cross</a:t>
            </a:r>
            <a:r>
              <a:rPr lang="cs-CZ" sz="1200" baseline="0" dirty="0">
                <a:latin typeface="Arial"/>
                <a:cs typeface="Arial"/>
              </a:rPr>
              <a:t> </a:t>
            </a:r>
            <a:r>
              <a:rPr lang="cs-CZ" sz="1200" baseline="0" dirty="0" err="1">
                <a:latin typeface="Arial"/>
                <a:cs typeface="Arial"/>
              </a:rPr>
              <a:t>border</a:t>
            </a:r>
            <a:r>
              <a:rPr lang="cs-CZ" sz="1200" baseline="0" dirty="0">
                <a:latin typeface="Arial"/>
                <a:cs typeface="Arial"/>
              </a:rPr>
              <a:t> </a:t>
            </a:r>
            <a:r>
              <a:rPr lang="cs-CZ" sz="1200" baseline="0" dirty="0" err="1">
                <a:latin typeface="Arial"/>
                <a:cs typeface="Arial"/>
              </a:rPr>
              <a:t>Visegrad</a:t>
            </a:r>
            <a:r>
              <a:rPr lang="cs-CZ" sz="1200" baseline="0" dirty="0">
                <a:latin typeface="Arial"/>
                <a:cs typeface="Arial"/>
              </a:rPr>
              <a:t>: </a:t>
            </a:r>
            <a:r>
              <a:rPr lang="cs-CZ" sz="1200" baseline="0" dirty="0" err="1">
                <a:latin typeface="Arial"/>
                <a:cs typeface="Arial"/>
              </a:rPr>
              <a:t>situation</a:t>
            </a:r>
            <a:r>
              <a:rPr lang="cs-CZ" sz="1200" baseline="0" dirty="0">
                <a:latin typeface="Arial"/>
                <a:cs typeface="Arial"/>
              </a:rPr>
              <a:t> </a:t>
            </a:r>
            <a:r>
              <a:rPr lang="cs-CZ" sz="1200" baseline="0" dirty="0" err="1">
                <a:latin typeface="Arial"/>
                <a:cs typeface="Arial"/>
              </a:rPr>
              <a:t>of</a:t>
            </a:r>
            <a:r>
              <a:rPr lang="cs-CZ" sz="1200" baseline="0" dirty="0">
                <a:latin typeface="Arial"/>
                <a:cs typeface="Arial"/>
              </a:rPr>
              <a:t> CZ</a:t>
            </a:r>
          </a:p>
          <a:p>
            <a:endParaRPr lang="cs-CZ" sz="1200" baseline="0" dirty="0">
              <a:latin typeface="Arial"/>
              <a:cs typeface="Arial"/>
            </a:endParaRPr>
          </a:p>
          <a:p>
            <a:r>
              <a:rPr lang="cs-CZ" sz="1200" baseline="0" dirty="0" err="1">
                <a:latin typeface="Arial"/>
                <a:cs typeface="Arial"/>
              </a:rPr>
              <a:t>Hier</a:t>
            </a:r>
            <a:r>
              <a:rPr lang="cs-CZ" sz="1200" baseline="0" dirty="0">
                <a:latin typeface="Arial"/>
                <a:cs typeface="Arial"/>
              </a:rPr>
              <a:t> </a:t>
            </a:r>
            <a:r>
              <a:rPr lang="cs-CZ" sz="1200" baseline="0" dirty="0" err="1">
                <a:latin typeface="Arial"/>
                <a:cs typeface="Arial"/>
              </a:rPr>
              <a:t>auch</a:t>
            </a:r>
            <a:r>
              <a:rPr lang="cs-CZ" sz="1200" baseline="0" dirty="0">
                <a:latin typeface="Arial"/>
                <a:cs typeface="Arial"/>
              </a:rPr>
              <a:t> </a:t>
            </a:r>
            <a:r>
              <a:rPr lang="cs-CZ" sz="1200" baseline="0" dirty="0" err="1">
                <a:latin typeface="Arial"/>
                <a:cs typeface="Arial"/>
              </a:rPr>
              <a:t>was</a:t>
            </a:r>
            <a:r>
              <a:rPr lang="cs-CZ" sz="1200" baseline="0" dirty="0">
                <a:latin typeface="Arial"/>
                <a:cs typeface="Arial"/>
              </a:rPr>
              <a:t> </a:t>
            </a:r>
            <a:r>
              <a:rPr lang="cs-CZ" sz="1200" baseline="0" dirty="0" err="1">
                <a:latin typeface="Arial"/>
                <a:cs typeface="Arial"/>
              </a:rPr>
              <a:t>zu</a:t>
            </a:r>
            <a:r>
              <a:rPr lang="cs-CZ" sz="1200" baseline="0" dirty="0">
                <a:latin typeface="Arial"/>
                <a:cs typeface="Arial"/>
              </a:rPr>
              <a:t> den </a:t>
            </a:r>
            <a:r>
              <a:rPr lang="cs-CZ" sz="1200" baseline="0" dirty="0" err="1">
                <a:latin typeface="Arial"/>
                <a:cs typeface="Arial"/>
              </a:rPr>
              <a:t>einzlnen</a:t>
            </a:r>
            <a:r>
              <a:rPr lang="cs-CZ" sz="1200" baseline="0" dirty="0">
                <a:latin typeface="Arial"/>
                <a:cs typeface="Arial"/>
              </a:rPr>
              <a:t> </a:t>
            </a:r>
            <a:r>
              <a:rPr lang="cs-CZ" sz="1200" baseline="0" dirty="0" err="1">
                <a:latin typeface="Arial"/>
                <a:cs typeface="Arial"/>
              </a:rPr>
              <a:t>Mitgliedern</a:t>
            </a:r>
            <a:r>
              <a:rPr lang="cs-CZ" sz="1200" baseline="0" dirty="0">
                <a:latin typeface="Arial"/>
                <a:cs typeface="Arial"/>
              </a:rPr>
              <a:t> </a:t>
            </a:r>
            <a:r>
              <a:rPr lang="cs-CZ" sz="1200" baseline="0" dirty="0" err="1">
                <a:latin typeface="Arial"/>
                <a:cs typeface="Arial"/>
              </a:rPr>
              <a:t>sagen</a:t>
            </a:r>
            <a:endParaRPr lang="en-US" dirty="0"/>
          </a:p>
          <a:p>
            <a:pPr>
              <a:lnSpc>
                <a:spcPct val="200000"/>
              </a:lnSpc>
            </a:pPr>
            <a:endParaRPr lang="cs-CZ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81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86375C-A827-7142-8F90-0099E6E282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581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5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17B0DA"/>
                </a:solidFill>
              </a:rPr>
              <a:t>Beginnings</a:t>
            </a:r>
            <a:r>
              <a:rPr lang="cs-CZ" b="1" dirty="0">
                <a:solidFill>
                  <a:srgbClr val="17B0DA"/>
                </a:solidFill>
              </a:rPr>
              <a:t> in </a:t>
            </a:r>
            <a:r>
              <a:rPr lang="cs-CZ" b="1" dirty="0" err="1">
                <a:solidFill>
                  <a:srgbClr val="17B0DA"/>
                </a:solidFill>
              </a:rPr>
              <a:t>the</a:t>
            </a:r>
            <a:r>
              <a:rPr lang="cs-CZ" b="1" dirty="0">
                <a:solidFill>
                  <a:srgbClr val="17B0DA"/>
                </a:solidFill>
              </a:rPr>
              <a:t> 60‘ies: ČKD: AFC</a:t>
            </a:r>
          </a:p>
          <a:p>
            <a:r>
              <a:rPr lang="cs-CZ" b="1" dirty="0" err="1">
                <a:solidFill>
                  <a:srgbClr val="17B0DA"/>
                </a:solidFill>
              </a:rPr>
              <a:t>Contiuation</a:t>
            </a:r>
            <a:r>
              <a:rPr lang="cs-CZ" b="1" dirty="0">
                <a:solidFill>
                  <a:srgbClr val="17B0DA"/>
                </a:solidFill>
              </a:rPr>
              <a:t> in </a:t>
            </a:r>
            <a:r>
              <a:rPr lang="cs-CZ" b="1" dirty="0" err="1">
                <a:solidFill>
                  <a:srgbClr val="17B0DA"/>
                </a:solidFill>
              </a:rPr>
              <a:t>the</a:t>
            </a:r>
            <a:r>
              <a:rPr lang="cs-CZ" b="1" dirty="0">
                <a:solidFill>
                  <a:srgbClr val="17B0DA"/>
                </a:solidFill>
              </a:rPr>
              <a:t> 90‘ies: PEM and AFC </a:t>
            </a:r>
            <a:r>
              <a:rPr lang="cs-CZ" b="1" dirty="0" err="1">
                <a:solidFill>
                  <a:srgbClr val="17B0DA"/>
                </a:solidFill>
              </a:rPr>
              <a:t>technologies</a:t>
            </a:r>
            <a:r>
              <a:rPr lang="cs-CZ" b="1" dirty="0">
                <a:solidFill>
                  <a:srgbClr val="17B0DA"/>
                </a:solidFill>
              </a:rPr>
              <a:t> ASTRIS (ACME) Jiří Nor</a:t>
            </a:r>
          </a:p>
          <a:p>
            <a:r>
              <a:rPr lang="cs-CZ" b="1" dirty="0" err="1">
                <a:solidFill>
                  <a:srgbClr val="17B0DA"/>
                </a:solidFill>
              </a:rPr>
              <a:t>Without</a:t>
            </a:r>
            <a:r>
              <a:rPr lang="cs-CZ" b="1" dirty="0">
                <a:solidFill>
                  <a:srgbClr val="17B0DA"/>
                </a:solidFill>
              </a:rPr>
              <a:t> </a:t>
            </a:r>
            <a:r>
              <a:rPr lang="cs-CZ" b="1" dirty="0" err="1">
                <a:solidFill>
                  <a:srgbClr val="17B0DA"/>
                </a:solidFill>
              </a:rPr>
              <a:t>comprehensive</a:t>
            </a:r>
            <a:r>
              <a:rPr lang="cs-CZ" b="1" dirty="0">
                <a:solidFill>
                  <a:srgbClr val="17B0DA"/>
                </a:solidFill>
              </a:rPr>
              <a:t> </a:t>
            </a:r>
            <a:r>
              <a:rPr lang="cs-CZ" b="1" dirty="0" err="1">
                <a:solidFill>
                  <a:srgbClr val="17B0DA"/>
                </a:solidFill>
              </a:rPr>
              <a:t>strategy</a:t>
            </a:r>
            <a:endParaRPr lang="cs-CZ" b="1" dirty="0">
              <a:solidFill>
                <a:srgbClr val="17B0DA"/>
              </a:solidFill>
            </a:endParaRPr>
          </a:p>
          <a:p>
            <a:r>
              <a:rPr lang="cs-CZ" b="1" dirty="0" err="1">
                <a:solidFill>
                  <a:srgbClr val="17B0DA"/>
                </a:solidFill>
              </a:rPr>
              <a:t>Mainly</a:t>
            </a:r>
            <a:r>
              <a:rPr lang="cs-CZ" b="1" dirty="0">
                <a:solidFill>
                  <a:srgbClr val="17B0DA"/>
                </a:solidFill>
              </a:rPr>
              <a:t> </a:t>
            </a:r>
            <a:r>
              <a:rPr lang="cs-CZ" b="1" dirty="0" err="1">
                <a:solidFill>
                  <a:srgbClr val="17B0DA"/>
                </a:solidFill>
              </a:rPr>
              <a:t>academic</a:t>
            </a:r>
            <a:r>
              <a:rPr lang="cs-CZ" b="1" dirty="0">
                <a:solidFill>
                  <a:srgbClr val="17B0DA"/>
                </a:solidFill>
              </a:rPr>
              <a:t> </a:t>
            </a:r>
            <a:r>
              <a:rPr lang="cs-CZ" b="1" dirty="0" err="1">
                <a:solidFill>
                  <a:srgbClr val="17B0DA"/>
                </a:solidFill>
              </a:rPr>
              <a:t>organisation</a:t>
            </a:r>
            <a:endParaRPr lang="cs-CZ" b="1" dirty="0">
              <a:solidFill>
                <a:srgbClr val="17B0DA"/>
              </a:solidFill>
            </a:endParaRPr>
          </a:p>
          <a:p>
            <a:pPr lvl="1"/>
            <a:r>
              <a:rPr lang="cs-CZ" b="1" dirty="0">
                <a:solidFill>
                  <a:srgbClr val="17B0DA"/>
                </a:solidFill>
              </a:rPr>
              <a:t>UCTP</a:t>
            </a:r>
          </a:p>
          <a:p>
            <a:pPr lvl="1"/>
            <a:r>
              <a:rPr lang="cs-CZ" b="1" dirty="0">
                <a:solidFill>
                  <a:srgbClr val="17B0DA"/>
                </a:solidFill>
              </a:rPr>
              <a:t>AV</a:t>
            </a:r>
          </a:p>
          <a:p>
            <a:pPr lvl="1"/>
            <a:r>
              <a:rPr lang="cs-CZ" b="1" dirty="0">
                <a:solidFill>
                  <a:srgbClr val="17B0DA"/>
                </a:solidFill>
              </a:rPr>
              <a:t>ČVUT</a:t>
            </a:r>
          </a:p>
          <a:p>
            <a:pPr lvl="1"/>
            <a:endParaRPr lang="cs-CZ" b="1" dirty="0">
              <a:solidFill>
                <a:srgbClr val="17B0DA"/>
              </a:solidFill>
            </a:endParaRPr>
          </a:p>
          <a:p>
            <a:pPr>
              <a:buClr>
                <a:srgbClr val="17B0DA"/>
              </a:buClr>
            </a:pPr>
            <a:r>
              <a:rPr lang="cs-CZ" b="1" dirty="0" err="1">
                <a:solidFill>
                  <a:srgbClr val="17B0DA"/>
                </a:solidFill>
              </a:rPr>
              <a:t>Fundamental</a:t>
            </a:r>
            <a:r>
              <a:rPr lang="cs-CZ" b="1" dirty="0">
                <a:solidFill>
                  <a:srgbClr val="17B0DA"/>
                </a:solidFill>
              </a:rPr>
              <a:t> </a:t>
            </a:r>
            <a:r>
              <a:rPr lang="cs-CZ" b="1" dirty="0" err="1">
                <a:solidFill>
                  <a:srgbClr val="17B0DA"/>
                </a:solidFill>
              </a:rPr>
              <a:t>research</a:t>
            </a:r>
            <a:endParaRPr lang="cs-CZ" b="1" dirty="0">
              <a:solidFill>
                <a:srgbClr val="17B0DA"/>
              </a:solidFill>
            </a:endParaRPr>
          </a:p>
          <a:p>
            <a:pPr lvl="1">
              <a:buClr>
                <a:srgbClr val="17B0DA"/>
              </a:buClr>
            </a:pPr>
            <a:r>
              <a:rPr lang="cs-CZ" dirty="0"/>
              <a:t>UCTP: </a:t>
            </a:r>
            <a:r>
              <a:rPr lang="cs-CZ" dirty="0" err="1"/>
              <a:t>membrane</a:t>
            </a:r>
            <a:r>
              <a:rPr lang="cs-CZ" dirty="0"/>
              <a:t> and </a:t>
            </a:r>
            <a:r>
              <a:rPr lang="cs-CZ" dirty="0" err="1"/>
              <a:t>catalysis</a:t>
            </a:r>
            <a:r>
              <a:rPr lang="cs-CZ" dirty="0"/>
              <a:t> </a:t>
            </a:r>
            <a:r>
              <a:rPr lang="cs-CZ" dirty="0" err="1"/>
              <a:t>development</a:t>
            </a:r>
            <a:endParaRPr lang="cs-CZ" dirty="0"/>
          </a:p>
          <a:p>
            <a:pPr lvl="1">
              <a:buClr>
                <a:srgbClr val="17B0DA"/>
              </a:buClr>
            </a:pPr>
            <a:r>
              <a:rPr lang="cs-CZ" dirty="0" err="1"/>
              <a:t>Matolín</a:t>
            </a:r>
            <a:r>
              <a:rPr lang="cs-CZ" dirty="0"/>
              <a:t> (+</a:t>
            </a:r>
            <a:r>
              <a:rPr lang="cs-CZ" dirty="0" err="1"/>
              <a:t>jablotron</a:t>
            </a:r>
            <a:r>
              <a:rPr lang="cs-CZ" dirty="0"/>
              <a:t>=</a:t>
            </a:r>
            <a:r>
              <a:rPr lang="cs-CZ" dirty="0" err="1"/>
              <a:t>leancat</a:t>
            </a:r>
            <a:r>
              <a:rPr lang="cs-CZ" dirty="0"/>
              <a:t>)</a:t>
            </a:r>
            <a:endParaRPr lang="cs-CZ" b="1" dirty="0">
              <a:solidFill>
                <a:srgbClr val="17B0DA"/>
              </a:solidFill>
            </a:endParaRPr>
          </a:p>
          <a:p>
            <a:pPr>
              <a:buClr>
                <a:srgbClr val="17B0DA"/>
              </a:buClr>
            </a:pPr>
            <a:r>
              <a:rPr lang="cs-CZ" b="1" dirty="0" err="1">
                <a:solidFill>
                  <a:srgbClr val="17B0DA"/>
                </a:solidFill>
              </a:rPr>
              <a:t>Applied</a:t>
            </a:r>
            <a:r>
              <a:rPr lang="cs-CZ" b="1" dirty="0">
                <a:solidFill>
                  <a:srgbClr val="17B0DA"/>
                </a:solidFill>
              </a:rPr>
              <a:t> </a:t>
            </a:r>
            <a:r>
              <a:rPr lang="cs-CZ" b="1" dirty="0" err="1">
                <a:solidFill>
                  <a:srgbClr val="17B0DA"/>
                </a:solidFill>
              </a:rPr>
              <a:t>research</a:t>
            </a:r>
            <a:endParaRPr lang="cs-CZ" b="1" dirty="0">
              <a:solidFill>
                <a:srgbClr val="17B0DA"/>
              </a:solidFill>
            </a:endParaRPr>
          </a:p>
          <a:p>
            <a:pPr lvl="1">
              <a:buClr>
                <a:srgbClr val="17B0DA"/>
              </a:buClr>
            </a:pPr>
            <a:r>
              <a:rPr lang="cs-CZ" dirty="0"/>
              <a:t>CVŘ: </a:t>
            </a:r>
            <a:r>
              <a:rPr lang="cs-CZ" dirty="0" err="1"/>
              <a:t>high-temperature</a:t>
            </a:r>
            <a:r>
              <a:rPr lang="cs-CZ" dirty="0"/>
              <a:t> electrolysis</a:t>
            </a:r>
          </a:p>
          <a:p>
            <a:pPr lvl="1">
              <a:buClr>
                <a:srgbClr val="17B0DA"/>
              </a:buClr>
            </a:pPr>
            <a:r>
              <a:rPr lang="cs-CZ" b="1" dirty="0" err="1">
                <a:solidFill>
                  <a:srgbClr val="17B0DA"/>
                </a:solidFill>
              </a:rPr>
              <a:t>High-temprature</a:t>
            </a:r>
            <a:r>
              <a:rPr lang="cs-CZ" b="1" dirty="0">
                <a:solidFill>
                  <a:srgbClr val="17B0DA"/>
                </a:solidFill>
              </a:rPr>
              <a:t> electrolysis ÚJV and UCTP</a:t>
            </a:r>
          </a:p>
          <a:p>
            <a:pPr>
              <a:buClr>
                <a:srgbClr val="17B0DA"/>
              </a:buClr>
            </a:pPr>
            <a:r>
              <a:rPr lang="cs-CZ" b="1" dirty="0" err="1">
                <a:solidFill>
                  <a:srgbClr val="17B0DA"/>
                </a:solidFill>
              </a:rPr>
              <a:t>Demonstration</a:t>
            </a:r>
            <a:r>
              <a:rPr lang="cs-CZ" b="1" dirty="0">
                <a:solidFill>
                  <a:srgbClr val="17B0DA"/>
                </a:solidFill>
              </a:rPr>
              <a:t> </a:t>
            </a:r>
            <a:r>
              <a:rPr lang="cs-CZ" b="1" dirty="0" err="1">
                <a:solidFill>
                  <a:srgbClr val="17B0DA"/>
                </a:solidFill>
              </a:rPr>
              <a:t>projects</a:t>
            </a:r>
            <a:endParaRPr lang="cs-CZ" dirty="0"/>
          </a:p>
          <a:p>
            <a:pPr lvl="1">
              <a:buClr>
                <a:srgbClr val="17B0DA"/>
              </a:buClr>
            </a:pPr>
            <a:r>
              <a:rPr lang="cs-CZ" dirty="0"/>
              <a:t>ÚJV: </a:t>
            </a:r>
            <a:r>
              <a:rPr lang="cs-CZ" dirty="0" err="1"/>
              <a:t>Trihybus</a:t>
            </a:r>
            <a:r>
              <a:rPr lang="cs-CZ" dirty="0"/>
              <a:t>, HRS, </a:t>
            </a:r>
            <a:r>
              <a:rPr lang="cs-CZ" dirty="0" err="1"/>
              <a:t>autark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 systém, APU- </a:t>
            </a:r>
            <a:r>
              <a:rPr lang="cs-CZ" dirty="0" err="1"/>
              <a:t>outdoor</a:t>
            </a:r>
            <a:r>
              <a:rPr lang="cs-CZ" dirty="0"/>
              <a:t> &amp; </a:t>
            </a:r>
            <a:r>
              <a:rPr lang="cs-CZ" dirty="0" err="1"/>
              <a:t>indoor</a:t>
            </a:r>
            <a:endParaRPr lang="cs-CZ" dirty="0"/>
          </a:p>
          <a:p>
            <a:pPr lvl="1"/>
            <a:endParaRPr lang="cs-CZ" b="1" dirty="0">
              <a:solidFill>
                <a:srgbClr val="17B0DA"/>
              </a:solidFill>
            </a:endParaRPr>
          </a:p>
          <a:p>
            <a:endParaRPr lang="en-AU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616AE-573C-4B7E-8755-0CBB0616DA28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2026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17B0DA"/>
              </a:buClr>
            </a:pPr>
            <a:r>
              <a:rPr lang="cs-CZ" b="1" dirty="0" err="1">
                <a:solidFill>
                  <a:srgbClr val="17B0DA"/>
                </a:solidFill>
              </a:rPr>
              <a:t>Education</a:t>
            </a:r>
            <a:endParaRPr lang="cs-CZ" b="1" dirty="0">
              <a:solidFill>
                <a:srgbClr val="17B0DA"/>
              </a:solidFill>
            </a:endParaRPr>
          </a:p>
          <a:p>
            <a:pPr lvl="1">
              <a:buClr>
                <a:srgbClr val="17B0DA"/>
              </a:buClr>
            </a:pPr>
            <a:r>
              <a:rPr lang="cs-CZ" dirty="0"/>
              <a:t>UCTP: </a:t>
            </a:r>
            <a:r>
              <a:rPr lang="cs-CZ" dirty="0" err="1"/>
              <a:t>studies</a:t>
            </a:r>
            <a:endParaRPr lang="cs-CZ" dirty="0"/>
          </a:p>
          <a:p>
            <a:pPr lvl="1">
              <a:buClr>
                <a:srgbClr val="17B0DA"/>
              </a:buClr>
            </a:pPr>
            <a:r>
              <a:rPr lang="cs-CZ" dirty="0"/>
              <a:t>ÚJV: </a:t>
            </a:r>
            <a:r>
              <a:rPr lang="cs-CZ" dirty="0" err="1"/>
              <a:t>excursions</a:t>
            </a:r>
            <a:endParaRPr lang="cs-CZ" dirty="0"/>
          </a:p>
          <a:p>
            <a:pPr lvl="1">
              <a:buClr>
                <a:srgbClr val="17B0DA"/>
              </a:buClr>
            </a:pPr>
            <a:r>
              <a:rPr lang="cs-CZ" dirty="0"/>
              <a:t>Ostrava: </a:t>
            </a:r>
            <a:r>
              <a:rPr lang="cs-CZ" dirty="0" err="1"/>
              <a:t>laboratory</a:t>
            </a:r>
            <a:r>
              <a:rPr lang="cs-CZ" dirty="0"/>
              <a:t>, </a:t>
            </a:r>
            <a:r>
              <a:rPr lang="cs-CZ" dirty="0" err="1"/>
              <a:t>kaipan</a:t>
            </a:r>
            <a:r>
              <a:rPr lang="cs-CZ" dirty="0"/>
              <a:t>/</a:t>
            </a:r>
            <a:r>
              <a:rPr lang="cs-CZ" dirty="0" err="1"/>
              <a:t>eco-marathon</a:t>
            </a:r>
            <a:endParaRPr lang="cs-CZ" dirty="0"/>
          </a:p>
          <a:p>
            <a:pPr>
              <a:buClr>
                <a:srgbClr val="17B0DA"/>
              </a:buClr>
            </a:pPr>
            <a:endParaRPr lang="cs-CZ" b="1" dirty="0">
              <a:solidFill>
                <a:srgbClr val="17B0DA"/>
              </a:solidFill>
            </a:endParaRPr>
          </a:p>
          <a:p>
            <a:pPr>
              <a:buClr>
                <a:srgbClr val="17B0DA"/>
              </a:buClr>
            </a:pPr>
            <a:r>
              <a:rPr lang="cs-CZ" b="1" dirty="0">
                <a:solidFill>
                  <a:srgbClr val="17B0DA"/>
                </a:solidFill>
              </a:rPr>
              <a:t>Transfer </a:t>
            </a:r>
            <a:r>
              <a:rPr lang="cs-CZ" b="1" dirty="0" err="1">
                <a:solidFill>
                  <a:srgbClr val="17B0DA"/>
                </a:solidFill>
              </a:rPr>
              <a:t>activities</a:t>
            </a:r>
            <a:endParaRPr lang="cs-CZ" b="1" dirty="0">
              <a:solidFill>
                <a:srgbClr val="17B0DA"/>
              </a:solidFill>
            </a:endParaRPr>
          </a:p>
          <a:p>
            <a:pPr lvl="1">
              <a:buClr>
                <a:srgbClr val="17B0DA"/>
              </a:buClr>
            </a:pPr>
            <a:r>
              <a:rPr lang="cs-CZ" dirty="0"/>
              <a:t>ÚJV: </a:t>
            </a:r>
            <a:r>
              <a:rPr lang="cs-CZ" dirty="0" err="1"/>
              <a:t>excursions</a:t>
            </a:r>
            <a:endParaRPr lang="cs-CZ" dirty="0"/>
          </a:p>
          <a:p>
            <a:pPr lvl="1">
              <a:buClr>
                <a:srgbClr val="17B0DA"/>
              </a:buClr>
            </a:pPr>
            <a:r>
              <a:rPr lang="cs-CZ" dirty="0"/>
              <a:t>HYTEP</a:t>
            </a:r>
          </a:p>
          <a:p>
            <a:endParaRPr lang="en-AU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616AE-573C-4B7E-8755-0CBB0616DA28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6106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17B0DA"/>
                </a:solidFill>
              </a:rPr>
              <a:t>Beginnings</a:t>
            </a:r>
            <a:r>
              <a:rPr lang="cs-CZ" b="1" dirty="0">
                <a:solidFill>
                  <a:srgbClr val="17B0DA"/>
                </a:solidFill>
              </a:rPr>
              <a:t> in </a:t>
            </a:r>
            <a:r>
              <a:rPr lang="cs-CZ" b="1" dirty="0" err="1">
                <a:solidFill>
                  <a:srgbClr val="17B0DA"/>
                </a:solidFill>
              </a:rPr>
              <a:t>the</a:t>
            </a:r>
            <a:r>
              <a:rPr lang="cs-CZ" b="1" dirty="0">
                <a:solidFill>
                  <a:srgbClr val="17B0DA"/>
                </a:solidFill>
              </a:rPr>
              <a:t> 60‘ies: ČKD: AFC</a:t>
            </a:r>
          </a:p>
          <a:p>
            <a:r>
              <a:rPr lang="cs-CZ" b="1" dirty="0" err="1">
                <a:solidFill>
                  <a:srgbClr val="17B0DA"/>
                </a:solidFill>
              </a:rPr>
              <a:t>Contiuation</a:t>
            </a:r>
            <a:r>
              <a:rPr lang="cs-CZ" b="1" dirty="0">
                <a:solidFill>
                  <a:srgbClr val="17B0DA"/>
                </a:solidFill>
              </a:rPr>
              <a:t> in </a:t>
            </a:r>
            <a:r>
              <a:rPr lang="cs-CZ" b="1" dirty="0" err="1">
                <a:solidFill>
                  <a:srgbClr val="17B0DA"/>
                </a:solidFill>
              </a:rPr>
              <a:t>the</a:t>
            </a:r>
            <a:r>
              <a:rPr lang="cs-CZ" b="1" dirty="0">
                <a:solidFill>
                  <a:srgbClr val="17B0DA"/>
                </a:solidFill>
              </a:rPr>
              <a:t> 90‘ies: PEM and AFC </a:t>
            </a:r>
            <a:r>
              <a:rPr lang="cs-CZ" b="1" dirty="0" err="1">
                <a:solidFill>
                  <a:srgbClr val="17B0DA"/>
                </a:solidFill>
              </a:rPr>
              <a:t>technologies</a:t>
            </a:r>
            <a:r>
              <a:rPr lang="cs-CZ" b="1" dirty="0">
                <a:solidFill>
                  <a:srgbClr val="17B0DA"/>
                </a:solidFill>
              </a:rPr>
              <a:t> ASTRIS (ACME) Jiří Nor</a:t>
            </a:r>
          </a:p>
          <a:p>
            <a:r>
              <a:rPr lang="cs-CZ" b="1" dirty="0" err="1">
                <a:solidFill>
                  <a:srgbClr val="17B0DA"/>
                </a:solidFill>
              </a:rPr>
              <a:t>Without</a:t>
            </a:r>
            <a:r>
              <a:rPr lang="cs-CZ" b="1" dirty="0">
                <a:solidFill>
                  <a:srgbClr val="17B0DA"/>
                </a:solidFill>
              </a:rPr>
              <a:t> </a:t>
            </a:r>
            <a:r>
              <a:rPr lang="cs-CZ" b="1" dirty="0" err="1">
                <a:solidFill>
                  <a:srgbClr val="17B0DA"/>
                </a:solidFill>
              </a:rPr>
              <a:t>comprehensive</a:t>
            </a:r>
            <a:r>
              <a:rPr lang="cs-CZ" b="1" dirty="0">
                <a:solidFill>
                  <a:srgbClr val="17B0DA"/>
                </a:solidFill>
              </a:rPr>
              <a:t> </a:t>
            </a:r>
            <a:r>
              <a:rPr lang="cs-CZ" b="1" dirty="0" err="1">
                <a:solidFill>
                  <a:srgbClr val="17B0DA"/>
                </a:solidFill>
              </a:rPr>
              <a:t>strategy</a:t>
            </a:r>
            <a:endParaRPr lang="cs-CZ" b="1" dirty="0">
              <a:solidFill>
                <a:srgbClr val="17B0DA"/>
              </a:solidFill>
            </a:endParaRPr>
          </a:p>
          <a:p>
            <a:r>
              <a:rPr lang="cs-CZ" b="1" dirty="0" err="1">
                <a:solidFill>
                  <a:srgbClr val="17B0DA"/>
                </a:solidFill>
              </a:rPr>
              <a:t>Mainly</a:t>
            </a:r>
            <a:r>
              <a:rPr lang="cs-CZ" b="1" dirty="0">
                <a:solidFill>
                  <a:srgbClr val="17B0DA"/>
                </a:solidFill>
              </a:rPr>
              <a:t> </a:t>
            </a:r>
            <a:r>
              <a:rPr lang="cs-CZ" b="1" dirty="0" err="1">
                <a:solidFill>
                  <a:srgbClr val="17B0DA"/>
                </a:solidFill>
              </a:rPr>
              <a:t>academic</a:t>
            </a:r>
            <a:r>
              <a:rPr lang="cs-CZ" b="1" dirty="0">
                <a:solidFill>
                  <a:srgbClr val="17B0DA"/>
                </a:solidFill>
              </a:rPr>
              <a:t> </a:t>
            </a:r>
            <a:r>
              <a:rPr lang="cs-CZ" b="1" dirty="0" err="1">
                <a:solidFill>
                  <a:srgbClr val="17B0DA"/>
                </a:solidFill>
              </a:rPr>
              <a:t>organisation</a:t>
            </a:r>
            <a:endParaRPr lang="cs-CZ" b="1" dirty="0">
              <a:solidFill>
                <a:srgbClr val="17B0DA"/>
              </a:solidFill>
            </a:endParaRPr>
          </a:p>
          <a:p>
            <a:pPr lvl="1"/>
            <a:r>
              <a:rPr lang="cs-CZ" b="1" dirty="0">
                <a:solidFill>
                  <a:srgbClr val="17B0DA"/>
                </a:solidFill>
              </a:rPr>
              <a:t>UCTP</a:t>
            </a:r>
          </a:p>
          <a:p>
            <a:pPr lvl="1"/>
            <a:r>
              <a:rPr lang="cs-CZ" b="1" dirty="0">
                <a:solidFill>
                  <a:srgbClr val="17B0DA"/>
                </a:solidFill>
              </a:rPr>
              <a:t>AV</a:t>
            </a:r>
          </a:p>
          <a:p>
            <a:pPr lvl="1"/>
            <a:r>
              <a:rPr lang="cs-CZ" b="1" dirty="0">
                <a:solidFill>
                  <a:srgbClr val="17B0DA"/>
                </a:solidFill>
              </a:rPr>
              <a:t>ČVUT</a:t>
            </a:r>
          </a:p>
          <a:p>
            <a:pPr lvl="1"/>
            <a:endParaRPr lang="cs-CZ" b="1" dirty="0">
              <a:solidFill>
                <a:srgbClr val="17B0DA"/>
              </a:solidFill>
            </a:endParaRPr>
          </a:p>
          <a:p>
            <a:pPr>
              <a:buClr>
                <a:srgbClr val="17B0DA"/>
              </a:buClr>
            </a:pPr>
            <a:r>
              <a:rPr lang="cs-CZ" b="1" dirty="0" err="1">
                <a:solidFill>
                  <a:srgbClr val="17B0DA"/>
                </a:solidFill>
              </a:rPr>
              <a:t>Fundamental</a:t>
            </a:r>
            <a:r>
              <a:rPr lang="cs-CZ" b="1" dirty="0">
                <a:solidFill>
                  <a:srgbClr val="17B0DA"/>
                </a:solidFill>
              </a:rPr>
              <a:t> </a:t>
            </a:r>
            <a:r>
              <a:rPr lang="cs-CZ" b="1" dirty="0" err="1">
                <a:solidFill>
                  <a:srgbClr val="17B0DA"/>
                </a:solidFill>
              </a:rPr>
              <a:t>research</a:t>
            </a:r>
            <a:endParaRPr lang="cs-CZ" b="1" dirty="0">
              <a:solidFill>
                <a:srgbClr val="17B0DA"/>
              </a:solidFill>
            </a:endParaRPr>
          </a:p>
          <a:p>
            <a:pPr lvl="1">
              <a:buClr>
                <a:srgbClr val="17B0DA"/>
              </a:buClr>
            </a:pPr>
            <a:r>
              <a:rPr lang="cs-CZ" dirty="0"/>
              <a:t>UCTP: </a:t>
            </a:r>
            <a:r>
              <a:rPr lang="cs-CZ" dirty="0" err="1"/>
              <a:t>membrane</a:t>
            </a:r>
            <a:r>
              <a:rPr lang="cs-CZ" dirty="0"/>
              <a:t> and </a:t>
            </a:r>
            <a:r>
              <a:rPr lang="cs-CZ" dirty="0" err="1"/>
              <a:t>catalysis</a:t>
            </a:r>
            <a:r>
              <a:rPr lang="cs-CZ" dirty="0"/>
              <a:t> </a:t>
            </a:r>
            <a:r>
              <a:rPr lang="cs-CZ" dirty="0" err="1"/>
              <a:t>development</a:t>
            </a:r>
            <a:endParaRPr lang="cs-CZ" dirty="0"/>
          </a:p>
          <a:p>
            <a:pPr lvl="1">
              <a:buClr>
                <a:srgbClr val="17B0DA"/>
              </a:buClr>
            </a:pPr>
            <a:r>
              <a:rPr lang="cs-CZ" dirty="0" err="1"/>
              <a:t>Matolín</a:t>
            </a:r>
            <a:r>
              <a:rPr lang="cs-CZ" dirty="0"/>
              <a:t> (+</a:t>
            </a:r>
            <a:r>
              <a:rPr lang="cs-CZ" dirty="0" err="1"/>
              <a:t>jablotron</a:t>
            </a:r>
            <a:r>
              <a:rPr lang="cs-CZ" dirty="0"/>
              <a:t>=</a:t>
            </a:r>
            <a:r>
              <a:rPr lang="cs-CZ" dirty="0" err="1"/>
              <a:t>leancat</a:t>
            </a:r>
            <a:r>
              <a:rPr lang="cs-CZ" dirty="0"/>
              <a:t>)</a:t>
            </a:r>
            <a:endParaRPr lang="cs-CZ" b="1" dirty="0">
              <a:solidFill>
                <a:srgbClr val="17B0DA"/>
              </a:solidFill>
            </a:endParaRPr>
          </a:p>
          <a:p>
            <a:pPr>
              <a:buClr>
                <a:srgbClr val="17B0DA"/>
              </a:buClr>
            </a:pPr>
            <a:r>
              <a:rPr lang="cs-CZ" b="1" dirty="0" err="1">
                <a:solidFill>
                  <a:srgbClr val="17B0DA"/>
                </a:solidFill>
              </a:rPr>
              <a:t>Applied</a:t>
            </a:r>
            <a:r>
              <a:rPr lang="cs-CZ" b="1" dirty="0">
                <a:solidFill>
                  <a:srgbClr val="17B0DA"/>
                </a:solidFill>
              </a:rPr>
              <a:t> </a:t>
            </a:r>
            <a:r>
              <a:rPr lang="cs-CZ" b="1" dirty="0" err="1">
                <a:solidFill>
                  <a:srgbClr val="17B0DA"/>
                </a:solidFill>
              </a:rPr>
              <a:t>research</a:t>
            </a:r>
            <a:endParaRPr lang="cs-CZ" b="1" dirty="0">
              <a:solidFill>
                <a:srgbClr val="17B0DA"/>
              </a:solidFill>
            </a:endParaRPr>
          </a:p>
          <a:p>
            <a:pPr lvl="1">
              <a:buClr>
                <a:srgbClr val="17B0DA"/>
              </a:buClr>
            </a:pPr>
            <a:r>
              <a:rPr lang="cs-CZ" dirty="0"/>
              <a:t>CVŘ: </a:t>
            </a:r>
            <a:r>
              <a:rPr lang="cs-CZ" dirty="0" err="1"/>
              <a:t>high-temperature</a:t>
            </a:r>
            <a:r>
              <a:rPr lang="cs-CZ" dirty="0"/>
              <a:t> electrolysis</a:t>
            </a:r>
          </a:p>
          <a:p>
            <a:pPr lvl="1">
              <a:buClr>
                <a:srgbClr val="17B0DA"/>
              </a:buClr>
            </a:pPr>
            <a:r>
              <a:rPr lang="cs-CZ" b="1" dirty="0" err="1">
                <a:solidFill>
                  <a:srgbClr val="17B0DA"/>
                </a:solidFill>
              </a:rPr>
              <a:t>High-temprature</a:t>
            </a:r>
            <a:r>
              <a:rPr lang="cs-CZ" b="1" dirty="0">
                <a:solidFill>
                  <a:srgbClr val="17B0DA"/>
                </a:solidFill>
              </a:rPr>
              <a:t> electrolysis ÚJV and UCTP</a:t>
            </a:r>
          </a:p>
          <a:p>
            <a:pPr>
              <a:buClr>
                <a:srgbClr val="17B0DA"/>
              </a:buClr>
            </a:pPr>
            <a:r>
              <a:rPr lang="cs-CZ" b="1" dirty="0" err="1">
                <a:solidFill>
                  <a:srgbClr val="17B0DA"/>
                </a:solidFill>
              </a:rPr>
              <a:t>Demonstration</a:t>
            </a:r>
            <a:r>
              <a:rPr lang="cs-CZ" b="1" dirty="0">
                <a:solidFill>
                  <a:srgbClr val="17B0DA"/>
                </a:solidFill>
              </a:rPr>
              <a:t> </a:t>
            </a:r>
            <a:r>
              <a:rPr lang="cs-CZ" b="1" dirty="0" err="1">
                <a:solidFill>
                  <a:srgbClr val="17B0DA"/>
                </a:solidFill>
              </a:rPr>
              <a:t>projects</a:t>
            </a:r>
            <a:endParaRPr lang="cs-CZ" dirty="0"/>
          </a:p>
          <a:p>
            <a:pPr lvl="1">
              <a:buClr>
                <a:srgbClr val="17B0DA"/>
              </a:buClr>
            </a:pPr>
            <a:r>
              <a:rPr lang="cs-CZ" dirty="0"/>
              <a:t>ÚJV: </a:t>
            </a:r>
            <a:r>
              <a:rPr lang="cs-CZ" dirty="0" err="1"/>
              <a:t>Trihybus</a:t>
            </a:r>
            <a:r>
              <a:rPr lang="cs-CZ" dirty="0"/>
              <a:t>, HRS, </a:t>
            </a:r>
            <a:r>
              <a:rPr lang="cs-CZ" dirty="0" err="1"/>
              <a:t>autark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 systém, APU- </a:t>
            </a:r>
            <a:r>
              <a:rPr lang="cs-CZ" dirty="0" err="1"/>
              <a:t>outdoor</a:t>
            </a:r>
            <a:r>
              <a:rPr lang="cs-CZ" dirty="0"/>
              <a:t> &amp; </a:t>
            </a:r>
            <a:r>
              <a:rPr lang="cs-CZ" dirty="0" err="1"/>
              <a:t>indoor</a:t>
            </a:r>
            <a:endParaRPr lang="cs-CZ" dirty="0"/>
          </a:p>
          <a:p>
            <a:pPr lvl="1"/>
            <a:endParaRPr lang="cs-CZ" b="1" dirty="0">
              <a:solidFill>
                <a:srgbClr val="17B0DA"/>
              </a:solidFill>
            </a:endParaRPr>
          </a:p>
          <a:p>
            <a:endParaRPr lang="en-AU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616AE-573C-4B7E-8755-0CBB0616DA28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4192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800" b="1" dirty="0" err="1">
                <a:solidFill>
                  <a:srgbClr val="17B0DA"/>
                </a:solidFill>
              </a:rPr>
              <a:t>Advances</a:t>
            </a:r>
            <a:r>
              <a:rPr lang="cs-CZ" sz="800" b="1" dirty="0">
                <a:solidFill>
                  <a:srgbClr val="17B0DA"/>
                </a:solidFill>
              </a:rPr>
              <a:t> in 3 </a:t>
            </a:r>
            <a:r>
              <a:rPr lang="cs-CZ" sz="800" b="1" dirty="0" err="1">
                <a:solidFill>
                  <a:srgbClr val="17B0DA"/>
                </a:solidFill>
              </a:rPr>
              <a:t>areas</a:t>
            </a:r>
            <a:endParaRPr lang="cs-CZ" sz="800" b="1" dirty="0">
              <a:solidFill>
                <a:srgbClr val="17B0DA"/>
              </a:solidFill>
            </a:endParaRPr>
          </a:p>
          <a:p>
            <a:endParaRPr lang="cs-CZ" sz="800" b="1" dirty="0">
              <a:solidFill>
                <a:srgbClr val="17B0DA"/>
              </a:solidFill>
            </a:endParaRPr>
          </a:p>
          <a:p>
            <a:pPr marL="228600" indent="-228600">
              <a:buAutoNum type="arabicParenR"/>
            </a:pPr>
            <a:r>
              <a:rPr lang="cs-CZ" sz="800" b="1" dirty="0" err="1">
                <a:solidFill>
                  <a:srgbClr val="17B0DA"/>
                </a:solidFill>
              </a:rPr>
              <a:t>Internationalisation</a:t>
            </a:r>
            <a:endParaRPr lang="cs-CZ" sz="800" b="1" dirty="0">
              <a:solidFill>
                <a:srgbClr val="17B0DA"/>
              </a:solidFill>
            </a:endParaRPr>
          </a:p>
          <a:p>
            <a:pPr marL="228600" indent="-228600">
              <a:buAutoNum type="arabicParenR"/>
            </a:pPr>
            <a:r>
              <a:rPr lang="cs-CZ" sz="800" b="1" dirty="0" err="1">
                <a:solidFill>
                  <a:srgbClr val="17B0DA"/>
                </a:solidFill>
              </a:rPr>
              <a:t>Involvment</a:t>
            </a:r>
            <a:r>
              <a:rPr lang="cs-CZ" sz="800" b="1" dirty="0">
                <a:solidFill>
                  <a:srgbClr val="17B0DA"/>
                </a:solidFill>
              </a:rPr>
              <a:t> of public </a:t>
            </a:r>
            <a:r>
              <a:rPr lang="cs-CZ" sz="800" b="1" dirty="0" err="1">
                <a:solidFill>
                  <a:srgbClr val="17B0DA"/>
                </a:solidFill>
              </a:rPr>
              <a:t>authorities</a:t>
            </a:r>
            <a:endParaRPr lang="cs-CZ" sz="800" b="1" dirty="0">
              <a:solidFill>
                <a:srgbClr val="17B0DA"/>
              </a:solidFill>
            </a:endParaRPr>
          </a:p>
          <a:p>
            <a:pPr marL="228600" indent="-228600">
              <a:buAutoNum type="arabicParenR"/>
            </a:pPr>
            <a:r>
              <a:rPr lang="cs-CZ" sz="800" b="1" dirty="0" err="1">
                <a:solidFill>
                  <a:srgbClr val="17B0DA"/>
                </a:solidFill>
              </a:rPr>
              <a:t>Involvment</a:t>
            </a:r>
            <a:r>
              <a:rPr lang="cs-CZ" sz="800" b="1" dirty="0">
                <a:solidFill>
                  <a:srgbClr val="17B0DA"/>
                </a:solidFill>
              </a:rPr>
              <a:t> of </a:t>
            </a:r>
            <a:r>
              <a:rPr lang="cs-CZ" sz="800" b="1" dirty="0" err="1">
                <a:solidFill>
                  <a:srgbClr val="17B0DA"/>
                </a:solidFill>
              </a:rPr>
              <a:t>industry</a:t>
            </a:r>
            <a:endParaRPr lang="cs-CZ" sz="800" b="1" dirty="0">
              <a:solidFill>
                <a:srgbClr val="17B0DA"/>
              </a:solidFill>
            </a:endParaRPr>
          </a:p>
          <a:p>
            <a:pPr marL="228600" indent="-228600">
              <a:buAutoNum type="arabicParenR"/>
            </a:pPr>
            <a:endParaRPr lang="cs-CZ" sz="800" b="1" dirty="0">
              <a:solidFill>
                <a:srgbClr val="17B0DA"/>
              </a:solidFill>
            </a:endParaRPr>
          </a:p>
          <a:p>
            <a:r>
              <a:rPr lang="cs-CZ" sz="800" b="1" dirty="0" err="1">
                <a:solidFill>
                  <a:srgbClr val="17B0DA"/>
                </a:solidFill>
              </a:rPr>
              <a:t>Advances</a:t>
            </a:r>
            <a:r>
              <a:rPr lang="cs-CZ" sz="800" b="1" dirty="0">
                <a:solidFill>
                  <a:srgbClr val="17B0DA"/>
                </a:solidFill>
              </a:rPr>
              <a:t> not </a:t>
            </a:r>
            <a:r>
              <a:rPr lang="cs-CZ" sz="800" b="1" dirty="0" err="1">
                <a:solidFill>
                  <a:srgbClr val="17B0DA"/>
                </a:solidFill>
              </a:rPr>
              <a:t>succes</a:t>
            </a:r>
            <a:r>
              <a:rPr lang="cs-CZ" sz="800" b="1" dirty="0">
                <a:solidFill>
                  <a:srgbClr val="17B0DA"/>
                </a:solidFill>
              </a:rPr>
              <a:t>, </a:t>
            </a:r>
            <a:r>
              <a:rPr lang="cs-CZ" sz="800" b="1" dirty="0" err="1">
                <a:solidFill>
                  <a:srgbClr val="17B0DA"/>
                </a:solidFill>
              </a:rPr>
              <a:t>because</a:t>
            </a:r>
            <a:r>
              <a:rPr lang="cs-CZ" sz="800" b="1" dirty="0">
                <a:solidFill>
                  <a:srgbClr val="17B0DA"/>
                </a:solidFill>
              </a:rPr>
              <a:t> on </a:t>
            </a:r>
            <a:r>
              <a:rPr lang="cs-CZ" sz="800" b="1" dirty="0" err="1">
                <a:solidFill>
                  <a:srgbClr val="17B0DA"/>
                </a:solidFill>
              </a:rPr>
              <a:t>this</a:t>
            </a:r>
            <a:r>
              <a:rPr lang="cs-CZ" sz="800" b="1" dirty="0">
                <a:solidFill>
                  <a:srgbClr val="17B0DA"/>
                </a:solidFill>
              </a:rPr>
              <a:t> </a:t>
            </a:r>
            <a:r>
              <a:rPr lang="cs-CZ" sz="800" b="1" dirty="0" err="1">
                <a:solidFill>
                  <a:srgbClr val="17B0DA"/>
                </a:solidFill>
              </a:rPr>
              <a:t>road</a:t>
            </a:r>
            <a:r>
              <a:rPr lang="cs-CZ" sz="800" b="1" dirty="0">
                <a:solidFill>
                  <a:srgbClr val="17B0DA"/>
                </a:solidFill>
              </a:rPr>
              <a:t> </a:t>
            </a:r>
            <a:r>
              <a:rPr lang="cs-CZ" sz="800" b="1" dirty="0" err="1">
                <a:solidFill>
                  <a:srgbClr val="17B0DA"/>
                </a:solidFill>
              </a:rPr>
              <a:t>we</a:t>
            </a:r>
            <a:r>
              <a:rPr lang="cs-CZ" sz="800" b="1" dirty="0">
                <a:solidFill>
                  <a:srgbClr val="17B0DA"/>
                </a:solidFill>
              </a:rPr>
              <a:t> </a:t>
            </a:r>
            <a:r>
              <a:rPr lang="cs-CZ" sz="800" b="1" dirty="0" err="1">
                <a:solidFill>
                  <a:srgbClr val="17B0DA"/>
                </a:solidFill>
              </a:rPr>
              <a:t>have</a:t>
            </a:r>
            <a:r>
              <a:rPr lang="cs-CZ" sz="800" b="1" dirty="0">
                <a:solidFill>
                  <a:srgbClr val="17B0DA"/>
                </a:solidFill>
              </a:rPr>
              <a:t> to </a:t>
            </a:r>
            <a:r>
              <a:rPr lang="cs-CZ" sz="800" b="1" dirty="0" err="1">
                <a:solidFill>
                  <a:srgbClr val="17B0DA"/>
                </a:solidFill>
              </a:rPr>
              <a:t>continue</a:t>
            </a:r>
            <a:r>
              <a:rPr lang="cs-CZ" sz="800" b="1" dirty="0">
                <a:solidFill>
                  <a:srgbClr val="17B0DA"/>
                </a:solidFill>
              </a:rPr>
              <a:t>!</a:t>
            </a:r>
          </a:p>
          <a:p>
            <a:endParaRPr lang="cs-CZ" dirty="0"/>
          </a:p>
          <a:p>
            <a:endParaRPr lang="cs-CZ" dirty="0"/>
          </a:p>
          <a:p>
            <a:endParaRPr lang="en-AU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616AE-573C-4B7E-8755-0CBB0616DA28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7904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32BA58-E72D-401B-9DF0-2A309231D1DD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8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7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2187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3500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965B7-BE49-47C7-870C-879018ED866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707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D5452-A3A8-4A54-94B7-40DED3100B2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7326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35888" y="180975"/>
            <a:ext cx="2405062" cy="64087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20700" y="180975"/>
            <a:ext cx="7062788" cy="64087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E7C32-53AE-4B55-A366-9A20DEF804C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3724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86850" cy="162083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3475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515738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63906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68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68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17202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20700" y="1331913"/>
            <a:ext cx="4733925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07025" y="1331913"/>
            <a:ext cx="4733925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50139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0250" cy="1260475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2812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7297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167248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49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86850" cy="162083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3475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170A4B-E70A-49D9-B16B-8EB388C6CF9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6192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9888" y="301625"/>
            <a:ext cx="597535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6561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3500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61708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04566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35888" y="180975"/>
            <a:ext cx="2405062" cy="64087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20700" y="180975"/>
            <a:ext cx="7062788" cy="64087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5149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-modré pís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nadpis 1"/>
          <p:cNvSpPr>
            <a:spLocks noGrp="1"/>
          </p:cNvSpPr>
          <p:nvPr>
            <p:ph type="title"/>
          </p:nvPr>
        </p:nvSpPr>
        <p:spPr>
          <a:xfrm>
            <a:off x="420875" y="198458"/>
            <a:ext cx="8922550" cy="992292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noProof="0" dirty="0"/>
              <a:t>Kliknutím lze upravit styl.</a:t>
            </a:r>
            <a:endParaRPr lang="en-US" noProof="0" dirty="0"/>
          </a:p>
        </p:txBody>
      </p:sp>
      <p:sp>
        <p:nvSpPr>
          <p:cNvPr id="10" name="Zástupný symbol pro text 2"/>
          <p:cNvSpPr>
            <a:spLocks noGrp="1"/>
          </p:cNvSpPr>
          <p:nvPr>
            <p:ph idx="1"/>
          </p:nvPr>
        </p:nvSpPr>
        <p:spPr>
          <a:xfrm>
            <a:off x="420875" y="1587667"/>
            <a:ext cx="9848475" cy="515991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2100" spc="-1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22109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-modrý text 1.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nadpis 1"/>
          <p:cNvSpPr>
            <a:spLocks noGrp="1"/>
          </p:cNvSpPr>
          <p:nvPr>
            <p:ph type="title"/>
          </p:nvPr>
        </p:nvSpPr>
        <p:spPr>
          <a:xfrm>
            <a:off x="420875" y="198458"/>
            <a:ext cx="8922550" cy="992292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noProof="0" dirty="0"/>
              <a:t>Kliknutím lze upravit styl.</a:t>
            </a:r>
          </a:p>
        </p:txBody>
      </p:sp>
      <p:sp>
        <p:nvSpPr>
          <p:cNvPr id="10" name="Zástupný symbol pro text 2"/>
          <p:cNvSpPr>
            <a:spLocks noGrp="1"/>
          </p:cNvSpPr>
          <p:nvPr>
            <p:ph idx="1"/>
          </p:nvPr>
        </p:nvSpPr>
        <p:spPr>
          <a:xfrm>
            <a:off x="420875" y="1587667"/>
            <a:ext cx="9848475" cy="515991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spcAft>
                <a:spcPts val="570"/>
              </a:spcAft>
              <a:defRPr>
                <a:solidFill>
                  <a:schemeClr val="tx1"/>
                </a:solidFill>
              </a:defRPr>
            </a:lvl1pPr>
            <a:lvl2pPr>
              <a:spcAft>
                <a:spcPts val="570"/>
              </a:spcAft>
              <a:defRPr/>
            </a:lvl2pPr>
            <a:lvl3pPr>
              <a:spcAft>
                <a:spcPts val="570"/>
              </a:spcAft>
              <a:defRPr/>
            </a:lvl3pPr>
          </a:lstStyle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25375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86850" cy="1620838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4667"/>
            <a:ext cx="7483475" cy="1931986"/>
          </a:xfrm>
        </p:spPr>
        <p:txBody>
          <a:bodyPr/>
          <a:lstStyle>
            <a:lvl1pPr marL="0" indent="0" algn="ctr">
              <a:buNone/>
              <a:defRPr/>
            </a:lvl1pPr>
            <a:lvl2pPr marL="441802" indent="0" algn="ctr">
              <a:buNone/>
              <a:defRPr/>
            </a:lvl2pPr>
            <a:lvl3pPr marL="883604" indent="0" algn="ctr">
              <a:buNone/>
              <a:defRPr/>
            </a:lvl3pPr>
            <a:lvl4pPr marL="1325409" indent="0" algn="ctr">
              <a:buNone/>
              <a:defRPr/>
            </a:lvl4pPr>
            <a:lvl5pPr marL="1767212" indent="0" algn="ctr">
              <a:buNone/>
              <a:defRPr/>
            </a:lvl5pPr>
            <a:lvl6pPr marL="2209013" indent="0" algn="ctr">
              <a:buNone/>
              <a:defRPr/>
            </a:lvl6pPr>
            <a:lvl7pPr marL="2650815" indent="0" algn="ctr">
              <a:buNone/>
              <a:defRPr/>
            </a:lvl7pPr>
            <a:lvl8pPr marL="3092619" indent="0" algn="ctr">
              <a:buNone/>
              <a:defRPr/>
            </a:lvl8pPr>
            <a:lvl9pPr marL="3534422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číslo snímku 12"/>
          <p:cNvSpPr>
            <a:spLocks noGrp="1"/>
          </p:cNvSpPr>
          <p:nvPr>
            <p:ph type="sldNum" sz="quarter" idx="10"/>
          </p:nvPr>
        </p:nvSpPr>
        <p:spPr>
          <a:xfrm>
            <a:off x="701546" y="6922407"/>
            <a:ext cx="360053" cy="404317"/>
          </a:xfrm>
          <a:prstGeom prst="rect">
            <a:avLst/>
          </a:prstGeom>
        </p:spPr>
        <p:txBody>
          <a:bodyPr lIns="80145" tIns="40073" rIns="80145" bIns="40073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1008126">
              <a:defRPr/>
            </a:pPr>
            <a:fld id="{686BC2D3-2D3C-4F69-8412-C371FAA50920}" type="slidenum">
              <a:rPr lang="cs-CZ" smtClean="0">
                <a:solidFill>
                  <a:srgbClr val="4D4D4D"/>
                </a:solidFill>
              </a:rPr>
              <a:pPr defTabSz="1008126">
                <a:defRPr/>
              </a:pPr>
              <a:t>‹#›</a:t>
            </a:fld>
            <a:endParaRPr lang="cs-CZ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90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12"/>
          <p:cNvSpPr>
            <a:spLocks noGrp="1"/>
          </p:cNvSpPr>
          <p:nvPr>
            <p:ph type="sldNum" sz="quarter" idx="10"/>
          </p:nvPr>
        </p:nvSpPr>
        <p:spPr>
          <a:xfrm>
            <a:off x="701546" y="6922407"/>
            <a:ext cx="360053" cy="404317"/>
          </a:xfrm>
          <a:prstGeom prst="rect">
            <a:avLst/>
          </a:prstGeom>
        </p:spPr>
        <p:txBody>
          <a:bodyPr lIns="80145" tIns="40073" rIns="80145" bIns="40073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1008126">
              <a:defRPr/>
            </a:pPr>
            <a:fld id="{CB20758B-EF37-4E87-BFAF-CFEA104C221A}" type="slidenum">
              <a:rPr lang="cs-CZ" smtClean="0">
                <a:solidFill>
                  <a:srgbClr val="4D4D4D"/>
                </a:solidFill>
              </a:rPr>
              <a:pPr defTabSz="1008126">
                <a:defRPr/>
              </a:pPr>
              <a:t>‹#›</a:t>
            </a:fld>
            <a:endParaRPr lang="cs-CZ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4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9341"/>
            <a:ext cx="9086850" cy="1501775"/>
          </a:xfrm>
        </p:spPr>
        <p:txBody>
          <a:bodyPr anchor="t"/>
          <a:lstStyle>
            <a:lvl1pPr algn="l">
              <a:defRPr sz="3859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5166"/>
            <a:ext cx="9086850" cy="1654175"/>
          </a:xfrm>
        </p:spPr>
        <p:txBody>
          <a:bodyPr anchor="b"/>
          <a:lstStyle>
            <a:lvl1pPr marL="0" indent="0">
              <a:buNone/>
              <a:defRPr sz="1985"/>
            </a:lvl1pPr>
            <a:lvl2pPr marL="441802" indent="0">
              <a:buNone/>
              <a:defRPr sz="1764"/>
            </a:lvl2pPr>
            <a:lvl3pPr marL="883604" indent="0">
              <a:buNone/>
              <a:defRPr sz="1544"/>
            </a:lvl3pPr>
            <a:lvl4pPr marL="1325409" indent="0">
              <a:buNone/>
              <a:defRPr sz="1323"/>
            </a:lvl4pPr>
            <a:lvl5pPr marL="1767212" indent="0">
              <a:buNone/>
              <a:defRPr sz="1323"/>
            </a:lvl5pPr>
            <a:lvl6pPr marL="2209013" indent="0">
              <a:buNone/>
              <a:defRPr sz="1323"/>
            </a:lvl6pPr>
            <a:lvl7pPr marL="2650815" indent="0">
              <a:buNone/>
              <a:defRPr sz="1323"/>
            </a:lvl7pPr>
            <a:lvl8pPr marL="3092619" indent="0">
              <a:buNone/>
              <a:defRPr sz="1323"/>
            </a:lvl8pPr>
            <a:lvl9pPr marL="3534422" indent="0">
              <a:buNone/>
              <a:defRPr sz="1323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číslo snímku 12"/>
          <p:cNvSpPr>
            <a:spLocks noGrp="1"/>
          </p:cNvSpPr>
          <p:nvPr>
            <p:ph type="sldNum" sz="quarter" idx="10"/>
          </p:nvPr>
        </p:nvSpPr>
        <p:spPr>
          <a:xfrm>
            <a:off x="701546" y="6922407"/>
            <a:ext cx="360053" cy="404317"/>
          </a:xfrm>
          <a:prstGeom prst="rect">
            <a:avLst/>
          </a:prstGeom>
        </p:spPr>
        <p:txBody>
          <a:bodyPr lIns="80145" tIns="40073" rIns="80145" bIns="40073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1008126">
              <a:defRPr/>
            </a:pPr>
            <a:fld id="{E3A422FA-00C8-46FF-B6F1-9A054017B643}" type="slidenum">
              <a:rPr lang="cs-CZ" smtClean="0">
                <a:solidFill>
                  <a:srgbClr val="4D4D4D"/>
                </a:solidFill>
              </a:rPr>
              <a:pPr defTabSz="1008126">
                <a:defRPr/>
              </a:pPr>
              <a:t>‹#›</a:t>
            </a:fld>
            <a:endParaRPr lang="cs-CZ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42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20703" y="1331914"/>
            <a:ext cx="4733925" cy="5257800"/>
          </a:xfrm>
        </p:spPr>
        <p:txBody>
          <a:bodyPr/>
          <a:lstStyle>
            <a:lvl1pPr>
              <a:defRPr sz="2756"/>
            </a:lvl1pPr>
            <a:lvl2pPr>
              <a:defRPr sz="231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07025" y="1331914"/>
            <a:ext cx="4733925" cy="5257800"/>
          </a:xfrm>
        </p:spPr>
        <p:txBody>
          <a:bodyPr/>
          <a:lstStyle>
            <a:lvl1pPr>
              <a:defRPr sz="2756"/>
            </a:lvl1pPr>
            <a:lvl2pPr>
              <a:defRPr sz="231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12"/>
          <p:cNvSpPr>
            <a:spLocks noGrp="1"/>
          </p:cNvSpPr>
          <p:nvPr>
            <p:ph type="sldNum" sz="quarter" idx="10"/>
          </p:nvPr>
        </p:nvSpPr>
        <p:spPr>
          <a:xfrm>
            <a:off x="701546" y="6922407"/>
            <a:ext cx="360053" cy="404317"/>
          </a:xfrm>
          <a:prstGeom prst="rect">
            <a:avLst/>
          </a:prstGeom>
        </p:spPr>
        <p:txBody>
          <a:bodyPr lIns="80145" tIns="40073" rIns="80145" bIns="40073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1008126">
              <a:defRPr/>
            </a:pPr>
            <a:fld id="{1EABC5CD-5EB1-464C-8731-9D7A29932462}" type="slidenum">
              <a:rPr lang="cs-CZ" smtClean="0">
                <a:solidFill>
                  <a:srgbClr val="4D4D4D"/>
                </a:solidFill>
              </a:rPr>
              <a:pPr defTabSz="1008126">
                <a:defRPr/>
              </a:pPr>
              <a:t>‹#›</a:t>
            </a:fld>
            <a:endParaRPr lang="cs-CZ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7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31432-9BC5-444C-9B84-103EAF71760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3262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91" y="303216"/>
            <a:ext cx="9620250" cy="1260475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91" y="1692277"/>
            <a:ext cx="4722813" cy="704850"/>
          </a:xfrm>
        </p:spPr>
        <p:txBody>
          <a:bodyPr anchor="b"/>
          <a:lstStyle>
            <a:lvl1pPr marL="0" indent="0">
              <a:buNone/>
              <a:defRPr sz="2315" b="1"/>
            </a:lvl1pPr>
            <a:lvl2pPr marL="441802" indent="0">
              <a:buNone/>
              <a:defRPr sz="1985" b="1"/>
            </a:lvl2pPr>
            <a:lvl3pPr marL="883604" indent="0">
              <a:buNone/>
              <a:defRPr sz="1764" b="1"/>
            </a:lvl3pPr>
            <a:lvl4pPr marL="1325409" indent="0">
              <a:buNone/>
              <a:defRPr sz="1544" b="1"/>
            </a:lvl4pPr>
            <a:lvl5pPr marL="1767212" indent="0">
              <a:buNone/>
              <a:defRPr sz="1544" b="1"/>
            </a:lvl5pPr>
            <a:lvl6pPr marL="2209013" indent="0">
              <a:buNone/>
              <a:defRPr sz="1544" b="1"/>
            </a:lvl6pPr>
            <a:lvl7pPr marL="2650815" indent="0">
              <a:buNone/>
              <a:defRPr sz="1544" b="1"/>
            </a:lvl7pPr>
            <a:lvl8pPr marL="3092619" indent="0">
              <a:buNone/>
              <a:defRPr sz="1544" b="1"/>
            </a:lvl8pPr>
            <a:lvl9pPr marL="3534422" indent="0">
              <a:buNone/>
              <a:defRPr sz="1544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91" y="2397128"/>
            <a:ext cx="4722813" cy="4357688"/>
          </a:xfrm>
        </p:spPr>
        <p:txBody>
          <a:bodyPr/>
          <a:lstStyle>
            <a:lvl1pPr>
              <a:defRPr sz="2315"/>
            </a:lvl1pPr>
            <a:lvl2pPr>
              <a:defRPr sz="1985"/>
            </a:lvl2pPr>
            <a:lvl3pPr>
              <a:defRPr sz="1764"/>
            </a:lvl3pPr>
            <a:lvl4pPr>
              <a:defRPr sz="1544"/>
            </a:lvl4pPr>
            <a:lvl5pPr>
              <a:defRPr sz="1544"/>
            </a:lvl5pPr>
            <a:lvl6pPr>
              <a:defRPr sz="1544"/>
            </a:lvl6pPr>
            <a:lvl7pPr>
              <a:defRPr sz="1544"/>
            </a:lvl7pPr>
            <a:lvl8pPr>
              <a:defRPr sz="1544"/>
            </a:lvl8pPr>
            <a:lvl9pPr>
              <a:defRPr sz="1544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0838" y="1692277"/>
            <a:ext cx="4724400" cy="704850"/>
          </a:xfrm>
        </p:spPr>
        <p:txBody>
          <a:bodyPr anchor="b"/>
          <a:lstStyle>
            <a:lvl1pPr marL="0" indent="0">
              <a:buNone/>
              <a:defRPr sz="2315" b="1"/>
            </a:lvl1pPr>
            <a:lvl2pPr marL="441802" indent="0">
              <a:buNone/>
              <a:defRPr sz="1985" b="1"/>
            </a:lvl2pPr>
            <a:lvl3pPr marL="883604" indent="0">
              <a:buNone/>
              <a:defRPr sz="1764" b="1"/>
            </a:lvl3pPr>
            <a:lvl4pPr marL="1325409" indent="0">
              <a:buNone/>
              <a:defRPr sz="1544" b="1"/>
            </a:lvl4pPr>
            <a:lvl5pPr marL="1767212" indent="0">
              <a:buNone/>
              <a:defRPr sz="1544" b="1"/>
            </a:lvl5pPr>
            <a:lvl6pPr marL="2209013" indent="0">
              <a:buNone/>
              <a:defRPr sz="1544" b="1"/>
            </a:lvl6pPr>
            <a:lvl7pPr marL="2650815" indent="0">
              <a:buNone/>
              <a:defRPr sz="1544" b="1"/>
            </a:lvl7pPr>
            <a:lvl8pPr marL="3092619" indent="0">
              <a:buNone/>
              <a:defRPr sz="1544" b="1"/>
            </a:lvl8pPr>
            <a:lvl9pPr marL="3534422" indent="0">
              <a:buNone/>
              <a:defRPr sz="1544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0838" y="2397128"/>
            <a:ext cx="4724400" cy="4357688"/>
          </a:xfrm>
        </p:spPr>
        <p:txBody>
          <a:bodyPr/>
          <a:lstStyle>
            <a:lvl1pPr>
              <a:defRPr sz="2315"/>
            </a:lvl1pPr>
            <a:lvl2pPr>
              <a:defRPr sz="1985"/>
            </a:lvl2pPr>
            <a:lvl3pPr>
              <a:defRPr sz="1764"/>
            </a:lvl3pPr>
            <a:lvl4pPr>
              <a:defRPr sz="1544"/>
            </a:lvl4pPr>
            <a:lvl5pPr>
              <a:defRPr sz="1544"/>
            </a:lvl5pPr>
            <a:lvl6pPr>
              <a:defRPr sz="1544"/>
            </a:lvl6pPr>
            <a:lvl7pPr>
              <a:defRPr sz="1544"/>
            </a:lvl7pPr>
            <a:lvl8pPr>
              <a:defRPr sz="1544"/>
            </a:lvl8pPr>
            <a:lvl9pPr>
              <a:defRPr sz="1544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12"/>
          <p:cNvSpPr>
            <a:spLocks noGrp="1"/>
          </p:cNvSpPr>
          <p:nvPr>
            <p:ph type="sldNum" sz="quarter" idx="10"/>
          </p:nvPr>
        </p:nvSpPr>
        <p:spPr>
          <a:xfrm>
            <a:off x="701546" y="6922407"/>
            <a:ext cx="360053" cy="404317"/>
          </a:xfrm>
          <a:prstGeom prst="rect">
            <a:avLst/>
          </a:prstGeom>
        </p:spPr>
        <p:txBody>
          <a:bodyPr lIns="80145" tIns="40073" rIns="80145" bIns="40073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1008126">
              <a:defRPr/>
            </a:pPr>
            <a:fld id="{D9F532A6-54D0-4762-BC90-2D32A029A948}" type="slidenum">
              <a:rPr lang="cs-CZ" smtClean="0">
                <a:solidFill>
                  <a:srgbClr val="4D4D4D"/>
                </a:solidFill>
              </a:rPr>
              <a:pPr defTabSz="1008126">
                <a:defRPr/>
              </a:pPr>
              <a:t>‹#›</a:t>
            </a:fld>
            <a:endParaRPr lang="cs-CZ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41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číslo snímku 12"/>
          <p:cNvSpPr>
            <a:spLocks noGrp="1"/>
          </p:cNvSpPr>
          <p:nvPr>
            <p:ph type="sldNum" sz="quarter" idx="10"/>
          </p:nvPr>
        </p:nvSpPr>
        <p:spPr>
          <a:xfrm>
            <a:off x="701546" y="6922407"/>
            <a:ext cx="360053" cy="404317"/>
          </a:xfrm>
          <a:prstGeom prst="rect">
            <a:avLst/>
          </a:prstGeom>
        </p:spPr>
        <p:txBody>
          <a:bodyPr lIns="80145" tIns="40073" rIns="80145" bIns="40073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1008126">
              <a:defRPr/>
            </a:pPr>
            <a:fld id="{B3A181EB-829A-4D4C-ABBC-14543C531D91}" type="slidenum">
              <a:rPr lang="cs-CZ" smtClean="0">
                <a:solidFill>
                  <a:srgbClr val="4D4D4D"/>
                </a:solidFill>
              </a:rPr>
              <a:pPr defTabSz="1008126">
                <a:defRPr/>
              </a:pPr>
              <a:t>‹#›</a:t>
            </a:fld>
            <a:endParaRPr lang="cs-CZ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57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2"/>
          <p:cNvSpPr>
            <a:spLocks noGrp="1"/>
          </p:cNvSpPr>
          <p:nvPr>
            <p:ph type="sldNum" sz="quarter" idx="10"/>
          </p:nvPr>
        </p:nvSpPr>
        <p:spPr>
          <a:xfrm>
            <a:off x="701546" y="6922407"/>
            <a:ext cx="360053" cy="404317"/>
          </a:xfrm>
          <a:prstGeom prst="rect">
            <a:avLst/>
          </a:prstGeom>
        </p:spPr>
        <p:txBody>
          <a:bodyPr lIns="80145" tIns="40073" rIns="80145" bIns="40073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1008126">
              <a:defRPr/>
            </a:pPr>
            <a:fld id="{4C4B69E7-6149-4D40-980A-84B668F882AE}" type="slidenum">
              <a:rPr lang="cs-CZ" smtClean="0">
                <a:solidFill>
                  <a:srgbClr val="4D4D4D"/>
                </a:solidFill>
              </a:rPr>
              <a:pPr defTabSz="1008126">
                <a:defRPr/>
              </a:pPr>
              <a:t>‹#›</a:t>
            </a:fld>
            <a:endParaRPr lang="cs-CZ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59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8"/>
            <a:ext cx="3516312" cy="1281113"/>
          </a:xfrm>
        </p:spPr>
        <p:txBody>
          <a:bodyPr anchor="b"/>
          <a:lstStyle>
            <a:lvl1pPr algn="l">
              <a:defRPr sz="1985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9891" y="301625"/>
            <a:ext cx="5975349" cy="6453188"/>
          </a:xfrm>
        </p:spPr>
        <p:txBody>
          <a:bodyPr/>
          <a:lstStyle>
            <a:lvl1pPr>
              <a:defRPr sz="3087"/>
            </a:lvl1pPr>
            <a:lvl2pPr>
              <a:defRPr sz="2756"/>
            </a:lvl2pPr>
            <a:lvl3pPr>
              <a:defRPr sz="231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2741"/>
            <a:ext cx="3516312" cy="5172075"/>
          </a:xfrm>
        </p:spPr>
        <p:txBody>
          <a:bodyPr/>
          <a:lstStyle>
            <a:lvl1pPr marL="0" indent="0">
              <a:buNone/>
              <a:defRPr sz="1323"/>
            </a:lvl1pPr>
            <a:lvl2pPr marL="441802" indent="0">
              <a:buNone/>
              <a:defRPr sz="1213"/>
            </a:lvl2pPr>
            <a:lvl3pPr marL="883604" indent="0">
              <a:buNone/>
              <a:defRPr sz="992"/>
            </a:lvl3pPr>
            <a:lvl4pPr marL="1325409" indent="0">
              <a:buNone/>
              <a:defRPr sz="882"/>
            </a:lvl4pPr>
            <a:lvl5pPr marL="1767212" indent="0">
              <a:buNone/>
              <a:defRPr sz="882"/>
            </a:lvl5pPr>
            <a:lvl6pPr marL="2209013" indent="0">
              <a:buNone/>
              <a:defRPr sz="882"/>
            </a:lvl6pPr>
            <a:lvl7pPr marL="2650815" indent="0">
              <a:buNone/>
              <a:defRPr sz="882"/>
            </a:lvl7pPr>
            <a:lvl8pPr marL="3092619" indent="0">
              <a:buNone/>
              <a:defRPr sz="882"/>
            </a:lvl8pPr>
            <a:lvl9pPr marL="3534422" indent="0">
              <a:buNone/>
              <a:defRPr sz="882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číslo snímku 12"/>
          <p:cNvSpPr>
            <a:spLocks noGrp="1"/>
          </p:cNvSpPr>
          <p:nvPr>
            <p:ph type="sldNum" sz="quarter" idx="10"/>
          </p:nvPr>
        </p:nvSpPr>
        <p:spPr>
          <a:xfrm>
            <a:off x="701546" y="6922407"/>
            <a:ext cx="360053" cy="404317"/>
          </a:xfrm>
          <a:prstGeom prst="rect">
            <a:avLst/>
          </a:prstGeom>
        </p:spPr>
        <p:txBody>
          <a:bodyPr lIns="80145" tIns="40073" rIns="80145" bIns="40073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1008126">
              <a:defRPr/>
            </a:pPr>
            <a:fld id="{F1BF951A-F9E5-4C42-811B-DA1CB24F0BD6}" type="slidenum">
              <a:rPr lang="cs-CZ" smtClean="0">
                <a:solidFill>
                  <a:srgbClr val="4D4D4D"/>
                </a:solidFill>
              </a:rPr>
              <a:pPr defTabSz="1008126">
                <a:defRPr/>
              </a:pPr>
              <a:t>‹#›</a:t>
            </a:fld>
            <a:endParaRPr lang="cs-CZ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07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1" y="5292725"/>
            <a:ext cx="6413500" cy="625475"/>
          </a:xfrm>
        </p:spPr>
        <p:txBody>
          <a:bodyPr anchor="b"/>
          <a:lstStyle>
            <a:lvl1pPr algn="l">
              <a:defRPr sz="1985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1" y="676275"/>
            <a:ext cx="6413500" cy="4535488"/>
          </a:xfrm>
        </p:spPr>
        <p:txBody>
          <a:bodyPr/>
          <a:lstStyle>
            <a:lvl1pPr marL="0" indent="0">
              <a:buNone/>
              <a:defRPr sz="3087"/>
            </a:lvl1pPr>
            <a:lvl2pPr marL="441802" indent="0">
              <a:buNone/>
              <a:defRPr sz="2756"/>
            </a:lvl2pPr>
            <a:lvl3pPr marL="883604" indent="0">
              <a:buNone/>
              <a:defRPr sz="2315"/>
            </a:lvl3pPr>
            <a:lvl4pPr marL="1325409" indent="0">
              <a:buNone/>
              <a:defRPr sz="1985"/>
            </a:lvl4pPr>
            <a:lvl5pPr marL="1767212" indent="0">
              <a:buNone/>
              <a:defRPr sz="1985"/>
            </a:lvl5pPr>
            <a:lvl6pPr marL="2209013" indent="0">
              <a:buNone/>
              <a:defRPr sz="1985"/>
            </a:lvl6pPr>
            <a:lvl7pPr marL="2650815" indent="0">
              <a:buNone/>
              <a:defRPr sz="1985"/>
            </a:lvl7pPr>
            <a:lvl8pPr marL="3092619" indent="0">
              <a:buNone/>
              <a:defRPr sz="1985"/>
            </a:lvl8pPr>
            <a:lvl9pPr marL="3534422" indent="0">
              <a:buNone/>
              <a:defRPr sz="1985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1" y="5918201"/>
            <a:ext cx="6413500" cy="887413"/>
          </a:xfrm>
        </p:spPr>
        <p:txBody>
          <a:bodyPr/>
          <a:lstStyle>
            <a:lvl1pPr marL="0" indent="0">
              <a:buNone/>
              <a:defRPr sz="1323"/>
            </a:lvl1pPr>
            <a:lvl2pPr marL="441802" indent="0">
              <a:buNone/>
              <a:defRPr sz="1213"/>
            </a:lvl2pPr>
            <a:lvl3pPr marL="883604" indent="0">
              <a:buNone/>
              <a:defRPr sz="992"/>
            </a:lvl3pPr>
            <a:lvl4pPr marL="1325409" indent="0">
              <a:buNone/>
              <a:defRPr sz="882"/>
            </a:lvl4pPr>
            <a:lvl5pPr marL="1767212" indent="0">
              <a:buNone/>
              <a:defRPr sz="882"/>
            </a:lvl5pPr>
            <a:lvl6pPr marL="2209013" indent="0">
              <a:buNone/>
              <a:defRPr sz="882"/>
            </a:lvl6pPr>
            <a:lvl7pPr marL="2650815" indent="0">
              <a:buNone/>
              <a:defRPr sz="882"/>
            </a:lvl7pPr>
            <a:lvl8pPr marL="3092619" indent="0">
              <a:buNone/>
              <a:defRPr sz="882"/>
            </a:lvl8pPr>
            <a:lvl9pPr marL="3534422" indent="0">
              <a:buNone/>
              <a:defRPr sz="882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číslo snímku 12"/>
          <p:cNvSpPr>
            <a:spLocks noGrp="1"/>
          </p:cNvSpPr>
          <p:nvPr>
            <p:ph type="sldNum" sz="quarter" idx="10"/>
          </p:nvPr>
        </p:nvSpPr>
        <p:spPr>
          <a:xfrm>
            <a:off x="701546" y="6922407"/>
            <a:ext cx="360053" cy="404317"/>
          </a:xfrm>
          <a:prstGeom prst="rect">
            <a:avLst/>
          </a:prstGeom>
        </p:spPr>
        <p:txBody>
          <a:bodyPr lIns="80145" tIns="40073" rIns="80145" bIns="40073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1008126">
              <a:defRPr/>
            </a:pPr>
            <a:fld id="{7BAED022-5DAA-43E6-B614-77FB7E5FC91E}" type="slidenum">
              <a:rPr lang="cs-CZ" smtClean="0">
                <a:solidFill>
                  <a:srgbClr val="4D4D4D"/>
                </a:solidFill>
              </a:rPr>
              <a:pPr defTabSz="1008126">
                <a:defRPr/>
              </a:pPr>
              <a:t>‹#›</a:t>
            </a:fld>
            <a:endParaRPr lang="cs-CZ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133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12"/>
          <p:cNvSpPr>
            <a:spLocks noGrp="1"/>
          </p:cNvSpPr>
          <p:nvPr>
            <p:ph type="sldNum" sz="quarter" idx="10"/>
          </p:nvPr>
        </p:nvSpPr>
        <p:spPr>
          <a:xfrm>
            <a:off x="701546" y="6922407"/>
            <a:ext cx="360053" cy="404317"/>
          </a:xfrm>
          <a:prstGeom prst="rect">
            <a:avLst/>
          </a:prstGeom>
        </p:spPr>
        <p:txBody>
          <a:bodyPr lIns="80145" tIns="40073" rIns="80145" bIns="40073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1008126">
              <a:defRPr/>
            </a:pPr>
            <a:fld id="{B2BB2211-1483-4F12-9E9C-F29795DF800B}" type="slidenum">
              <a:rPr lang="cs-CZ" smtClean="0">
                <a:solidFill>
                  <a:srgbClr val="4D4D4D"/>
                </a:solidFill>
              </a:rPr>
              <a:pPr defTabSz="1008126">
                <a:defRPr/>
              </a:pPr>
              <a:t>‹#›</a:t>
            </a:fld>
            <a:endParaRPr lang="cs-CZ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509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35888" y="180975"/>
            <a:ext cx="2405062" cy="6408738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20700" y="180975"/>
            <a:ext cx="7062788" cy="6408738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12"/>
          <p:cNvSpPr>
            <a:spLocks noGrp="1"/>
          </p:cNvSpPr>
          <p:nvPr>
            <p:ph type="sldNum" sz="quarter" idx="10"/>
          </p:nvPr>
        </p:nvSpPr>
        <p:spPr>
          <a:xfrm>
            <a:off x="701546" y="6922407"/>
            <a:ext cx="360053" cy="404317"/>
          </a:xfrm>
          <a:prstGeom prst="rect">
            <a:avLst/>
          </a:prstGeom>
        </p:spPr>
        <p:txBody>
          <a:bodyPr lIns="80145" tIns="40073" rIns="80145" bIns="40073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1008126">
              <a:defRPr/>
            </a:pPr>
            <a:fld id="{5D27FD43-F499-47A1-8077-24C3ED0CA458}" type="slidenum">
              <a:rPr lang="cs-CZ" smtClean="0">
                <a:solidFill>
                  <a:srgbClr val="4D4D4D"/>
                </a:solidFill>
              </a:rPr>
              <a:pPr defTabSz="1008126">
                <a:defRPr/>
              </a:pPr>
              <a:t>‹#›</a:t>
            </a:fld>
            <a:endParaRPr lang="cs-CZ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370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nadpis 1"/>
          <p:cNvSpPr>
            <a:spLocks noGrp="1"/>
          </p:cNvSpPr>
          <p:nvPr>
            <p:ph type="title"/>
          </p:nvPr>
        </p:nvSpPr>
        <p:spPr>
          <a:xfrm>
            <a:off x="420875" y="198458"/>
            <a:ext cx="8922550" cy="992292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noProof="0" dirty="0"/>
              <a:t>Kliknutím lze upravit styl.</a:t>
            </a:r>
          </a:p>
        </p:txBody>
      </p:sp>
      <p:sp>
        <p:nvSpPr>
          <p:cNvPr id="10" name="Zástupný symbol pro text 2"/>
          <p:cNvSpPr>
            <a:spLocks noGrp="1"/>
          </p:cNvSpPr>
          <p:nvPr>
            <p:ph idx="1"/>
          </p:nvPr>
        </p:nvSpPr>
        <p:spPr>
          <a:xfrm>
            <a:off x="420875" y="1587667"/>
            <a:ext cx="9848475" cy="515991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2071090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nadpis 1"/>
          <p:cNvSpPr>
            <a:spLocks noGrp="1"/>
          </p:cNvSpPr>
          <p:nvPr>
            <p:ph type="title"/>
          </p:nvPr>
        </p:nvSpPr>
        <p:spPr>
          <a:xfrm>
            <a:off x="420875" y="198458"/>
            <a:ext cx="8922550" cy="992292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noProof="0" dirty="0"/>
              <a:t>Kliknutím lze upravit styl.</a:t>
            </a:r>
          </a:p>
        </p:txBody>
      </p:sp>
      <p:sp>
        <p:nvSpPr>
          <p:cNvPr id="10" name="Zástupný symbol pro text 2"/>
          <p:cNvSpPr>
            <a:spLocks noGrp="1"/>
          </p:cNvSpPr>
          <p:nvPr>
            <p:ph idx="1"/>
          </p:nvPr>
        </p:nvSpPr>
        <p:spPr>
          <a:xfrm>
            <a:off x="420875" y="1587667"/>
            <a:ext cx="9848475" cy="515991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0173191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2"/>
          <p:cNvSpPr>
            <a:spLocks noGrp="1"/>
          </p:cNvSpPr>
          <p:nvPr>
            <p:ph type="sldNum" sz="quarter" idx="10"/>
          </p:nvPr>
        </p:nvSpPr>
        <p:spPr>
          <a:xfrm>
            <a:off x="701546" y="6922407"/>
            <a:ext cx="360053" cy="404317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1008126">
              <a:defRPr/>
            </a:pPr>
            <a:fld id="{B79DA407-79C0-4801-B970-FB5554770C86}" type="slidenum">
              <a:rPr lang="cs-CZ" smtClean="0">
                <a:solidFill>
                  <a:srgbClr val="4D4D4D"/>
                </a:solidFill>
              </a:rPr>
              <a:pPr defTabSz="1008126">
                <a:defRPr/>
              </a:pPr>
              <a:t>‹#›</a:t>
            </a:fld>
            <a:endParaRPr lang="cs-CZ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6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68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68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D84D1-3874-40E7-930C-E85BF681144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42753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va obsahy-stejně širok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nadpis 1"/>
          <p:cNvSpPr>
            <a:spLocks noGrp="1"/>
          </p:cNvSpPr>
          <p:nvPr>
            <p:ph type="title"/>
          </p:nvPr>
        </p:nvSpPr>
        <p:spPr>
          <a:xfrm>
            <a:off x="420875" y="198458"/>
            <a:ext cx="8922550" cy="992292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noProof="0" dirty="0"/>
              <a:t>Kliknutím lze upravit styl.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1"/>
          </p:nvPr>
        </p:nvSpPr>
        <p:spPr>
          <a:xfrm>
            <a:off x="420875" y="1587667"/>
            <a:ext cx="4819019" cy="5159917"/>
          </a:xfrm>
        </p:spPr>
        <p:txBody>
          <a:bodyPr/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12"/>
          </p:nvPr>
        </p:nvSpPr>
        <p:spPr>
          <a:xfrm>
            <a:off x="5450331" y="1587667"/>
            <a:ext cx="4819019" cy="5159917"/>
          </a:xfrm>
        </p:spPr>
        <p:txBody>
          <a:bodyPr/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568640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2"/>
          <p:cNvSpPr>
            <a:spLocks noGrp="1"/>
          </p:cNvSpPr>
          <p:nvPr>
            <p:ph type="sldNum" sz="quarter" idx="10"/>
          </p:nvPr>
        </p:nvSpPr>
        <p:spPr>
          <a:xfrm>
            <a:off x="701546" y="6922407"/>
            <a:ext cx="360053" cy="404317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1008126">
              <a:defRPr/>
            </a:pPr>
            <a:fld id="{3AF35AF5-54AA-4CCD-8270-77508271F043}" type="slidenum">
              <a:rPr lang="cs-CZ" smtClean="0">
                <a:solidFill>
                  <a:srgbClr val="4D4D4D"/>
                </a:solidFill>
              </a:rPr>
              <a:pPr defTabSz="1008126">
                <a:defRPr/>
              </a:pPr>
              <a:t>‹#›</a:t>
            </a:fld>
            <a:endParaRPr lang="cs-CZ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65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va obsahy- úzký, modrá 1. odrá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nadpis 1"/>
          <p:cNvSpPr>
            <a:spLocks noGrp="1"/>
          </p:cNvSpPr>
          <p:nvPr>
            <p:ph type="title"/>
          </p:nvPr>
        </p:nvSpPr>
        <p:spPr>
          <a:xfrm>
            <a:off x="420875" y="198458"/>
            <a:ext cx="8922550" cy="992292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US" noProof="0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1"/>
          </p:nvPr>
        </p:nvSpPr>
        <p:spPr>
          <a:xfrm>
            <a:off x="420875" y="1587667"/>
            <a:ext cx="841750" cy="5159917"/>
          </a:xfrm>
        </p:spPr>
        <p:txBody>
          <a:bodyPr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12"/>
          </p:nvPr>
        </p:nvSpPr>
        <p:spPr>
          <a:xfrm>
            <a:off x="1473062" y="1587667"/>
            <a:ext cx="8796288" cy="5159917"/>
          </a:xfrm>
        </p:spPr>
        <p:txBody>
          <a:bodyPr/>
          <a:lstStyle>
            <a:lvl1pPr>
              <a:spcAft>
                <a:spcPts val="331"/>
              </a:spcAft>
              <a:defRPr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7843789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va obsahy-úzk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nadpis 1"/>
          <p:cNvSpPr>
            <a:spLocks noGrp="1"/>
          </p:cNvSpPr>
          <p:nvPr>
            <p:ph type="title"/>
          </p:nvPr>
        </p:nvSpPr>
        <p:spPr>
          <a:xfrm>
            <a:off x="420875" y="198458"/>
            <a:ext cx="8922550" cy="992292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noProof="0" dirty="0"/>
              <a:t>Kliknutím lze upravit styl.</a:t>
            </a:r>
            <a:endParaRPr lang="en-US" noProof="0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1"/>
          </p:nvPr>
        </p:nvSpPr>
        <p:spPr>
          <a:xfrm>
            <a:off x="420875" y="1587668"/>
            <a:ext cx="841750" cy="5159917"/>
          </a:xfrm>
        </p:spPr>
        <p:txBody>
          <a:bodyPr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12"/>
          </p:nvPr>
        </p:nvSpPr>
        <p:spPr>
          <a:xfrm>
            <a:off x="1473062" y="1587668"/>
            <a:ext cx="8796288" cy="5159917"/>
          </a:xfrm>
        </p:spPr>
        <p:txBody>
          <a:bodyPr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8183358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-modré pís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nadpis 1"/>
          <p:cNvSpPr>
            <a:spLocks noGrp="1"/>
          </p:cNvSpPr>
          <p:nvPr>
            <p:ph type="title"/>
          </p:nvPr>
        </p:nvSpPr>
        <p:spPr>
          <a:xfrm>
            <a:off x="420875" y="198458"/>
            <a:ext cx="8922550" cy="992292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US" noProof="0" dirty="0"/>
          </a:p>
        </p:txBody>
      </p:sp>
      <p:sp>
        <p:nvSpPr>
          <p:cNvPr id="10" name="Zástupný symbol pro text 2"/>
          <p:cNvSpPr>
            <a:spLocks noGrp="1"/>
          </p:cNvSpPr>
          <p:nvPr>
            <p:ph idx="1"/>
          </p:nvPr>
        </p:nvSpPr>
        <p:spPr>
          <a:xfrm>
            <a:off x="420875" y="1587669"/>
            <a:ext cx="9848475" cy="515991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985" spc="-1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8178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va obsahy-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nadpis 1"/>
          <p:cNvSpPr>
            <a:spLocks noGrp="1"/>
          </p:cNvSpPr>
          <p:nvPr>
            <p:ph type="title"/>
          </p:nvPr>
        </p:nvSpPr>
        <p:spPr>
          <a:xfrm>
            <a:off x="420875" y="198458"/>
            <a:ext cx="8922550" cy="992292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noProof="0" dirty="0"/>
              <a:t>Kliknutím lze upravit styl.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1"/>
          </p:nvPr>
        </p:nvSpPr>
        <p:spPr>
          <a:xfrm>
            <a:off x="420875" y="1587667"/>
            <a:ext cx="2104375" cy="5159917"/>
          </a:xfrm>
        </p:spPr>
        <p:txBody>
          <a:bodyPr/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12"/>
          </p:nvPr>
        </p:nvSpPr>
        <p:spPr>
          <a:xfrm>
            <a:off x="2735687" y="2381500"/>
            <a:ext cx="7533663" cy="4366084"/>
          </a:xfrm>
        </p:spPr>
        <p:txBody>
          <a:bodyPr/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735687" y="1587667"/>
            <a:ext cx="7533663" cy="793833"/>
          </a:xfrm>
        </p:spPr>
        <p:txBody>
          <a:bodyPr>
            <a:normAutofit/>
          </a:bodyPr>
          <a:lstStyle>
            <a:lvl1pPr marL="0" indent="0">
              <a:spcAft>
                <a:spcPts val="1985"/>
              </a:spcAft>
              <a:buNone/>
              <a:defRPr sz="2315">
                <a:solidFill>
                  <a:schemeClr val="tx1"/>
                </a:solidFill>
              </a:defRPr>
            </a:lvl1pPr>
          </a:lstStyle>
          <a:p>
            <a:pPr lvl="0"/>
            <a:r>
              <a:rPr lang="cs-CZ" noProof="0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074402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0700" y="1404938"/>
            <a:ext cx="9620250" cy="5184775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4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  <a:lvl6pPr>
              <a:buSzPct val="100000"/>
              <a:buFontTx/>
              <a:buBlip>
                <a:blip r:embed="rId2"/>
              </a:buBlip>
              <a:defRPr sz="1400" baseline="0"/>
            </a:lvl6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  <a:p>
            <a:pPr lvl="5"/>
            <a:r>
              <a:rPr lang="cs-CZ" dirty="0"/>
              <a:t>Šestá úroveň		</a:t>
            </a:r>
          </a:p>
        </p:txBody>
      </p:sp>
    </p:spTree>
    <p:extLst>
      <p:ext uri="{BB962C8B-B14F-4D97-AF65-F5344CB8AC3E}">
        <p14:creationId xmlns:p14="http://schemas.microsoft.com/office/powerpoint/2010/main" val="2644324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>
            <a:spLocks noGrp="1"/>
          </p:cNvSpPr>
          <p:nvPr>
            <p:ph idx="11"/>
          </p:nvPr>
        </p:nvSpPr>
        <p:spPr>
          <a:xfrm>
            <a:off x="520700" y="1404938"/>
            <a:ext cx="4752404" cy="5184775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4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  <a:lvl6pPr>
              <a:buSzPct val="100000"/>
              <a:buFontTx/>
              <a:buBlip>
                <a:blip r:embed="rId2"/>
              </a:buBlip>
              <a:defRPr sz="1400" baseline="0"/>
            </a:lvl6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  <a:p>
            <a:pPr lvl="5"/>
            <a:r>
              <a:rPr lang="cs-CZ" dirty="0"/>
              <a:t>Šestá úroveň		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2"/>
          </p:nvPr>
        </p:nvSpPr>
        <p:spPr>
          <a:xfrm>
            <a:off x="5417244" y="1404367"/>
            <a:ext cx="4752404" cy="5184775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4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  <a:lvl6pPr>
              <a:buSzPct val="100000"/>
              <a:buFontTx/>
              <a:buBlip>
                <a:blip r:embed="rId2"/>
              </a:buBlip>
              <a:defRPr sz="1400" baseline="0"/>
            </a:lvl6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  <a:p>
            <a:pPr lvl="5"/>
            <a:r>
              <a:rPr lang="cs-CZ" dirty="0"/>
              <a:t>Šestá úroveň		</a:t>
            </a:r>
          </a:p>
        </p:txBody>
      </p:sp>
    </p:spTree>
    <p:extLst>
      <p:ext uri="{BB962C8B-B14F-4D97-AF65-F5344CB8AC3E}">
        <p14:creationId xmlns:p14="http://schemas.microsoft.com/office/powerpoint/2010/main" val="33330255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161611745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5172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20700" y="1331913"/>
            <a:ext cx="4733925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07025" y="1331913"/>
            <a:ext cx="4733925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13006-0B59-4B36-8FFC-6D999978072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314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0250" cy="1260475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2812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8D10E-335D-4C0D-959C-E5F16327787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9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7CA35-5A4F-4C90-B9AA-AD45BE8EAE6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631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0EE54-D43C-4670-930B-EF40B200F06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030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9888" y="301625"/>
            <a:ext cx="597535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C62F3-A33A-4693-BB16-DAEC6132486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843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Relationship Id="rId22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image" Target="../media/image9.png"/><Relationship Id="rId3" Type="http://schemas.openxmlformats.org/officeDocument/2006/relationships/slideLayout" Target="../slideLayouts/slideLayout28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image" Target="../media/image13.jpeg"/><Relationship Id="rId28" Type="http://schemas.openxmlformats.org/officeDocument/2006/relationships/image" Target="../media/image11.pn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image" Target="../media/image12.png"/><Relationship Id="rId27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theme" Target="../theme/theme5.xml"/><Relationship Id="rId9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705475" y="3708400"/>
            <a:ext cx="43195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380" tIns="29190" rIns="58380" bIns="291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ÚJV Řež, a.s.</a:t>
            </a:r>
            <a:br>
              <a:rPr lang="cs-CZ" altLang="cs-CZ"/>
            </a:br>
            <a:r>
              <a:rPr lang="cs-CZ" altLang="cs-CZ"/>
              <a:t>Název prezentace</a:t>
            </a:r>
            <a:br>
              <a:rPr lang="cs-CZ" altLang="cs-CZ"/>
            </a:br>
            <a:r>
              <a:rPr lang="en-US" altLang="cs-CZ"/>
              <a:t>m</a:t>
            </a:r>
            <a:r>
              <a:rPr lang="cs-CZ" altLang="cs-CZ"/>
              <a:t>ůže být více řádků</a:t>
            </a:r>
            <a:br>
              <a:rPr lang="cs-CZ" altLang="cs-CZ"/>
            </a:br>
            <a:r>
              <a:rPr lang="cs-CZ" altLang="cs-CZ"/>
              <a:t>Jméno Příjmení</a:t>
            </a:r>
            <a:br>
              <a:rPr lang="cs-CZ" altLang="cs-CZ"/>
            </a:br>
            <a:r>
              <a:rPr lang="cs-CZ" altLang="cs-CZ"/>
              <a:t>00.00.2012</a:t>
            </a:r>
          </a:p>
          <a:p>
            <a:pPr lvl="0"/>
            <a:endParaRPr lang="cs-CZ" altLang="cs-CZ"/>
          </a:p>
        </p:txBody>
      </p:sp>
      <p:pic>
        <p:nvPicPr>
          <p:cNvPr id="1027" name="Picture 15" descr="LogoUVJ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8475" y="395288"/>
            <a:ext cx="6032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0" y="395288"/>
            <a:ext cx="2687638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ázek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8363" y="6591300"/>
            <a:ext cx="27352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hf hdr="0" ftr="0" dt="0"/>
  <p:txStyles>
    <p:titleStyle>
      <a:lvl1pPr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215900" indent="-215900" algn="r" defTabSz="58102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471488" indent="-179388" algn="l" defTabSz="58102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2pPr>
      <a:lvl3pPr marL="7270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42BAD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</a:defRPr>
      </a:lvl3pPr>
      <a:lvl4pPr marL="10191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CCD3E9"/>
        </a:buClr>
        <a:buFont typeface="Wingdings" panose="05000000000000000000" pitchFamily="2" charset="2"/>
        <a:buChar char="§"/>
        <a:defRPr sz="1300">
          <a:solidFill>
            <a:schemeClr val="tx1"/>
          </a:solidFill>
          <a:latin typeface="+mn-lt"/>
        </a:defRPr>
      </a:lvl4pPr>
      <a:lvl5pPr marL="13112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Font typeface="Wingdings" panose="05000000000000000000" pitchFamily="2" charset="2"/>
        <a:buChar char="§"/>
        <a:defRPr sz="1300">
          <a:solidFill>
            <a:schemeClr val="tx1"/>
          </a:solidFill>
          <a:latin typeface="+mn-lt"/>
        </a:defRPr>
      </a:lvl5pPr>
      <a:lvl6pPr marL="17684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6pPr>
      <a:lvl7pPr marL="22256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7pPr>
      <a:lvl8pPr marL="26828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8pPr>
      <a:lvl9pPr marL="31400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Line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" y="1106488"/>
            <a:ext cx="966628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20700" y="1331913"/>
            <a:ext cx="96202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380" tIns="29190" rIns="58380" bIns="291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Druhá úroveň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  <a:endParaRPr lang="en-US" altLang="cs-CZ"/>
          </a:p>
          <a:p>
            <a:pPr lvl="3"/>
            <a:r>
              <a:rPr lang="cs-CZ" altLang="cs-CZ"/>
              <a:t>Třetí úroveň</a:t>
            </a:r>
            <a:endParaRPr lang="en-US" altLang="cs-CZ"/>
          </a:p>
          <a:p>
            <a:pPr lvl="4"/>
            <a:r>
              <a:rPr lang="en-US" altLang="cs-CZ"/>
              <a:t>Test</a:t>
            </a:r>
            <a:endParaRPr lang="cs-CZ" altLang="cs-CZ"/>
          </a:p>
        </p:txBody>
      </p:sp>
      <p:sp>
        <p:nvSpPr>
          <p:cNvPr id="14" name="Zástupný symbol pro číslo snímku 12"/>
          <p:cNvSpPr>
            <a:spLocks noGrp="1"/>
          </p:cNvSpPr>
          <p:nvPr>
            <p:ph type="sldNum" sz="quarter" idx="4"/>
          </p:nvPr>
        </p:nvSpPr>
        <p:spPr bwMode="auto">
          <a:xfrm>
            <a:off x="522288" y="6954838"/>
            <a:ext cx="360362" cy="3603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fld id="{B400CCB5-0469-4891-A143-1715DBB5D62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1312863" y="1763713"/>
            <a:ext cx="2303462" cy="331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8380" tIns="29190" rIns="58380" bIns="291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50000"/>
              <a:buFont typeface="Arial" charset="0"/>
              <a:buChar char="•"/>
              <a:defRPr/>
            </a:pPr>
            <a:endParaRPr lang="cs-CZ"/>
          </a:p>
        </p:txBody>
      </p:sp>
      <p:pic>
        <p:nvPicPr>
          <p:cNvPr id="2" name="Picture 18" descr="LogoUVJ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4550" y="306388"/>
            <a:ext cx="4524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20700" y="180975"/>
            <a:ext cx="84216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380" tIns="29190" rIns="58380" bIns="2919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altLang="cs-CZ"/>
          </a:p>
        </p:txBody>
      </p:sp>
      <p:pic>
        <p:nvPicPr>
          <p:cNvPr id="2056" name="Obrázek 8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0163" y="6775450"/>
            <a:ext cx="251936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l" defTabSz="5810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5810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defTabSz="5810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defTabSz="5810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defTabSz="5810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581025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581025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581025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581025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15900" indent="-215900" algn="l" defTabSz="581025" rtl="0" eaLnBrk="0" fontAlgn="base" hangingPunct="0">
        <a:spcBef>
          <a:spcPct val="20000"/>
        </a:spcBef>
        <a:spcAft>
          <a:spcPct val="0"/>
        </a:spcAft>
        <a:buSzPct val="50000"/>
        <a:buFont typeface="Arial" panose="020B0604020202020204" pitchFamily="34" charset="0"/>
        <a:buBlip>
          <a:blip r:embed="rId16"/>
        </a:buBlip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471488" indent="-179388" algn="l" defTabSz="58102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anose="05000000000000000000" pitchFamily="2" charset="2"/>
        <a:buBlip>
          <a:blip r:embed="rId17"/>
        </a:buBlip>
        <a:defRPr>
          <a:solidFill>
            <a:schemeClr val="tx1"/>
          </a:solidFill>
          <a:latin typeface="+mn-lt"/>
          <a:cs typeface="+mn-cs"/>
        </a:defRPr>
      </a:lvl2pPr>
      <a:lvl3pPr marL="727075" indent="-142875" algn="l" defTabSz="581025" rtl="0" eaLnBrk="0" fontAlgn="base" hangingPunct="0">
        <a:spcBef>
          <a:spcPct val="20000"/>
        </a:spcBef>
        <a:spcAft>
          <a:spcPct val="0"/>
        </a:spcAft>
        <a:buClr>
          <a:srgbClr val="42BAD2"/>
        </a:buClr>
        <a:buSzPct val="50000"/>
        <a:buFont typeface="Wingdings" panose="05000000000000000000" pitchFamily="2" charset="2"/>
        <a:buBlip>
          <a:blip r:embed="rId18"/>
        </a:buBlip>
        <a:defRPr>
          <a:solidFill>
            <a:schemeClr val="tx1"/>
          </a:solidFill>
          <a:latin typeface="+mn-lt"/>
          <a:cs typeface="+mn-cs"/>
        </a:defRPr>
      </a:lvl3pPr>
      <a:lvl4pPr marL="1019175" indent="-142875" algn="l" defTabSz="581025" rtl="0" eaLnBrk="0" fontAlgn="base" hangingPunct="0">
        <a:spcBef>
          <a:spcPct val="20000"/>
        </a:spcBef>
        <a:spcAft>
          <a:spcPct val="0"/>
        </a:spcAft>
        <a:buClr>
          <a:srgbClr val="CCD3E9"/>
        </a:buClr>
        <a:buSzPct val="50000"/>
        <a:buFont typeface="Wingdings" panose="05000000000000000000" pitchFamily="2" charset="2"/>
        <a:buBlip>
          <a:blip r:embed="rId19"/>
        </a:buBlip>
        <a:defRPr>
          <a:solidFill>
            <a:schemeClr val="tx1"/>
          </a:solidFill>
          <a:latin typeface="+mn-lt"/>
          <a:cs typeface="+mn-cs"/>
        </a:defRPr>
      </a:lvl4pPr>
      <a:lvl5pPr marL="1311275" indent="-142875" algn="l" defTabSz="581025" rtl="0" eaLnBrk="0" fontAlgn="base" hangingPunct="0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anose="05000000000000000000" pitchFamily="2" charset="2"/>
        <a:buBlip>
          <a:blip r:embed="rId20"/>
        </a:buBlip>
        <a:defRPr>
          <a:solidFill>
            <a:schemeClr val="tx1"/>
          </a:solidFill>
          <a:latin typeface="+mn-lt"/>
          <a:cs typeface="+mn-cs"/>
        </a:defRPr>
      </a:lvl5pPr>
      <a:lvl6pPr marL="1768475" indent="-142875" algn="l" defTabSz="581025" rtl="0" fontAlgn="base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  <a:cs typeface="+mn-cs"/>
        </a:defRPr>
      </a:lvl6pPr>
      <a:lvl7pPr marL="2225675" indent="-142875" algn="l" defTabSz="581025" rtl="0" fontAlgn="base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  <a:cs typeface="+mn-cs"/>
        </a:defRPr>
      </a:lvl7pPr>
      <a:lvl8pPr marL="2682875" indent="-142875" algn="l" defTabSz="581025" rtl="0" fontAlgn="base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  <a:cs typeface="+mn-cs"/>
        </a:defRPr>
      </a:lvl8pPr>
      <a:lvl9pPr marL="3140075" indent="-142875" algn="l" defTabSz="581025" rtl="0" fontAlgn="base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Line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" y="1106488"/>
            <a:ext cx="966628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20700" y="1331913"/>
            <a:ext cx="96202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380" tIns="29190" rIns="58380" bIns="291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Druhá úroveň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  <a:endParaRPr lang="en-US" altLang="cs-CZ"/>
          </a:p>
          <a:p>
            <a:pPr lvl="3"/>
            <a:r>
              <a:rPr lang="cs-CZ" altLang="cs-CZ"/>
              <a:t>Třetí úroveň</a:t>
            </a:r>
            <a:endParaRPr lang="en-US" altLang="cs-CZ"/>
          </a:p>
          <a:p>
            <a:pPr lvl="4"/>
            <a:r>
              <a:rPr lang="en-US" altLang="cs-CZ"/>
              <a:t>Test</a:t>
            </a:r>
            <a:endParaRPr lang="cs-CZ" altLang="cs-CZ"/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1312863" y="1763713"/>
            <a:ext cx="2303462" cy="331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8380" tIns="29190" rIns="58380" bIns="291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50000"/>
              <a:buFont typeface="Arial" charset="0"/>
              <a:buChar char="•"/>
              <a:defRPr/>
            </a:pPr>
            <a:endParaRPr lang="cs-CZ">
              <a:solidFill>
                <a:srgbClr val="4D4D4D"/>
              </a:solidFill>
            </a:endParaRPr>
          </a:p>
        </p:txBody>
      </p:sp>
      <p:pic>
        <p:nvPicPr>
          <p:cNvPr id="2" name="Picture 18" descr="LogoUVJ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4550" y="306388"/>
            <a:ext cx="4524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20700" y="180975"/>
            <a:ext cx="84216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380" tIns="29190" rIns="58380" bIns="2919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altLang="cs-CZ"/>
          </a:p>
        </p:txBody>
      </p:sp>
      <p:pic>
        <p:nvPicPr>
          <p:cNvPr id="2056" name="Obrázek 8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0163" y="6775450"/>
            <a:ext cx="251936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28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</p:sldLayoutIdLst>
  <p:hf hdr="0" ftr="0" dt="0"/>
  <p:txStyles>
    <p:titleStyle>
      <a:lvl1pPr algn="l" defTabSz="5810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5810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defTabSz="5810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defTabSz="5810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defTabSz="5810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581025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581025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581025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581025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15900" indent="-215900" algn="l" defTabSz="581025" rtl="0" eaLnBrk="0" fontAlgn="base" hangingPunct="0">
        <a:spcBef>
          <a:spcPct val="20000"/>
        </a:spcBef>
        <a:spcAft>
          <a:spcPct val="0"/>
        </a:spcAft>
        <a:buSzPct val="50000"/>
        <a:buFont typeface="Arial" panose="020B0604020202020204" pitchFamily="34" charset="0"/>
        <a:buBlip>
          <a:blip r:embed="rId18"/>
        </a:buBlip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471488" indent="-179388" algn="l" defTabSz="58102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anose="05000000000000000000" pitchFamily="2" charset="2"/>
        <a:buBlip>
          <a:blip r:embed="rId19"/>
        </a:buBlip>
        <a:defRPr>
          <a:solidFill>
            <a:schemeClr val="tx1"/>
          </a:solidFill>
          <a:latin typeface="+mn-lt"/>
          <a:cs typeface="+mn-cs"/>
        </a:defRPr>
      </a:lvl2pPr>
      <a:lvl3pPr marL="727075" indent="-142875" algn="l" defTabSz="581025" rtl="0" eaLnBrk="0" fontAlgn="base" hangingPunct="0">
        <a:spcBef>
          <a:spcPct val="20000"/>
        </a:spcBef>
        <a:spcAft>
          <a:spcPct val="0"/>
        </a:spcAft>
        <a:buClr>
          <a:srgbClr val="42BAD2"/>
        </a:buClr>
        <a:buSzPct val="50000"/>
        <a:buFont typeface="Wingdings" panose="05000000000000000000" pitchFamily="2" charset="2"/>
        <a:buBlip>
          <a:blip r:embed="rId20"/>
        </a:buBlip>
        <a:defRPr>
          <a:solidFill>
            <a:schemeClr val="tx1"/>
          </a:solidFill>
          <a:latin typeface="+mn-lt"/>
          <a:cs typeface="+mn-cs"/>
        </a:defRPr>
      </a:lvl3pPr>
      <a:lvl4pPr marL="1019175" indent="-142875" algn="l" defTabSz="581025" rtl="0" eaLnBrk="0" fontAlgn="base" hangingPunct="0">
        <a:spcBef>
          <a:spcPct val="20000"/>
        </a:spcBef>
        <a:spcAft>
          <a:spcPct val="0"/>
        </a:spcAft>
        <a:buClr>
          <a:srgbClr val="CCD3E9"/>
        </a:buClr>
        <a:buSzPct val="50000"/>
        <a:buFont typeface="Wingdings" panose="05000000000000000000" pitchFamily="2" charset="2"/>
        <a:buBlip>
          <a:blip r:embed="rId21"/>
        </a:buBlip>
        <a:defRPr>
          <a:solidFill>
            <a:schemeClr val="tx1"/>
          </a:solidFill>
          <a:latin typeface="+mn-lt"/>
          <a:cs typeface="+mn-cs"/>
        </a:defRPr>
      </a:lvl4pPr>
      <a:lvl5pPr marL="1311275" indent="-142875" algn="l" defTabSz="581025" rtl="0" eaLnBrk="0" fontAlgn="base" hangingPunct="0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anose="05000000000000000000" pitchFamily="2" charset="2"/>
        <a:buBlip>
          <a:blip r:embed="rId22"/>
        </a:buBlip>
        <a:defRPr>
          <a:solidFill>
            <a:schemeClr val="tx1"/>
          </a:solidFill>
          <a:latin typeface="+mn-lt"/>
          <a:cs typeface="+mn-cs"/>
        </a:defRPr>
      </a:lvl5pPr>
      <a:lvl6pPr marL="1768475" indent="-142875" algn="l" defTabSz="581025" rtl="0" fontAlgn="base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22"/>
        </a:buBlip>
        <a:defRPr>
          <a:solidFill>
            <a:schemeClr val="tx1"/>
          </a:solidFill>
          <a:latin typeface="+mn-lt"/>
          <a:cs typeface="+mn-cs"/>
        </a:defRPr>
      </a:lvl6pPr>
      <a:lvl7pPr marL="2225675" indent="-142875" algn="l" defTabSz="581025" rtl="0" fontAlgn="base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22"/>
        </a:buBlip>
        <a:defRPr>
          <a:solidFill>
            <a:schemeClr val="tx1"/>
          </a:solidFill>
          <a:latin typeface="+mn-lt"/>
          <a:cs typeface="+mn-cs"/>
        </a:defRPr>
      </a:lvl7pPr>
      <a:lvl8pPr marL="2682875" indent="-142875" algn="l" defTabSz="581025" rtl="0" fontAlgn="base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22"/>
        </a:buBlip>
        <a:defRPr>
          <a:solidFill>
            <a:schemeClr val="tx1"/>
          </a:solidFill>
          <a:latin typeface="+mn-lt"/>
          <a:cs typeface="+mn-cs"/>
        </a:defRPr>
      </a:lvl8pPr>
      <a:lvl9pPr marL="3140075" indent="-142875" algn="l" defTabSz="581025" rtl="0" fontAlgn="base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22"/>
        </a:buBlip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Lin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20" y="1106185"/>
            <a:ext cx="9665745" cy="8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21520" y="1331973"/>
            <a:ext cx="9619346" cy="525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176" tIns="25588" rIns="51176" bIns="25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Druhá úroveň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  <a:endParaRPr lang="en-US" altLang="cs-CZ"/>
          </a:p>
          <a:p>
            <a:pPr lvl="3"/>
            <a:r>
              <a:rPr lang="cs-CZ" altLang="cs-CZ"/>
              <a:t>Třetí úroveň</a:t>
            </a:r>
            <a:endParaRPr lang="en-US" altLang="cs-CZ"/>
          </a:p>
          <a:p>
            <a:pPr lvl="4"/>
            <a:r>
              <a:rPr lang="en-US" altLang="cs-CZ"/>
              <a:t>Test</a:t>
            </a:r>
            <a:endParaRPr lang="cs-CZ" altLang="cs-CZ"/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1312152" y="1764295"/>
            <a:ext cx="2305080" cy="3339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6424" tIns="28212" rIns="56424" bIns="282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008126" eaLnBrk="1" hangingPunct="1">
              <a:defRPr/>
            </a:pPr>
            <a:endParaRPr lang="cs-CZ">
              <a:solidFill>
                <a:srgbClr val="4D4D4D"/>
              </a:solidFill>
            </a:endParaRPr>
          </a:p>
        </p:txBody>
      </p:sp>
      <p:sp>
        <p:nvSpPr>
          <p:cNvPr id="307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21521" y="180281"/>
            <a:ext cx="8420408" cy="79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176" tIns="25588" rIns="51176" bIns="2558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altLang="cs-CZ"/>
          </a:p>
        </p:txBody>
      </p:sp>
      <p:pic>
        <p:nvPicPr>
          <p:cNvPr id="3078" name="Obrázek 7" descr="skUJV_CZ_cmyk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482" y="6876899"/>
            <a:ext cx="2188156" cy="43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01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6" r:id="rId20"/>
  </p:sldLayoutIdLst>
  <p:hf hdr="0" ftr="0" dt="0"/>
  <p:txStyles>
    <p:titleStyle>
      <a:lvl1pPr algn="l" defTabSz="560070" rtl="0" eaLnBrk="0" fontAlgn="base" hangingPunct="0">
        <a:spcBef>
          <a:spcPct val="0"/>
        </a:spcBef>
        <a:spcAft>
          <a:spcPct val="0"/>
        </a:spcAft>
        <a:defRPr sz="2756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560070" rtl="0" eaLnBrk="0" fontAlgn="base" hangingPunct="0">
        <a:spcBef>
          <a:spcPct val="0"/>
        </a:spcBef>
        <a:spcAft>
          <a:spcPct val="0"/>
        </a:spcAft>
        <a:defRPr sz="2756" b="1">
          <a:solidFill>
            <a:schemeClr val="tx2"/>
          </a:solidFill>
          <a:latin typeface="Arial" charset="0"/>
          <a:cs typeface="Arial" charset="0"/>
        </a:defRPr>
      </a:lvl2pPr>
      <a:lvl3pPr algn="l" defTabSz="560070" rtl="0" eaLnBrk="0" fontAlgn="base" hangingPunct="0">
        <a:spcBef>
          <a:spcPct val="0"/>
        </a:spcBef>
        <a:spcAft>
          <a:spcPct val="0"/>
        </a:spcAft>
        <a:defRPr sz="2756" b="1">
          <a:solidFill>
            <a:schemeClr val="tx2"/>
          </a:solidFill>
          <a:latin typeface="Arial" charset="0"/>
          <a:cs typeface="Arial" charset="0"/>
        </a:defRPr>
      </a:lvl3pPr>
      <a:lvl4pPr algn="l" defTabSz="560070" rtl="0" eaLnBrk="0" fontAlgn="base" hangingPunct="0">
        <a:spcBef>
          <a:spcPct val="0"/>
        </a:spcBef>
        <a:spcAft>
          <a:spcPct val="0"/>
        </a:spcAft>
        <a:defRPr sz="2756" b="1">
          <a:solidFill>
            <a:schemeClr val="tx2"/>
          </a:solidFill>
          <a:latin typeface="Arial" charset="0"/>
          <a:cs typeface="Arial" charset="0"/>
        </a:defRPr>
      </a:lvl4pPr>
      <a:lvl5pPr algn="l" defTabSz="560070" rtl="0" eaLnBrk="0" fontAlgn="base" hangingPunct="0">
        <a:spcBef>
          <a:spcPct val="0"/>
        </a:spcBef>
        <a:spcAft>
          <a:spcPct val="0"/>
        </a:spcAft>
        <a:defRPr sz="2756" b="1">
          <a:solidFill>
            <a:schemeClr val="tx2"/>
          </a:solidFill>
          <a:latin typeface="Arial" charset="0"/>
          <a:cs typeface="Arial" charset="0"/>
        </a:defRPr>
      </a:lvl5pPr>
      <a:lvl6pPr marL="441857" algn="l" defTabSz="561528" rtl="0" eaLnBrk="1" fontAlgn="base" hangingPunct="1">
        <a:spcBef>
          <a:spcPct val="0"/>
        </a:spcBef>
        <a:spcAft>
          <a:spcPct val="0"/>
        </a:spcAft>
        <a:defRPr sz="2756" b="1">
          <a:solidFill>
            <a:schemeClr val="tx2"/>
          </a:solidFill>
          <a:latin typeface="Arial" charset="0"/>
          <a:cs typeface="Arial" charset="0"/>
        </a:defRPr>
      </a:lvl6pPr>
      <a:lvl7pPr marL="883714" algn="l" defTabSz="561528" rtl="0" eaLnBrk="1" fontAlgn="base" hangingPunct="1">
        <a:spcBef>
          <a:spcPct val="0"/>
        </a:spcBef>
        <a:spcAft>
          <a:spcPct val="0"/>
        </a:spcAft>
        <a:defRPr sz="2756" b="1">
          <a:solidFill>
            <a:schemeClr val="tx2"/>
          </a:solidFill>
          <a:latin typeface="Arial" charset="0"/>
          <a:cs typeface="Arial" charset="0"/>
        </a:defRPr>
      </a:lvl7pPr>
      <a:lvl8pPr marL="1325573" algn="l" defTabSz="561528" rtl="0" eaLnBrk="1" fontAlgn="base" hangingPunct="1">
        <a:spcBef>
          <a:spcPct val="0"/>
        </a:spcBef>
        <a:spcAft>
          <a:spcPct val="0"/>
        </a:spcAft>
        <a:defRPr sz="2756" b="1">
          <a:solidFill>
            <a:schemeClr val="tx2"/>
          </a:solidFill>
          <a:latin typeface="Arial" charset="0"/>
          <a:cs typeface="Arial" charset="0"/>
        </a:defRPr>
      </a:lvl8pPr>
      <a:lvl9pPr marL="1767430" algn="l" defTabSz="561528" rtl="0" eaLnBrk="1" fontAlgn="base" hangingPunct="1">
        <a:spcBef>
          <a:spcPct val="0"/>
        </a:spcBef>
        <a:spcAft>
          <a:spcPct val="0"/>
        </a:spcAft>
        <a:defRPr sz="2756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08277" indent="-208277" algn="l" defTabSz="560070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24"/>
        </a:buBlip>
        <a:defRPr sz="2315" b="1">
          <a:solidFill>
            <a:schemeClr val="tx2"/>
          </a:solidFill>
          <a:latin typeface="+mn-lt"/>
          <a:ea typeface="+mn-ea"/>
          <a:cs typeface="+mn-cs"/>
        </a:defRPr>
      </a:lvl1pPr>
      <a:lvl2pPr marL="455057" indent="-173272" algn="l" defTabSz="56007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itchFamily="2" charset="2"/>
        <a:buBlip>
          <a:blip r:embed="rId25"/>
        </a:buBlip>
        <a:defRPr>
          <a:solidFill>
            <a:schemeClr val="tx1"/>
          </a:solidFill>
          <a:latin typeface="+mn-lt"/>
          <a:cs typeface="+mn-cs"/>
        </a:defRPr>
      </a:lvl2pPr>
      <a:lvl3pPr marL="701838" indent="-136517" algn="l" defTabSz="560070" rtl="0" eaLnBrk="0" fontAlgn="base" hangingPunct="0">
        <a:spcBef>
          <a:spcPct val="20000"/>
        </a:spcBef>
        <a:spcAft>
          <a:spcPct val="0"/>
        </a:spcAft>
        <a:buClr>
          <a:srgbClr val="42BAD2"/>
        </a:buClr>
        <a:buSzPct val="50000"/>
        <a:buFont typeface="Wingdings" pitchFamily="2" charset="2"/>
        <a:buBlip>
          <a:blip r:embed="rId26"/>
        </a:buBlip>
        <a:defRPr>
          <a:solidFill>
            <a:schemeClr val="tx1"/>
          </a:solidFill>
          <a:latin typeface="+mn-lt"/>
          <a:cs typeface="+mn-cs"/>
        </a:defRPr>
      </a:lvl3pPr>
      <a:lvl4pPr marL="983623" indent="-136517" algn="l" defTabSz="560070" rtl="0" eaLnBrk="0" fontAlgn="base" hangingPunct="0">
        <a:spcBef>
          <a:spcPct val="20000"/>
        </a:spcBef>
        <a:spcAft>
          <a:spcPct val="0"/>
        </a:spcAft>
        <a:buClr>
          <a:srgbClr val="CCD3E9"/>
        </a:buClr>
        <a:buSzPct val="50000"/>
        <a:buFont typeface="Wingdings" pitchFamily="2" charset="2"/>
        <a:buBlip>
          <a:blip r:embed="rId27"/>
        </a:buBlip>
        <a:defRPr>
          <a:solidFill>
            <a:schemeClr val="tx1"/>
          </a:solidFill>
          <a:latin typeface="+mn-lt"/>
          <a:cs typeface="+mn-cs"/>
        </a:defRPr>
      </a:lvl4pPr>
      <a:lvl5pPr marL="1267158" indent="-136517" algn="l" defTabSz="560070" rtl="0" eaLnBrk="0" fontAlgn="base" hangingPunct="0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28"/>
        </a:buBlip>
        <a:defRPr>
          <a:solidFill>
            <a:schemeClr val="tx1"/>
          </a:solidFill>
          <a:latin typeface="+mn-lt"/>
          <a:cs typeface="+mn-cs"/>
        </a:defRPr>
      </a:lvl5pPr>
      <a:lvl6pPr marL="1709129" indent="-138082" algn="l" defTabSz="561528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28"/>
        </a:buBlip>
        <a:defRPr>
          <a:solidFill>
            <a:schemeClr val="tx1"/>
          </a:solidFill>
          <a:latin typeface="+mn-lt"/>
          <a:cs typeface="+mn-cs"/>
        </a:defRPr>
      </a:lvl6pPr>
      <a:lvl7pPr marL="2150985" indent="-138082" algn="l" defTabSz="561528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28"/>
        </a:buBlip>
        <a:defRPr>
          <a:solidFill>
            <a:schemeClr val="tx1"/>
          </a:solidFill>
          <a:latin typeface="+mn-lt"/>
          <a:cs typeface="+mn-cs"/>
        </a:defRPr>
      </a:lvl7pPr>
      <a:lvl8pPr marL="2592844" indent="-138082" algn="l" defTabSz="561528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28"/>
        </a:buBlip>
        <a:defRPr>
          <a:solidFill>
            <a:schemeClr val="tx1"/>
          </a:solidFill>
          <a:latin typeface="+mn-lt"/>
          <a:cs typeface="+mn-cs"/>
        </a:defRPr>
      </a:lvl8pPr>
      <a:lvl9pPr marL="3034702" indent="-138082" algn="l" defTabSz="561528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28"/>
        </a:buBlip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88371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41857" algn="l" defTabSz="88371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83714" algn="l" defTabSz="88371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25573" algn="l" defTabSz="88371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767430" algn="l" defTabSz="88371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09287" algn="l" defTabSz="88371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651143" algn="l" defTabSz="88371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093002" algn="l" defTabSz="88371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534860" algn="l" defTabSz="88371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96" name="Text Box 12"/>
          <p:cNvSpPr txBox="1">
            <a:spLocks noChangeArrowheads="1"/>
          </p:cNvSpPr>
          <p:nvPr/>
        </p:nvSpPr>
        <p:spPr bwMode="auto">
          <a:xfrm>
            <a:off x="1312863" y="1763714"/>
            <a:ext cx="2303462" cy="3359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58378" tIns="29189" rIns="58378" bIns="29189">
            <a:spAutoFit/>
          </a:bodyPr>
          <a:lstStyle/>
          <a:p>
            <a:pPr defTabSz="581008">
              <a:spcBef>
                <a:spcPct val="50000"/>
              </a:spcBef>
              <a:buSzPct val="50000"/>
              <a:buFont typeface="Arial" charset="0"/>
              <a:buChar char="•"/>
            </a:pPr>
            <a:endParaRPr lang="cs-CZ">
              <a:solidFill>
                <a:srgbClr val="4D4D4D"/>
              </a:solidFill>
              <a:latin typeface="Arial" charset="0"/>
              <a:cs typeface="Arial" charset="0"/>
            </a:endParaRPr>
          </a:p>
        </p:txBody>
      </p:sp>
      <p:sp>
        <p:nvSpPr>
          <p:cNvPr id="963603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20701" y="332268"/>
            <a:ext cx="792075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8378" tIns="29189" rIns="58378" bIns="291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158104" y="1188343"/>
            <a:ext cx="10515600" cy="0"/>
          </a:xfrm>
          <a:prstGeom prst="line">
            <a:avLst/>
          </a:prstGeom>
          <a:ln w="25400">
            <a:solidFill>
              <a:srgbClr val="08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20245" y="262565"/>
            <a:ext cx="1953459" cy="89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52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</p:sldLayoutIdLst>
  <p:hf hdr="0" ftr="0" dt="0"/>
  <p:txStyles>
    <p:titleStyle>
      <a:lvl1pPr algn="l" defTabSz="581008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581008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defTabSz="581008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defTabSz="581008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defTabSz="581008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187" algn="l" defTabSz="581008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373" algn="l" defTabSz="581008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561" algn="l" defTabSz="581008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747" algn="l" defTabSz="581008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15894" indent="-215894" algn="l" defTabSz="581008" rtl="0" fontAlgn="base">
        <a:spcBef>
          <a:spcPct val="20000"/>
        </a:spcBef>
        <a:spcAft>
          <a:spcPct val="0"/>
        </a:spcAft>
        <a:buSzPct val="50000"/>
        <a:buFont typeface="Arial" charset="0"/>
        <a:buBlip>
          <a:blip r:embed="rId6"/>
        </a:buBlip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471475" indent="-179383" algn="l" defTabSz="581008" rtl="0" fontAlgn="base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itchFamily="2" charset="2"/>
        <a:buBlip>
          <a:blip r:embed="rId7"/>
        </a:buBlip>
        <a:defRPr sz="2200">
          <a:solidFill>
            <a:schemeClr val="tx1"/>
          </a:solidFill>
          <a:latin typeface="+mn-lt"/>
          <a:cs typeface="+mn-cs"/>
        </a:defRPr>
      </a:lvl2pPr>
      <a:lvl3pPr marL="727053" indent="-142871" algn="l" defTabSz="581008" rtl="0" fontAlgn="base">
        <a:spcBef>
          <a:spcPct val="20000"/>
        </a:spcBef>
        <a:spcAft>
          <a:spcPct val="0"/>
        </a:spcAft>
        <a:buClr>
          <a:srgbClr val="42BAD2"/>
        </a:buClr>
        <a:buSzPct val="50000"/>
        <a:buFont typeface="Wingdings" pitchFamily="2" charset="2"/>
        <a:buBlip>
          <a:blip r:embed="rId8"/>
        </a:buBlip>
        <a:defRPr sz="2000">
          <a:solidFill>
            <a:schemeClr val="tx1"/>
          </a:solidFill>
          <a:latin typeface="+mn-lt"/>
          <a:cs typeface="+mn-cs"/>
        </a:defRPr>
      </a:lvl3pPr>
      <a:lvl4pPr marL="1019145" indent="-142871" algn="l" defTabSz="581008" rtl="0" fontAlgn="base">
        <a:spcBef>
          <a:spcPct val="20000"/>
        </a:spcBef>
        <a:spcAft>
          <a:spcPct val="0"/>
        </a:spcAft>
        <a:buClr>
          <a:srgbClr val="CCD3E9"/>
        </a:buClr>
        <a:buSzPct val="50000"/>
        <a:buFont typeface="Wingdings" pitchFamily="2" charset="2"/>
        <a:buBlip>
          <a:blip r:embed="rId9"/>
        </a:buBlip>
        <a:defRPr>
          <a:solidFill>
            <a:schemeClr val="tx1"/>
          </a:solidFill>
          <a:latin typeface="+mn-lt"/>
          <a:cs typeface="+mn-cs"/>
        </a:defRPr>
      </a:lvl4pPr>
      <a:lvl5pPr marL="1311237" indent="-142871" algn="l" defTabSz="581008" rtl="0" fontAlgn="base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10"/>
        </a:buBlip>
        <a:defRPr sz="1600">
          <a:solidFill>
            <a:schemeClr val="tx1"/>
          </a:solidFill>
          <a:latin typeface="+mn-lt"/>
          <a:cs typeface="+mn-cs"/>
        </a:defRPr>
      </a:lvl5pPr>
      <a:lvl6pPr marL="1768423" indent="-142871" algn="l" defTabSz="581008" rtl="0" fontAlgn="base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10"/>
        </a:buBlip>
        <a:defRPr>
          <a:solidFill>
            <a:schemeClr val="tx1"/>
          </a:solidFill>
          <a:latin typeface="+mn-lt"/>
          <a:cs typeface="+mn-cs"/>
        </a:defRPr>
      </a:lvl6pPr>
      <a:lvl7pPr marL="2225610" indent="-142871" algn="l" defTabSz="581008" rtl="0" fontAlgn="base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10"/>
        </a:buBlip>
        <a:defRPr>
          <a:solidFill>
            <a:schemeClr val="tx1"/>
          </a:solidFill>
          <a:latin typeface="+mn-lt"/>
          <a:cs typeface="+mn-cs"/>
        </a:defRPr>
      </a:lvl7pPr>
      <a:lvl8pPr marL="2682797" indent="-142871" algn="l" defTabSz="581008" rtl="0" fontAlgn="base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10"/>
        </a:buBlip>
        <a:defRPr>
          <a:solidFill>
            <a:schemeClr val="tx1"/>
          </a:solidFill>
          <a:latin typeface="+mn-lt"/>
          <a:cs typeface="+mn-cs"/>
        </a:defRPr>
      </a:lvl8pPr>
      <a:lvl9pPr marL="3139984" indent="-142871" algn="l" defTabSz="581008" rtl="0" fontAlgn="base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10"/>
        </a:buBlip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3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0" algn="l" defTabSz="9143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7" algn="l" defTabSz="9143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4" algn="l" defTabSz="9143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96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349969" y="2109054"/>
            <a:ext cx="9891687" cy="174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8378" tIns="29189" rIns="58378" bIns="291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Název prezentace</a:t>
            </a:r>
            <a:br>
              <a:rPr lang="cs-CZ" dirty="0"/>
            </a:br>
            <a:r>
              <a:rPr lang="cs-CZ" dirty="0"/>
              <a:t>může být více řádků</a:t>
            </a:r>
            <a:br>
              <a:rPr lang="cs-CZ" dirty="0"/>
            </a:br>
            <a:endParaRPr lang="cs-CZ" dirty="0"/>
          </a:p>
          <a:p>
            <a:pPr lvl="0"/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577" y="4938602"/>
            <a:ext cx="8965079" cy="1587302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8569" y="180231"/>
            <a:ext cx="2053087" cy="152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42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hf hdr="0" ftr="0" dt="0"/>
  <p:txStyles>
    <p:titleStyle>
      <a:lvl1pPr algn="ctr" defTabSz="581008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81008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ctr" defTabSz="581008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ctr" defTabSz="581008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ctr" defTabSz="581008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187" algn="ctr" defTabSz="581008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373" algn="ctr" defTabSz="581008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561" algn="ctr" defTabSz="581008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747" algn="ctr" defTabSz="581008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215894" indent="-215894" algn="r" defTabSz="581008" rtl="0" eaLnBrk="1" fontAlgn="base" hangingPunct="1">
        <a:spcBef>
          <a:spcPct val="20000"/>
        </a:spcBef>
        <a:spcAft>
          <a:spcPct val="0"/>
        </a:spcAft>
        <a:buFont typeface="Arial" charset="0"/>
        <a:defRPr lang="cs-CZ" sz="5600" b="1" kern="0" dirty="0" smtClean="0">
          <a:solidFill>
            <a:schemeClr val="tx1"/>
          </a:solidFill>
          <a:latin typeface="+mj-lt"/>
          <a:ea typeface="+mj-ea"/>
          <a:cs typeface="+mj-cs"/>
        </a:defRPr>
      </a:lvl1pPr>
      <a:lvl2pPr marL="471475" indent="-179383" algn="l" defTabSz="581008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727053" indent="-142871" algn="l" defTabSz="581008" rtl="0" eaLnBrk="1" fontAlgn="base" hangingPunct="1">
        <a:spcBef>
          <a:spcPct val="20000"/>
        </a:spcBef>
        <a:spcAft>
          <a:spcPct val="0"/>
        </a:spcAft>
        <a:buClr>
          <a:srgbClr val="42BAD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3pPr>
      <a:lvl4pPr marL="1019145" indent="-142871" algn="l" defTabSz="581008" rtl="0" eaLnBrk="1" fontAlgn="base" hangingPunct="1">
        <a:spcBef>
          <a:spcPct val="20000"/>
        </a:spcBef>
        <a:spcAft>
          <a:spcPct val="0"/>
        </a:spcAft>
        <a:buClr>
          <a:srgbClr val="CCD3E9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4pPr>
      <a:lvl5pPr marL="1311237" indent="-142871" algn="l" defTabSz="581008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5pPr>
      <a:lvl6pPr marL="1768423" indent="-142871" algn="l" defTabSz="581008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6pPr>
      <a:lvl7pPr marL="2225610" indent="-142871" algn="l" defTabSz="581008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7pPr>
      <a:lvl8pPr marL="2682797" indent="-142871" algn="l" defTabSz="581008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8pPr>
      <a:lvl9pPr marL="3139984" indent="-142871" algn="l" defTabSz="581008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0" algn="l" defTabSz="9143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7" algn="l" defTabSz="9143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4" algn="l" defTabSz="9143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12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Relationship Id="rId14" Type="http://schemas.openxmlformats.org/officeDocument/2006/relationships/image" Target="../media/image3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dirty="0"/>
              <a:t>Vodíkové technologie</a:t>
            </a:r>
          </a:p>
          <a:p>
            <a:r>
              <a:rPr lang="cs-CZ" altLang="cs-CZ" sz="2400" dirty="0"/>
              <a:t>Konference Technologické trendy v silniční dopravě</a:t>
            </a:r>
          </a:p>
          <a:p>
            <a:r>
              <a:rPr lang="cs-CZ" altLang="cs-CZ" sz="2400" dirty="0"/>
              <a:t>Olomouc, 27.11.2018</a:t>
            </a:r>
          </a:p>
          <a:p>
            <a:endParaRPr lang="cs-CZ" sz="2400" dirty="0"/>
          </a:p>
        </p:txBody>
      </p:sp>
      <p:sp>
        <p:nvSpPr>
          <p:cNvPr id="2" name="TextovéPole 1"/>
          <p:cNvSpPr txBox="1"/>
          <p:nvPr/>
        </p:nvSpPr>
        <p:spPr bwMode="auto">
          <a:xfrm>
            <a:off x="1456680" y="3852639"/>
            <a:ext cx="7632848" cy="18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8378" tIns="29189" rIns="58378" bIns="29189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58100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Ing. Aleš Doucek, Ph.D.</a:t>
            </a:r>
          </a:p>
          <a:p>
            <a:pPr marL="0" marR="0" lvl="0" indent="0" algn="l" defTabSz="58100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Místopředseda představenstva</a:t>
            </a:r>
          </a:p>
          <a:p>
            <a:pPr marL="0" marR="0" lvl="0" indent="0" algn="l" defTabSz="58100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Česká vodíková technologická platforma</a:t>
            </a:r>
          </a:p>
          <a:p>
            <a:pPr marL="0" marR="0" lvl="0" indent="0" algn="l" defTabSz="58100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01756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85ACF432-ACE0-4A03-9836-50211F295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Plány vybraných zemí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Německo  </a:t>
            </a:r>
          </a:p>
          <a:p>
            <a:pPr lvl="1"/>
            <a:r>
              <a:rPr lang="cs-CZ" dirty="0"/>
              <a:t>do roku 2020 chce vybudovat 100 stanic, do roku 2025 pak 400, </a:t>
            </a:r>
          </a:p>
          <a:p>
            <a:pPr lvl="1"/>
            <a:r>
              <a:rPr lang="cs-CZ" dirty="0"/>
              <a:t>Národní inovační program (NIP) (250 miliónů EUR pro období let 2017-2019 a dalších cca 1,1 miliardy EUR do roku 2026)</a:t>
            </a:r>
          </a:p>
          <a:p>
            <a:pPr lvl="1"/>
            <a:r>
              <a:rPr lang="cs-CZ" dirty="0"/>
              <a:t>NOW </a:t>
            </a:r>
            <a:r>
              <a:rPr lang="cs-CZ" dirty="0" err="1"/>
              <a:t>GmbH</a:t>
            </a:r>
            <a:r>
              <a:rPr lang="cs-CZ" dirty="0"/>
              <a:t> – implementace NIP – aktuální příklad: podány žádosti na více než 100 vlakových souprav</a:t>
            </a:r>
          </a:p>
          <a:p>
            <a:endParaRPr lang="cs-CZ" dirty="0"/>
          </a:p>
          <a:p>
            <a:r>
              <a:rPr lang="cs-CZ" dirty="0"/>
              <a:t>Nizozemsko  </a:t>
            </a:r>
          </a:p>
          <a:p>
            <a:pPr lvl="1"/>
            <a:r>
              <a:rPr lang="cs-CZ" dirty="0"/>
              <a:t>do roku 2020 chce vybudovat 20 stanic, do roku 2025 pak 50</a:t>
            </a:r>
          </a:p>
          <a:p>
            <a:pPr lvl="1"/>
            <a:r>
              <a:rPr lang="cs-CZ" dirty="0"/>
              <a:t>důraz na rozvoj  vodíkových autobusů </a:t>
            </a:r>
          </a:p>
          <a:p>
            <a:pPr lvl="1"/>
            <a:r>
              <a:rPr lang="cs-CZ" dirty="0"/>
              <a:t>spolupráce v rámci Beneluxu (Belgie již dnes má 4 vodíkové stanice a má implementační plán – společně chtějí mít 150-200 stanic v roce 2030)</a:t>
            </a:r>
          </a:p>
          <a:p>
            <a:pPr lvl="1"/>
            <a:endParaRPr lang="cs-CZ" dirty="0"/>
          </a:p>
          <a:p>
            <a:r>
              <a:rPr lang="cs-CZ" dirty="0"/>
              <a:t>Velká Británie </a:t>
            </a:r>
          </a:p>
          <a:p>
            <a:pPr lvl="1"/>
            <a:r>
              <a:rPr lang="cs-CZ" dirty="0"/>
              <a:t>65 plnicích stanic do roku 2020 a následný rozvoj na 1000 stanic v roce 2030 </a:t>
            </a:r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5276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rozvoje plnících stanic v Německu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55"/>
          <a:stretch/>
        </p:blipFill>
        <p:spPr>
          <a:xfrm>
            <a:off x="664592" y="1980431"/>
            <a:ext cx="9658838" cy="439281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672704" y="6228903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dirty="0"/>
              <a:t>2016						2018					 2023</a:t>
            </a:r>
          </a:p>
        </p:txBody>
      </p:sp>
      <p:sp>
        <p:nvSpPr>
          <p:cNvPr id="5" name="Obdélník 4"/>
          <p:cNvSpPr/>
          <p:nvPr/>
        </p:nvSpPr>
        <p:spPr>
          <a:xfrm>
            <a:off x="520576" y="1260351"/>
            <a:ext cx="9577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cs-CZ" dirty="0">
                <a:latin typeface="+mn-lt"/>
              </a:rPr>
              <a:t>V Německu je provozováno cca 50 vodíkových stanic a do roku 2023 jich bude více než 400.</a:t>
            </a:r>
          </a:p>
        </p:txBody>
      </p:sp>
    </p:spTree>
    <p:extLst>
      <p:ext uri="{BB962C8B-B14F-4D97-AF65-F5344CB8AC3E}">
        <p14:creationId xmlns:p14="http://schemas.microsoft.com/office/powerpoint/2010/main" val="2187786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A2B7FE-E74D-4E22-BC3C-F92F1F3E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a současnost v ČR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4F30452D-224C-4D46-A075-56FF4E122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Vodíková mobilita</a:t>
            </a:r>
          </a:p>
        </p:txBody>
      </p:sp>
    </p:spTree>
    <p:extLst>
      <p:ext uri="{BB962C8B-B14F-4D97-AF65-F5344CB8AC3E}">
        <p14:creationId xmlns:p14="http://schemas.microsoft.com/office/powerpoint/2010/main" val="4254469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délník 46"/>
          <p:cNvSpPr/>
          <p:nvPr/>
        </p:nvSpPr>
        <p:spPr>
          <a:xfrm rot="17700000">
            <a:off x="3869165" y="447081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7B0DA"/>
                </a:solidFill>
              </a:rPr>
              <a:t>1992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vodíkových technologií v ČR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/>
          </a:p>
          <a:p>
            <a:endParaRPr lang="en-US" dirty="0"/>
          </a:p>
        </p:txBody>
      </p:sp>
      <p:sp>
        <p:nvSpPr>
          <p:cNvPr id="6" name="Volný tvar 5"/>
          <p:cNvSpPr/>
          <p:nvPr/>
        </p:nvSpPr>
        <p:spPr>
          <a:xfrm rot="17700000">
            <a:off x="765953" y="2165755"/>
            <a:ext cx="2207425" cy="595595"/>
          </a:xfrm>
          <a:custGeom>
            <a:avLst/>
            <a:gdLst>
              <a:gd name="connsiteX0" fmla="*/ 0 w 832977"/>
              <a:gd name="connsiteY0" fmla="*/ 0 h 401430"/>
              <a:gd name="connsiteX1" fmla="*/ 832977 w 832977"/>
              <a:gd name="connsiteY1" fmla="*/ 0 h 401430"/>
              <a:gd name="connsiteX2" fmla="*/ 832977 w 832977"/>
              <a:gd name="connsiteY2" fmla="*/ 401430 h 401430"/>
              <a:gd name="connsiteX3" fmla="*/ 0 w 832977"/>
              <a:gd name="connsiteY3" fmla="*/ 401430 h 401430"/>
              <a:gd name="connsiteX4" fmla="*/ 0 w 832977"/>
              <a:gd name="connsiteY4" fmla="*/ 0 h 40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77" h="401430">
                <a:moveTo>
                  <a:pt x="0" y="0"/>
                </a:moveTo>
                <a:lnTo>
                  <a:pt x="832977" y="0"/>
                </a:lnTo>
                <a:lnTo>
                  <a:pt x="832977" y="401430"/>
                </a:lnTo>
                <a:lnTo>
                  <a:pt x="0" y="4014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816" tIns="0" rIns="0" bIns="-1" numCol="1" spcCol="1270" anchor="ctr" anchorCtr="0">
            <a:noAutofit/>
          </a:bodyPr>
          <a:lstStyle>
            <a:lvl1pPr marL="0" indent="0">
              <a:defRPr sz="11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11790">
              <a:lnSpc>
                <a:spcPct val="90000"/>
              </a:lnSpc>
              <a:spcAft>
                <a:spcPct val="35000"/>
              </a:spcAft>
            </a:pPr>
            <a:r>
              <a:rPr lang="en-US" sz="1800" b="1" dirty="0">
                <a:solidFill>
                  <a:srgbClr val="17B0DA"/>
                </a:solidFill>
              </a:rPr>
              <a:t>1960</a:t>
            </a:r>
            <a:r>
              <a:rPr lang="en-US" sz="1800" dirty="0"/>
              <a:t> </a:t>
            </a:r>
          </a:p>
        </p:txBody>
      </p:sp>
      <p:sp>
        <p:nvSpPr>
          <p:cNvPr id="14" name="Obdélník 13"/>
          <p:cNvSpPr/>
          <p:nvPr/>
        </p:nvSpPr>
        <p:spPr>
          <a:xfrm rot="17700000">
            <a:off x="4120252" y="3120558"/>
            <a:ext cx="1069088" cy="5154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200" dirty="0"/>
          </a:p>
        </p:txBody>
      </p:sp>
      <p:sp>
        <p:nvSpPr>
          <p:cNvPr id="17" name="Obdélník 16"/>
          <p:cNvSpPr/>
          <p:nvPr/>
        </p:nvSpPr>
        <p:spPr>
          <a:xfrm rot="17700000">
            <a:off x="4711099" y="3120558"/>
            <a:ext cx="1069088" cy="5154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200" dirty="0"/>
          </a:p>
        </p:txBody>
      </p:sp>
      <p:sp>
        <p:nvSpPr>
          <p:cNvPr id="22" name="Obdélník 21"/>
          <p:cNvSpPr/>
          <p:nvPr/>
        </p:nvSpPr>
        <p:spPr>
          <a:xfrm rot="17700000">
            <a:off x="6294452" y="3120558"/>
            <a:ext cx="1069088" cy="5154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200" dirty="0"/>
          </a:p>
        </p:txBody>
      </p:sp>
      <p:sp>
        <p:nvSpPr>
          <p:cNvPr id="25" name="Obdélník 24"/>
          <p:cNvSpPr/>
          <p:nvPr/>
        </p:nvSpPr>
        <p:spPr>
          <a:xfrm rot="17700000">
            <a:off x="6961937" y="3120558"/>
            <a:ext cx="1069088" cy="5154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200" dirty="0"/>
          </a:p>
        </p:txBody>
      </p:sp>
      <p:sp>
        <p:nvSpPr>
          <p:cNvPr id="28" name="Obdélník 27"/>
          <p:cNvSpPr/>
          <p:nvPr/>
        </p:nvSpPr>
        <p:spPr>
          <a:xfrm rot="17700000">
            <a:off x="7552784" y="3120558"/>
            <a:ext cx="1069088" cy="5154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200" dirty="0"/>
          </a:p>
        </p:txBody>
      </p:sp>
      <p:sp>
        <p:nvSpPr>
          <p:cNvPr id="30" name="Volný tvar 29"/>
          <p:cNvSpPr/>
          <p:nvPr/>
        </p:nvSpPr>
        <p:spPr>
          <a:xfrm rot="17700000">
            <a:off x="8199926" y="2418339"/>
            <a:ext cx="2053202" cy="595595"/>
          </a:xfrm>
          <a:custGeom>
            <a:avLst/>
            <a:gdLst>
              <a:gd name="connsiteX0" fmla="*/ 0 w 832977"/>
              <a:gd name="connsiteY0" fmla="*/ 0 h 401430"/>
              <a:gd name="connsiteX1" fmla="*/ 832977 w 832977"/>
              <a:gd name="connsiteY1" fmla="*/ 0 h 401430"/>
              <a:gd name="connsiteX2" fmla="*/ 832977 w 832977"/>
              <a:gd name="connsiteY2" fmla="*/ 401430 h 401430"/>
              <a:gd name="connsiteX3" fmla="*/ 0 w 832977"/>
              <a:gd name="connsiteY3" fmla="*/ 401430 h 401430"/>
              <a:gd name="connsiteX4" fmla="*/ 0 w 832977"/>
              <a:gd name="connsiteY4" fmla="*/ 0 h 40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77" h="401430">
                <a:moveTo>
                  <a:pt x="0" y="0"/>
                </a:moveTo>
                <a:lnTo>
                  <a:pt x="832977" y="0"/>
                </a:lnTo>
                <a:lnTo>
                  <a:pt x="832977" y="401430"/>
                </a:lnTo>
                <a:lnTo>
                  <a:pt x="0" y="4014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816" tIns="0" rIns="0" bIns="-1" numCol="1" spcCol="1270" anchor="ctr" anchorCtr="0">
            <a:noAutofit/>
          </a:bodyPr>
          <a:lstStyle>
            <a:lvl1pPr marL="0" indent="0">
              <a:defRPr sz="11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11790">
              <a:lnSpc>
                <a:spcPct val="90000"/>
              </a:lnSpc>
              <a:spcAft>
                <a:spcPct val="35000"/>
              </a:spcAft>
            </a:pPr>
            <a:r>
              <a:rPr lang="en-US" sz="1800" b="1" dirty="0">
                <a:solidFill>
                  <a:srgbClr val="17B0DA"/>
                </a:solidFill>
              </a:rPr>
              <a:t>20</a:t>
            </a:r>
            <a:r>
              <a:rPr lang="cs-CZ" sz="1800" b="1" dirty="0">
                <a:solidFill>
                  <a:srgbClr val="17B0DA"/>
                </a:solidFill>
              </a:rPr>
              <a:t>07</a:t>
            </a:r>
            <a:r>
              <a:rPr lang="en-US" sz="1800" b="1" dirty="0">
                <a:solidFill>
                  <a:srgbClr val="17B0DA"/>
                </a:solidFill>
              </a:rPr>
              <a:t> </a:t>
            </a:r>
            <a:endParaRPr lang="en-US" sz="1800" dirty="0"/>
          </a:p>
        </p:txBody>
      </p:sp>
      <p:grpSp>
        <p:nvGrpSpPr>
          <p:cNvPr id="58" name="Skupina 57"/>
          <p:cNvGrpSpPr/>
          <p:nvPr/>
        </p:nvGrpSpPr>
        <p:grpSpPr>
          <a:xfrm>
            <a:off x="906104" y="3520027"/>
            <a:ext cx="8145591" cy="1080349"/>
            <a:chOff x="640080" y="2784541"/>
            <a:chExt cx="9289893" cy="1232118"/>
          </a:xfrm>
        </p:grpSpPr>
        <p:sp>
          <p:nvSpPr>
            <p:cNvPr id="5" name="Prstenec 4"/>
            <p:cNvSpPr/>
            <p:nvPr/>
          </p:nvSpPr>
          <p:spPr>
            <a:xfrm>
              <a:off x="640080" y="2784541"/>
              <a:ext cx="1133841" cy="1133840"/>
            </a:xfrm>
            <a:prstGeom prst="donut">
              <a:avLst>
                <a:gd name="adj" fmla="val 20000"/>
              </a:avLst>
            </a:prstGeom>
            <a:solidFill>
              <a:srgbClr val="0CADD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solidFill>
                  <a:srgbClr val="17B0DA"/>
                </a:solidFill>
              </a:endParaRPr>
            </a:p>
          </p:txBody>
        </p:sp>
        <p:sp>
          <p:nvSpPr>
            <p:cNvPr id="8" name="Ovál 7"/>
            <p:cNvSpPr/>
            <p:nvPr/>
          </p:nvSpPr>
          <p:spPr>
            <a:xfrm>
              <a:off x="2314265" y="3147457"/>
              <a:ext cx="588535" cy="588535"/>
            </a:xfrm>
            <a:prstGeom prst="ellipse">
              <a:avLst/>
            </a:prstGeom>
            <a:solidFill>
              <a:srgbClr val="0CADD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solidFill>
                  <a:srgbClr val="17B0DA"/>
                </a:solidFill>
              </a:endParaRPr>
            </a:p>
          </p:txBody>
        </p:sp>
        <p:sp>
          <p:nvSpPr>
            <p:cNvPr id="10" name="Prstenec 9"/>
            <p:cNvSpPr/>
            <p:nvPr/>
          </p:nvSpPr>
          <p:spPr>
            <a:xfrm>
              <a:off x="2988206" y="2874804"/>
              <a:ext cx="1133841" cy="1133840"/>
            </a:xfrm>
            <a:prstGeom prst="donut">
              <a:avLst>
                <a:gd name="adj" fmla="val 20000"/>
              </a:avLst>
            </a:prstGeom>
            <a:solidFill>
              <a:srgbClr val="0CADD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solidFill>
                  <a:srgbClr val="17B0DA"/>
                </a:solidFill>
              </a:endParaRPr>
            </a:p>
          </p:txBody>
        </p:sp>
        <p:sp>
          <p:nvSpPr>
            <p:cNvPr id="12" name="Ovál 11"/>
            <p:cNvSpPr/>
            <p:nvPr/>
          </p:nvSpPr>
          <p:spPr>
            <a:xfrm>
              <a:off x="4664652" y="3147457"/>
              <a:ext cx="588535" cy="588535"/>
            </a:xfrm>
            <a:prstGeom prst="ellipse">
              <a:avLst/>
            </a:prstGeom>
            <a:solidFill>
              <a:srgbClr val="0CADD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solidFill>
                  <a:srgbClr val="17B0DA"/>
                </a:solidFill>
              </a:endParaRPr>
            </a:p>
          </p:txBody>
        </p:sp>
        <p:sp>
          <p:nvSpPr>
            <p:cNvPr id="15" name="Ovál 14"/>
            <p:cNvSpPr/>
            <p:nvPr/>
          </p:nvSpPr>
          <p:spPr>
            <a:xfrm>
              <a:off x="5841422" y="3147457"/>
              <a:ext cx="588535" cy="588535"/>
            </a:xfrm>
            <a:prstGeom prst="ellipse">
              <a:avLst/>
            </a:prstGeom>
            <a:solidFill>
              <a:srgbClr val="0CADD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solidFill>
                  <a:srgbClr val="17B0DA"/>
                </a:solidFill>
              </a:endParaRPr>
            </a:p>
          </p:txBody>
        </p:sp>
        <p:sp>
          <p:nvSpPr>
            <p:cNvPr id="18" name="Prstenec 17"/>
            <p:cNvSpPr/>
            <p:nvPr/>
          </p:nvSpPr>
          <p:spPr>
            <a:xfrm>
              <a:off x="6820164" y="2874804"/>
              <a:ext cx="1133841" cy="1133840"/>
            </a:xfrm>
            <a:prstGeom prst="donut">
              <a:avLst>
                <a:gd name="adj" fmla="val 20000"/>
              </a:avLst>
            </a:prstGeom>
            <a:solidFill>
              <a:srgbClr val="0CADD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solidFill>
                  <a:srgbClr val="17B0DA"/>
                </a:solidFill>
              </a:endParaRPr>
            </a:p>
          </p:txBody>
        </p:sp>
        <p:sp>
          <p:nvSpPr>
            <p:cNvPr id="26" name="Ovál 25"/>
            <p:cNvSpPr/>
            <p:nvPr/>
          </p:nvSpPr>
          <p:spPr>
            <a:xfrm>
              <a:off x="8122190" y="3147457"/>
              <a:ext cx="588535" cy="588535"/>
            </a:xfrm>
            <a:prstGeom prst="ellipse">
              <a:avLst/>
            </a:prstGeom>
            <a:solidFill>
              <a:srgbClr val="0CADD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solidFill>
                  <a:srgbClr val="17B0DA"/>
                </a:solidFill>
              </a:endParaRPr>
            </a:p>
          </p:txBody>
        </p:sp>
        <p:sp>
          <p:nvSpPr>
            <p:cNvPr id="29" name="Prstenec 28"/>
            <p:cNvSpPr/>
            <p:nvPr/>
          </p:nvSpPr>
          <p:spPr>
            <a:xfrm>
              <a:off x="8796132" y="2874804"/>
              <a:ext cx="1133841" cy="1133840"/>
            </a:xfrm>
            <a:prstGeom prst="donut">
              <a:avLst>
                <a:gd name="adj" fmla="val 20000"/>
              </a:avLst>
            </a:prstGeom>
            <a:solidFill>
              <a:srgbClr val="0CADD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solidFill>
                  <a:srgbClr val="17B0DA"/>
                </a:solidFill>
              </a:endParaRPr>
            </a:p>
          </p:txBody>
        </p:sp>
        <p:grpSp>
          <p:nvGrpSpPr>
            <p:cNvPr id="37" name="Skupina 36"/>
            <p:cNvGrpSpPr/>
            <p:nvPr/>
          </p:nvGrpSpPr>
          <p:grpSpPr>
            <a:xfrm rot="21103521">
              <a:off x="1705073" y="2874108"/>
              <a:ext cx="637936" cy="1142551"/>
              <a:chOff x="1700589" y="2870494"/>
              <a:chExt cx="637936" cy="1142551"/>
            </a:xfrm>
          </p:grpSpPr>
          <p:cxnSp>
            <p:nvCxnSpPr>
              <p:cNvPr id="32" name="Přímá spojnice 31"/>
              <p:cNvCxnSpPr/>
              <p:nvPr/>
            </p:nvCxnSpPr>
            <p:spPr>
              <a:xfrm flipH="1">
                <a:off x="1700589" y="2879481"/>
                <a:ext cx="637936" cy="1063227"/>
              </a:xfrm>
              <a:prstGeom prst="line">
                <a:avLst/>
              </a:prstGeom>
              <a:noFill/>
              <a:ln w="28575" cap="flat" cmpd="sng" algn="ctr">
                <a:solidFill>
                  <a:srgbClr val="17B0DA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" name="Přímá spojnice 32"/>
              <p:cNvCxnSpPr/>
              <p:nvPr/>
            </p:nvCxnSpPr>
            <p:spPr>
              <a:xfrm rot="574743" flipH="1">
                <a:off x="1842405" y="2870494"/>
                <a:ext cx="450631" cy="1142551"/>
              </a:xfrm>
              <a:prstGeom prst="line">
                <a:avLst/>
              </a:prstGeom>
              <a:noFill/>
              <a:ln w="28575" cap="flat" cmpd="sng" algn="ctr">
                <a:solidFill>
                  <a:srgbClr val="17B0DA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1" name="Obdélník 50"/>
          <p:cNvSpPr/>
          <p:nvPr/>
        </p:nvSpPr>
        <p:spPr>
          <a:xfrm rot="17700000">
            <a:off x="4902118" y="4503583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7B0DA"/>
                </a:solidFill>
              </a:rPr>
              <a:t>1995</a:t>
            </a:r>
            <a:endParaRPr lang="en-US" dirty="0"/>
          </a:p>
        </p:txBody>
      </p:sp>
      <p:sp>
        <p:nvSpPr>
          <p:cNvPr id="54" name="Obdélník 53"/>
          <p:cNvSpPr/>
          <p:nvPr/>
        </p:nvSpPr>
        <p:spPr>
          <a:xfrm rot="17700000">
            <a:off x="6685008" y="302939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7B0DA"/>
                </a:solidFill>
              </a:rPr>
              <a:t>2000</a:t>
            </a:r>
            <a:endParaRPr lang="en-US" dirty="0"/>
          </a:p>
        </p:txBody>
      </p:sp>
      <p:sp>
        <p:nvSpPr>
          <p:cNvPr id="57" name="Obdélník 56"/>
          <p:cNvSpPr/>
          <p:nvPr/>
        </p:nvSpPr>
        <p:spPr>
          <a:xfrm rot="17700000">
            <a:off x="3384863" y="3082605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7B0DA"/>
                </a:solidFill>
              </a:rPr>
              <a:t>1990</a:t>
            </a:r>
            <a:endParaRPr lang="en-US" dirty="0"/>
          </a:p>
        </p:txBody>
      </p:sp>
      <p:sp>
        <p:nvSpPr>
          <p:cNvPr id="50" name="Obdélník 49"/>
          <p:cNvSpPr/>
          <p:nvPr/>
        </p:nvSpPr>
        <p:spPr>
          <a:xfrm rot="17700000">
            <a:off x="1775027" y="449472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7B0DA"/>
                </a:solidFill>
              </a:rPr>
              <a:t>1989</a:t>
            </a:r>
            <a:endParaRPr lang="en-US" dirty="0"/>
          </a:p>
        </p:txBody>
      </p:sp>
      <p:sp>
        <p:nvSpPr>
          <p:cNvPr id="59" name="Obdélník 58"/>
          <p:cNvSpPr/>
          <p:nvPr/>
        </p:nvSpPr>
        <p:spPr>
          <a:xfrm rot="17700000">
            <a:off x="6870890" y="45408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7B0DA"/>
                </a:solidFill>
              </a:rPr>
              <a:t>2003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553076" y="2634945"/>
            <a:ext cx="468855" cy="1025714"/>
          </a:xfrm>
          <a:prstGeom prst="line">
            <a:avLst/>
          </a:prstGeom>
          <a:ln w="50800">
            <a:solidFill>
              <a:srgbClr val="17B0D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3049309" y="5407875"/>
            <a:ext cx="1406562" cy="791266"/>
          </a:xfrm>
          <a:prstGeom prst="roundRect">
            <a:avLst>
              <a:gd name="adj" fmla="val 18667"/>
            </a:avLst>
          </a:prstGeom>
          <a:ln w="76200" cmpd="sng">
            <a:solidFill>
              <a:srgbClr val="17B0D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91265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>
                <a:solidFill>
                  <a:schemeClr val="tx1"/>
                </a:solidFill>
              </a:rPr>
              <a:t>ASTRIS</a:t>
            </a:r>
            <a:r>
              <a:rPr lang="cs-CZ" sz="1600" b="1" dirty="0">
                <a:solidFill>
                  <a:schemeClr val="tx1"/>
                </a:solidFill>
              </a:rPr>
              <a:t> (AFC)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633452" y="5409625"/>
            <a:ext cx="1406562" cy="791266"/>
          </a:xfrm>
          <a:prstGeom prst="roundRect">
            <a:avLst>
              <a:gd name="adj" fmla="val 18667"/>
            </a:avLst>
          </a:prstGeom>
          <a:ln w="76200" cmpd="sng">
            <a:solidFill>
              <a:srgbClr val="17B0D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91265">
              <a:lnSpc>
                <a:spcPct val="90000"/>
              </a:lnSpc>
              <a:spcAft>
                <a:spcPct val="35000"/>
              </a:spcAft>
            </a:pPr>
            <a:r>
              <a:rPr lang="cs-CZ" sz="1600" b="1" dirty="0">
                <a:solidFill>
                  <a:schemeClr val="tx1"/>
                </a:solidFill>
              </a:rPr>
              <a:t>Vodíková asociace - vznik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246899" y="5396722"/>
            <a:ext cx="1406562" cy="791266"/>
          </a:xfrm>
          <a:prstGeom prst="roundRect">
            <a:avLst>
              <a:gd name="adj" fmla="val 18667"/>
            </a:avLst>
          </a:prstGeom>
          <a:ln w="76200" cmpd="sng">
            <a:solidFill>
              <a:srgbClr val="17B0D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91265">
              <a:lnSpc>
                <a:spcPct val="90000"/>
              </a:lnSpc>
              <a:spcAft>
                <a:spcPct val="35000"/>
              </a:spcAft>
            </a:pPr>
            <a:r>
              <a:rPr lang="cs-CZ" sz="1600" b="1" dirty="0">
                <a:solidFill>
                  <a:schemeClr val="tx1"/>
                </a:solidFill>
              </a:rPr>
              <a:t>Vodíková asociace - zánik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247693" y="2828582"/>
            <a:ext cx="2192825" cy="791266"/>
          </a:xfrm>
          <a:prstGeom prst="roundRect">
            <a:avLst>
              <a:gd name="adj" fmla="val 18667"/>
            </a:avLst>
          </a:prstGeom>
          <a:ln w="76200" cmpd="sng">
            <a:solidFill>
              <a:srgbClr val="17B0D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311790">
              <a:lnSpc>
                <a:spcPct val="90000"/>
              </a:lnSpc>
              <a:spcAft>
                <a:spcPct val="35000"/>
              </a:spcAft>
            </a:pPr>
            <a:r>
              <a:rPr lang="cs-CZ" sz="1600" b="1" dirty="0">
                <a:solidFill>
                  <a:schemeClr val="tx1"/>
                </a:solidFill>
              </a:rPr>
              <a:t>Obnova/zahájení VaV H2 technologií na univerzitách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4133534" y="4321798"/>
            <a:ext cx="498157" cy="1113632"/>
          </a:xfrm>
          <a:prstGeom prst="line">
            <a:avLst/>
          </a:prstGeom>
          <a:ln w="50800">
            <a:solidFill>
              <a:srgbClr val="17B0D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5159151" y="4304381"/>
            <a:ext cx="498157" cy="1113632"/>
          </a:xfrm>
          <a:prstGeom prst="line">
            <a:avLst/>
          </a:prstGeom>
          <a:ln w="50800">
            <a:solidFill>
              <a:srgbClr val="17B0D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182844" y="4294243"/>
            <a:ext cx="498157" cy="1113632"/>
          </a:xfrm>
          <a:prstGeom prst="line">
            <a:avLst/>
          </a:prstGeom>
          <a:ln w="50800">
            <a:solidFill>
              <a:srgbClr val="17B0D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4"/>
          <p:cNvCxnSpPr/>
          <p:nvPr/>
        </p:nvCxnSpPr>
        <p:spPr>
          <a:xfrm flipH="1">
            <a:off x="8043767" y="4510537"/>
            <a:ext cx="395594" cy="879183"/>
          </a:xfrm>
          <a:prstGeom prst="line">
            <a:avLst/>
          </a:prstGeom>
          <a:ln w="50800">
            <a:solidFill>
              <a:srgbClr val="17B0D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1048" y="5390699"/>
            <a:ext cx="1080124" cy="797739"/>
          </a:xfrm>
          <a:prstGeom prst="roundRect">
            <a:avLst>
              <a:gd name="adj" fmla="val 22534"/>
            </a:avLst>
          </a:prstGeom>
          <a:solidFill>
            <a:srgbClr val="FFFFFF"/>
          </a:solidFill>
          <a:ln w="76200" cmpd="sng">
            <a:solidFill>
              <a:srgbClr val="0CADD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7" name="Rounded Rectangle 6"/>
          <p:cNvSpPr/>
          <p:nvPr/>
        </p:nvSpPr>
        <p:spPr>
          <a:xfrm>
            <a:off x="1611683" y="1858333"/>
            <a:ext cx="1406562" cy="791266"/>
          </a:xfrm>
          <a:prstGeom prst="roundRect">
            <a:avLst>
              <a:gd name="adj" fmla="val 18667"/>
            </a:avLst>
          </a:prstGeom>
          <a:ln w="76200" cmpd="sng">
            <a:solidFill>
              <a:srgbClr val="17B0D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1179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>
                <a:solidFill>
                  <a:schemeClr val="tx1"/>
                </a:solidFill>
              </a:rPr>
              <a:t>ČKD 1kW AFC</a:t>
            </a:r>
          </a:p>
        </p:txBody>
      </p:sp>
    </p:spTree>
    <p:extLst>
      <p:ext uri="{BB962C8B-B14F-4D97-AF65-F5344CB8AC3E}">
        <p14:creationId xmlns:p14="http://schemas.microsoft.com/office/powerpoint/2010/main" val="26073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  <p:bldP spid="56" grpId="0" animBg="1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milníky v ČR</a:t>
            </a:r>
            <a:endParaRPr lang="en-US" dirty="0"/>
          </a:p>
        </p:txBody>
      </p:sp>
      <p:sp>
        <p:nvSpPr>
          <p:cNvPr id="42" name="Volný tvar 41"/>
          <p:cNvSpPr/>
          <p:nvPr/>
        </p:nvSpPr>
        <p:spPr>
          <a:xfrm rot="17601033">
            <a:off x="1860488" y="2697741"/>
            <a:ext cx="909578" cy="755706"/>
          </a:xfrm>
          <a:custGeom>
            <a:avLst/>
            <a:gdLst>
              <a:gd name="connsiteX0" fmla="*/ 0 w 1788397"/>
              <a:gd name="connsiteY0" fmla="*/ 0 h 861869"/>
              <a:gd name="connsiteX1" fmla="*/ 1788397 w 1788397"/>
              <a:gd name="connsiteY1" fmla="*/ 0 h 861869"/>
              <a:gd name="connsiteX2" fmla="*/ 1788397 w 1788397"/>
              <a:gd name="connsiteY2" fmla="*/ 861869 h 861869"/>
              <a:gd name="connsiteX3" fmla="*/ 0 w 1788397"/>
              <a:gd name="connsiteY3" fmla="*/ 861869 h 861869"/>
              <a:gd name="connsiteX4" fmla="*/ 0 w 1788397"/>
              <a:gd name="connsiteY4" fmla="*/ 0 h 86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8397" h="861869">
                <a:moveTo>
                  <a:pt x="0" y="0"/>
                </a:moveTo>
                <a:lnTo>
                  <a:pt x="1788397" y="0"/>
                </a:lnTo>
                <a:lnTo>
                  <a:pt x="1788397" y="861869"/>
                </a:lnTo>
                <a:lnTo>
                  <a:pt x="0" y="8618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813" tIns="0" rIns="0" bIns="-1" numCol="1" spcCol="1270" anchor="ctr" anchorCtr="0">
            <a:noAutofit/>
          </a:bodyPr>
          <a:lstStyle/>
          <a:p>
            <a:pPr defTabSz="1169213">
              <a:lnSpc>
                <a:spcPct val="90000"/>
              </a:lnSpc>
              <a:spcAft>
                <a:spcPct val="35000"/>
              </a:spcAft>
            </a:pPr>
            <a:r>
              <a:rPr lang="en-US" sz="2000" b="1" dirty="0">
                <a:solidFill>
                  <a:srgbClr val="17B0DA"/>
                </a:solidFill>
              </a:rPr>
              <a:t>200</a:t>
            </a:r>
            <a:r>
              <a:rPr lang="cs-CZ" sz="2000" b="1" dirty="0">
                <a:solidFill>
                  <a:srgbClr val="17B0DA"/>
                </a:solidFill>
              </a:rPr>
              <a:t>9</a:t>
            </a:r>
            <a:endParaRPr lang="en-US" sz="2000" dirty="0"/>
          </a:p>
        </p:txBody>
      </p:sp>
      <p:sp>
        <p:nvSpPr>
          <p:cNvPr id="44" name="Obdélník 43"/>
          <p:cNvSpPr/>
          <p:nvPr/>
        </p:nvSpPr>
        <p:spPr>
          <a:xfrm rot="17700000">
            <a:off x="3506521" y="2751022"/>
            <a:ext cx="1356487" cy="65404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Obdélník 45"/>
          <p:cNvSpPr/>
          <p:nvPr/>
        </p:nvSpPr>
        <p:spPr>
          <a:xfrm rot="17700000">
            <a:off x="4256202" y="2751022"/>
            <a:ext cx="1356487" cy="65404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Obdélník 47"/>
          <p:cNvSpPr/>
          <p:nvPr/>
        </p:nvSpPr>
        <p:spPr>
          <a:xfrm rot="17700000">
            <a:off x="6362440" y="2751022"/>
            <a:ext cx="1356487" cy="65404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Obdélník 48"/>
          <p:cNvSpPr/>
          <p:nvPr/>
        </p:nvSpPr>
        <p:spPr>
          <a:xfrm rot="17700000">
            <a:off x="7112121" y="2751022"/>
            <a:ext cx="1356487" cy="65404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" name="Volný tvar 61"/>
          <p:cNvSpPr/>
          <p:nvPr/>
        </p:nvSpPr>
        <p:spPr>
          <a:xfrm rot="17372300">
            <a:off x="6912399" y="4869000"/>
            <a:ext cx="1574278" cy="654047"/>
          </a:xfrm>
          <a:custGeom>
            <a:avLst/>
            <a:gdLst>
              <a:gd name="connsiteX0" fmla="*/ 0 w 1547048"/>
              <a:gd name="connsiteY0" fmla="*/ 0 h 745928"/>
              <a:gd name="connsiteX1" fmla="*/ 1547048 w 1547048"/>
              <a:gd name="connsiteY1" fmla="*/ 0 h 745928"/>
              <a:gd name="connsiteX2" fmla="*/ 1547048 w 1547048"/>
              <a:gd name="connsiteY2" fmla="*/ 745928 h 745928"/>
              <a:gd name="connsiteX3" fmla="*/ 0 w 1547048"/>
              <a:gd name="connsiteY3" fmla="*/ 745928 h 745928"/>
              <a:gd name="connsiteX4" fmla="*/ 0 w 1547048"/>
              <a:gd name="connsiteY4" fmla="*/ 0 h 74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048" h="745928">
                <a:moveTo>
                  <a:pt x="0" y="0"/>
                </a:moveTo>
                <a:lnTo>
                  <a:pt x="1547048" y="0"/>
                </a:lnTo>
                <a:lnTo>
                  <a:pt x="1547048" y="745928"/>
                </a:lnTo>
                <a:lnTo>
                  <a:pt x="0" y="7459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-1" rIns="37860" bIns="0" numCol="1" spcCol="1270" anchor="ctr" anchorCtr="0">
            <a:noAutofit/>
          </a:bodyPr>
          <a:lstStyle/>
          <a:p>
            <a:pPr algn="r" defTabSz="662554">
              <a:lnSpc>
                <a:spcPct val="90000"/>
              </a:lnSpc>
              <a:spcAft>
                <a:spcPct val="35000"/>
              </a:spcAft>
            </a:pPr>
            <a:r>
              <a:rPr lang="en-US" sz="2000" b="1" dirty="0">
                <a:solidFill>
                  <a:srgbClr val="17B0DA"/>
                </a:solidFill>
              </a:rPr>
              <a:t> 2017</a:t>
            </a:r>
            <a:endParaRPr lang="en-US" sz="2000" dirty="0"/>
          </a:p>
        </p:txBody>
      </p:sp>
      <p:sp>
        <p:nvSpPr>
          <p:cNvPr id="64" name="Obdélník 63"/>
          <p:cNvSpPr/>
          <p:nvPr/>
        </p:nvSpPr>
        <p:spPr>
          <a:xfrm rot="17556328">
            <a:off x="3221538" y="4550665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17B0DA"/>
                </a:solidFill>
              </a:rPr>
              <a:t>2014</a:t>
            </a:r>
            <a:endParaRPr lang="en-US" sz="2000" dirty="0"/>
          </a:p>
        </p:txBody>
      </p:sp>
      <p:sp>
        <p:nvSpPr>
          <p:cNvPr id="65" name="Obdélník 64"/>
          <p:cNvSpPr/>
          <p:nvPr/>
        </p:nvSpPr>
        <p:spPr>
          <a:xfrm rot="17459210">
            <a:off x="6487469" y="4578294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17B0DA"/>
                </a:solidFill>
              </a:rPr>
              <a:t>2016</a:t>
            </a:r>
            <a:endParaRPr lang="en-US" sz="2000" dirty="0"/>
          </a:p>
        </p:txBody>
      </p:sp>
      <p:sp>
        <p:nvSpPr>
          <p:cNvPr id="66" name="Obdélník 65"/>
          <p:cNvSpPr/>
          <p:nvPr/>
        </p:nvSpPr>
        <p:spPr>
          <a:xfrm rot="17552126">
            <a:off x="1880753" y="4627824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17B0DA"/>
                </a:solidFill>
              </a:rPr>
              <a:t>2013</a:t>
            </a:r>
            <a:endParaRPr lang="en-US" sz="2000" dirty="0"/>
          </a:p>
        </p:txBody>
      </p:sp>
      <p:sp>
        <p:nvSpPr>
          <p:cNvPr id="67" name="Volný tvar 66"/>
          <p:cNvSpPr/>
          <p:nvPr/>
        </p:nvSpPr>
        <p:spPr>
          <a:xfrm rot="17497328">
            <a:off x="4863354" y="2739510"/>
            <a:ext cx="944382" cy="447076"/>
          </a:xfrm>
          <a:custGeom>
            <a:avLst/>
            <a:gdLst>
              <a:gd name="connsiteX0" fmla="*/ 0 w 1788397"/>
              <a:gd name="connsiteY0" fmla="*/ 0 h 861869"/>
              <a:gd name="connsiteX1" fmla="*/ 1788397 w 1788397"/>
              <a:gd name="connsiteY1" fmla="*/ 0 h 861869"/>
              <a:gd name="connsiteX2" fmla="*/ 1788397 w 1788397"/>
              <a:gd name="connsiteY2" fmla="*/ 861869 h 861869"/>
              <a:gd name="connsiteX3" fmla="*/ 0 w 1788397"/>
              <a:gd name="connsiteY3" fmla="*/ 861869 h 861869"/>
              <a:gd name="connsiteX4" fmla="*/ 0 w 1788397"/>
              <a:gd name="connsiteY4" fmla="*/ 0 h 86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8397" h="861869">
                <a:moveTo>
                  <a:pt x="0" y="0"/>
                </a:moveTo>
                <a:lnTo>
                  <a:pt x="1788397" y="0"/>
                </a:lnTo>
                <a:lnTo>
                  <a:pt x="1788397" y="861869"/>
                </a:lnTo>
                <a:lnTo>
                  <a:pt x="0" y="8618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813" tIns="0" rIns="0" bIns="-1" numCol="1" spcCol="1270" anchor="ctr" anchorCtr="0">
            <a:noAutofit/>
          </a:bodyPr>
          <a:lstStyle/>
          <a:p>
            <a:pPr defTabSz="1169213">
              <a:lnSpc>
                <a:spcPct val="90000"/>
              </a:lnSpc>
              <a:spcAft>
                <a:spcPct val="35000"/>
              </a:spcAft>
            </a:pPr>
            <a:r>
              <a:rPr lang="en-US" sz="2000" b="1" dirty="0">
                <a:solidFill>
                  <a:srgbClr val="17B0DA"/>
                </a:solidFill>
              </a:rPr>
              <a:t>2015</a:t>
            </a:r>
            <a:endParaRPr lang="en-US" sz="2000" dirty="0"/>
          </a:p>
        </p:txBody>
      </p:sp>
      <p:sp>
        <p:nvSpPr>
          <p:cNvPr id="69" name="Rounded Rectangle 68"/>
          <p:cNvSpPr/>
          <p:nvPr/>
        </p:nvSpPr>
        <p:spPr>
          <a:xfrm>
            <a:off x="7625919" y="5264844"/>
            <a:ext cx="1406562" cy="791266"/>
          </a:xfrm>
          <a:prstGeom prst="roundRect">
            <a:avLst>
              <a:gd name="adj" fmla="val 18667"/>
            </a:avLst>
          </a:prstGeom>
          <a:ln w="76200" cmpd="sng">
            <a:solidFill>
              <a:srgbClr val="17B0D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91265">
              <a:lnSpc>
                <a:spcPct val="90000"/>
              </a:lnSpc>
              <a:spcAft>
                <a:spcPct val="35000"/>
              </a:spcAft>
            </a:pPr>
            <a:r>
              <a:rPr lang="en-US" b="1" dirty="0">
                <a:solidFill>
                  <a:schemeClr val="tx1"/>
                </a:solidFill>
              </a:rPr>
              <a:t>WHTC</a:t>
            </a:r>
          </a:p>
        </p:txBody>
      </p:sp>
      <p:cxnSp>
        <p:nvCxnSpPr>
          <p:cNvPr id="70" name="Straight Connector 69"/>
          <p:cNvCxnSpPr>
            <a:stCxn id="33" idx="2"/>
          </p:cNvCxnSpPr>
          <p:nvPr/>
        </p:nvCxnSpPr>
        <p:spPr>
          <a:xfrm flipH="1">
            <a:off x="2257799" y="2649599"/>
            <a:ext cx="474494" cy="1235892"/>
          </a:xfrm>
          <a:prstGeom prst="line">
            <a:avLst/>
          </a:prstGeom>
          <a:ln w="50800">
            <a:solidFill>
              <a:srgbClr val="17B0D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7915429" y="4382162"/>
            <a:ext cx="322335" cy="835224"/>
          </a:xfrm>
          <a:prstGeom prst="line">
            <a:avLst/>
          </a:prstGeom>
          <a:ln w="50800">
            <a:solidFill>
              <a:srgbClr val="17B0D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64373" y="3475523"/>
            <a:ext cx="8233360" cy="1261438"/>
            <a:chOff x="318912" y="3081030"/>
            <a:chExt cx="9389992" cy="1438646"/>
          </a:xfrm>
        </p:grpSpPr>
        <p:grpSp>
          <p:nvGrpSpPr>
            <p:cNvPr id="54" name="Skupina 53"/>
            <p:cNvGrpSpPr/>
            <p:nvPr/>
          </p:nvGrpSpPr>
          <p:grpSpPr>
            <a:xfrm>
              <a:off x="1320087" y="3081030"/>
              <a:ext cx="8388817" cy="1438646"/>
              <a:chOff x="1575509" y="2947337"/>
              <a:chExt cx="8397965" cy="1438646"/>
            </a:xfrm>
          </p:grpSpPr>
          <p:sp>
            <p:nvSpPr>
              <p:cNvPr id="55" name="Prstenec 54"/>
              <p:cNvSpPr/>
              <p:nvPr/>
            </p:nvSpPr>
            <p:spPr>
              <a:xfrm>
                <a:off x="1575509" y="2947337"/>
                <a:ext cx="1438646" cy="1438646"/>
              </a:xfrm>
              <a:prstGeom prst="donut">
                <a:avLst>
                  <a:gd name="adj" fmla="val 20000"/>
                </a:avLst>
              </a:prstGeom>
              <a:solidFill>
                <a:srgbClr val="17B0D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Ovál 55"/>
              <p:cNvSpPr/>
              <p:nvPr/>
            </p:nvSpPr>
            <p:spPr>
              <a:xfrm>
                <a:off x="3311977" y="3293286"/>
                <a:ext cx="746748" cy="746748"/>
              </a:xfrm>
              <a:prstGeom prst="ellipse">
                <a:avLst/>
              </a:prstGeom>
              <a:solidFill>
                <a:srgbClr val="17B0D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Ovál 56"/>
              <p:cNvSpPr/>
              <p:nvPr/>
            </p:nvSpPr>
            <p:spPr>
              <a:xfrm>
                <a:off x="4356547" y="3293286"/>
                <a:ext cx="746748" cy="746748"/>
              </a:xfrm>
              <a:prstGeom prst="ellipse">
                <a:avLst/>
              </a:prstGeom>
              <a:solidFill>
                <a:srgbClr val="17B0D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8" name="Prstenec 57"/>
              <p:cNvSpPr/>
              <p:nvPr/>
            </p:nvSpPr>
            <p:spPr>
              <a:xfrm>
                <a:off x="5401117" y="2947337"/>
                <a:ext cx="1438646" cy="1438646"/>
              </a:xfrm>
              <a:prstGeom prst="donut">
                <a:avLst>
                  <a:gd name="adj" fmla="val 20000"/>
                </a:avLst>
              </a:prstGeom>
              <a:solidFill>
                <a:srgbClr val="17B0D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Ovál 58"/>
              <p:cNvSpPr/>
              <p:nvPr/>
            </p:nvSpPr>
            <p:spPr>
              <a:xfrm>
                <a:off x="7137585" y="3293286"/>
                <a:ext cx="746748" cy="746748"/>
              </a:xfrm>
              <a:prstGeom prst="ellipse">
                <a:avLst/>
              </a:prstGeom>
              <a:solidFill>
                <a:srgbClr val="17B0D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0" name="Ovál 59"/>
              <p:cNvSpPr/>
              <p:nvPr/>
            </p:nvSpPr>
            <p:spPr>
              <a:xfrm>
                <a:off x="8182155" y="3293286"/>
                <a:ext cx="746748" cy="746748"/>
              </a:xfrm>
              <a:prstGeom prst="ellipse">
                <a:avLst/>
              </a:prstGeom>
              <a:solidFill>
                <a:srgbClr val="17B0DA"/>
              </a:solidFill>
              <a:ln>
                <a:solidFill>
                  <a:srgbClr val="17B0DA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Ovál 60"/>
              <p:cNvSpPr/>
              <p:nvPr/>
            </p:nvSpPr>
            <p:spPr>
              <a:xfrm>
                <a:off x="9226726" y="3315060"/>
                <a:ext cx="746748" cy="746748"/>
              </a:xfrm>
              <a:prstGeom prst="ellipse">
                <a:avLst/>
              </a:prstGeom>
              <a:solidFill>
                <a:srgbClr val="17B0D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77" name="Ovál 55"/>
            <p:cNvSpPr/>
            <p:nvPr/>
          </p:nvSpPr>
          <p:spPr>
            <a:xfrm>
              <a:off x="318912" y="3440218"/>
              <a:ext cx="745935" cy="746748"/>
            </a:xfrm>
            <a:prstGeom prst="ellipse">
              <a:avLst/>
            </a:prstGeom>
            <a:solidFill>
              <a:srgbClr val="17B0D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78" name="Rounded Rectangle 45"/>
          <p:cNvSpPr/>
          <p:nvPr/>
        </p:nvSpPr>
        <p:spPr>
          <a:xfrm>
            <a:off x="446000" y="1854245"/>
            <a:ext cx="1406562" cy="791267"/>
          </a:xfrm>
          <a:prstGeom prst="roundRect">
            <a:avLst>
              <a:gd name="adj" fmla="val 18667"/>
            </a:avLst>
          </a:prstGeom>
          <a:ln w="76200" cmpd="sng">
            <a:solidFill>
              <a:srgbClr val="17B0D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11790">
              <a:lnSpc>
                <a:spcPct val="90000"/>
              </a:lnSpc>
              <a:spcAft>
                <a:spcPct val="35000"/>
              </a:spcAft>
            </a:pPr>
            <a:r>
              <a:rPr lang="cs-CZ" b="1" dirty="0">
                <a:solidFill>
                  <a:schemeClr val="tx1"/>
                </a:solidFill>
              </a:rPr>
              <a:t>H</a:t>
            </a:r>
            <a:r>
              <a:rPr lang="en-US" b="1" dirty="0" err="1">
                <a:solidFill>
                  <a:schemeClr val="tx1"/>
                </a:solidFill>
              </a:rPr>
              <a:t>ydrogen</a:t>
            </a:r>
            <a:r>
              <a:rPr lang="en-US" b="1" dirty="0">
                <a:solidFill>
                  <a:schemeClr val="tx1"/>
                </a:solidFill>
              </a:rPr>
              <a:t> Days</a:t>
            </a:r>
          </a:p>
        </p:txBody>
      </p:sp>
      <p:cxnSp>
        <p:nvCxnSpPr>
          <p:cNvPr id="79" name="Straight Connector 78"/>
          <p:cNvCxnSpPr>
            <a:stCxn id="78" idx="2"/>
          </p:cNvCxnSpPr>
          <p:nvPr/>
        </p:nvCxnSpPr>
        <p:spPr>
          <a:xfrm flipH="1">
            <a:off x="717005" y="2645512"/>
            <a:ext cx="432276" cy="1194222"/>
          </a:xfrm>
          <a:prstGeom prst="line">
            <a:avLst/>
          </a:prstGeom>
          <a:ln w="50800">
            <a:solidFill>
              <a:srgbClr val="17B0D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Volný tvar 41"/>
          <p:cNvSpPr/>
          <p:nvPr/>
        </p:nvSpPr>
        <p:spPr>
          <a:xfrm rot="17601033">
            <a:off x="270255" y="2877128"/>
            <a:ext cx="909578" cy="755706"/>
          </a:xfrm>
          <a:custGeom>
            <a:avLst/>
            <a:gdLst>
              <a:gd name="connsiteX0" fmla="*/ 0 w 1788397"/>
              <a:gd name="connsiteY0" fmla="*/ 0 h 861869"/>
              <a:gd name="connsiteX1" fmla="*/ 1788397 w 1788397"/>
              <a:gd name="connsiteY1" fmla="*/ 0 h 861869"/>
              <a:gd name="connsiteX2" fmla="*/ 1788397 w 1788397"/>
              <a:gd name="connsiteY2" fmla="*/ 861869 h 861869"/>
              <a:gd name="connsiteX3" fmla="*/ 0 w 1788397"/>
              <a:gd name="connsiteY3" fmla="*/ 861869 h 861869"/>
              <a:gd name="connsiteX4" fmla="*/ 0 w 1788397"/>
              <a:gd name="connsiteY4" fmla="*/ 0 h 86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8397" h="861869">
                <a:moveTo>
                  <a:pt x="0" y="0"/>
                </a:moveTo>
                <a:lnTo>
                  <a:pt x="1788397" y="0"/>
                </a:lnTo>
                <a:lnTo>
                  <a:pt x="1788397" y="861869"/>
                </a:lnTo>
                <a:lnTo>
                  <a:pt x="0" y="8618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813" tIns="0" rIns="0" bIns="-1" numCol="1" spcCol="1270" anchor="ctr" anchorCtr="0">
            <a:noAutofit/>
          </a:bodyPr>
          <a:lstStyle/>
          <a:p>
            <a:pPr defTabSz="1169213">
              <a:lnSpc>
                <a:spcPct val="90000"/>
              </a:lnSpc>
              <a:spcAft>
                <a:spcPct val="35000"/>
              </a:spcAft>
            </a:pPr>
            <a:r>
              <a:rPr lang="en-US" sz="2000" b="1" dirty="0">
                <a:solidFill>
                  <a:srgbClr val="17B0DA"/>
                </a:solidFill>
              </a:rPr>
              <a:t>2008</a:t>
            </a:r>
            <a:endParaRPr lang="en-US" sz="2000" dirty="0"/>
          </a:p>
        </p:txBody>
      </p:sp>
      <p:sp>
        <p:nvSpPr>
          <p:cNvPr id="33" name="Rounded Rectangle 32"/>
          <p:cNvSpPr/>
          <p:nvPr/>
        </p:nvSpPr>
        <p:spPr>
          <a:xfrm>
            <a:off x="2029012" y="1858333"/>
            <a:ext cx="1406562" cy="791266"/>
          </a:xfrm>
          <a:prstGeom prst="roundRect">
            <a:avLst>
              <a:gd name="adj" fmla="val 18667"/>
            </a:avLst>
          </a:prstGeom>
          <a:ln w="76200" cmpd="sng">
            <a:solidFill>
              <a:srgbClr val="17B0D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311790">
              <a:lnSpc>
                <a:spcPct val="90000"/>
              </a:lnSpc>
              <a:spcAft>
                <a:spcPct val="35000"/>
              </a:spcAft>
            </a:pPr>
            <a:r>
              <a:rPr lang="en-US" b="1" dirty="0" err="1">
                <a:solidFill>
                  <a:schemeClr val="tx1"/>
                </a:solidFill>
              </a:rPr>
              <a:t>TriHyBus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09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TriHyBus – ocenění na Hannover </a:t>
            </a:r>
            <a:r>
              <a:rPr lang="cs-CZ" dirty="0" err="1"/>
              <a:t>Messe</a:t>
            </a:r>
            <a:endParaRPr lang="en-US" dirty="0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xmlns="" id="{04D3CD61-11F0-4777-AB7D-39EC92CC5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Picture 4" descr="Bus Hann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134" y="1762842"/>
            <a:ext cx="8737916" cy="4882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1036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Toyota Mirai tankuje v Neratovicích (2017 a 2018)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76" y="1396195"/>
            <a:ext cx="6840760" cy="584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03FE6A1-9D55-44E7-A87A-9956232E2E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33" b="15526"/>
          <a:stretch/>
        </p:blipFill>
        <p:spPr>
          <a:xfrm>
            <a:off x="7466224" y="1396195"/>
            <a:ext cx="2952328" cy="34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03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Nedávné dění v ČR</a:t>
            </a:r>
            <a:endParaRPr lang="en-US" dirty="0"/>
          </a:p>
        </p:txBody>
      </p:sp>
      <p:sp>
        <p:nvSpPr>
          <p:cNvPr id="6" name="Volný tvar 5"/>
          <p:cNvSpPr/>
          <p:nvPr/>
        </p:nvSpPr>
        <p:spPr>
          <a:xfrm rot="17700000">
            <a:off x="580558" y="2959778"/>
            <a:ext cx="793302" cy="382311"/>
          </a:xfrm>
          <a:custGeom>
            <a:avLst/>
            <a:gdLst>
              <a:gd name="connsiteX0" fmla="*/ 0 w 904746"/>
              <a:gd name="connsiteY0" fmla="*/ 0 h 436018"/>
              <a:gd name="connsiteX1" fmla="*/ 904746 w 904746"/>
              <a:gd name="connsiteY1" fmla="*/ 0 h 436018"/>
              <a:gd name="connsiteX2" fmla="*/ 904746 w 904746"/>
              <a:gd name="connsiteY2" fmla="*/ 436018 h 436018"/>
              <a:gd name="connsiteX3" fmla="*/ 0 w 904746"/>
              <a:gd name="connsiteY3" fmla="*/ 436018 h 436018"/>
              <a:gd name="connsiteX4" fmla="*/ 0 w 904746"/>
              <a:gd name="connsiteY4" fmla="*/ 0 h 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746" h="436018">
                <a:moveTo>
                  <a:pt x="0" y="0"/>
                </a:moveTo>
                <a:lnTo>
                  <a:pt x="904746" y="0"/>
                </a:lnTo>
                <a:lnTo>
                  <a:pt x="904746" y="436018"/>
                </a:lnTo>
                <a:lnTo>
                  <a:pt x="0" y="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498" tIns="0" rIns="-1" bIns="0" numCol="1" spcCol="1270" anchor="ctr" anchorCtr="0">
            <a:noAutofit/>
          </a:bodyPr>
          <a:lstStyle/>
          <a:p>
            <a:pPr defTabSz="428711">
              <a:lnSpc>
                <a:spcPct val="90000"/>
              </a:lnSpc>
            </a:pPr>
            <a:r>
              <a:rPr lang="en-US" sz="2000" b="1" dirty="0">
                <a:solidFill>
                  <a:srgbClr val="17B0DA"/>
                </a:solidFill>
              </a:rPr>
              <a:t>2016</a:t>
            </a:r>
          </a:p>
        </p:txBody>
      </p:sp>
      <p:sp>
        <p:nvSpPr>
          <p:cNvPr id="15" name="Volný tvar 14"/>
          <p:cNvSpPr/>
          <p:nvPr/>
        </p:nvSpPr>
        <p:spPr>
          <a:xfrm rot="17700000">
            <a:off x="3904231" y="2801136"/>
            <a:ext cx="1145233" cy="444251"/>
          </a:xfrm>
          <a:custGeom>
            <a:avLst/>
            <a:gdLst>
              <a:gd name="connsiteX0" fmla="*/ 0 w 904746"/>
              <a:gd name="connsiteY0" fmla="*/ 0 h 436018"/>
              <a:gd name="connsiteX1" fmla="*/ 904746 w 904746"/>
              <a:gd name="connsiteY1" fmla="*/ 0 h 436018"/>
              <a:gd name="connsiteX2" fmla="*/ 904746 w 904746"/>
              <a:gd name="connsiteY2" fmla="*/ 436018 h 436018"/>
              <a:gd name="connsiteX3" fmla="*/ 0 w 904746"/>
              <a:gd name="connsiteY3" fmla="*/ 436018 h 436018"/>
              <a:gd name="connsiteX4" fmla="*/ 0 w 904746"/>
              <a:gd name="connsiteY4" fmla="*/ 0 h 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746" h="436018">
                <a:moveTo>
                  <a:pt x="0" y="0"/>
                </a:moveTo>
                <a:lnTo>
                  <a:pt x="904746" y="0"/>
                </a:lnTo>
                <a:lnTo>
                  <a:pt x="904746" y="436018"/>
                </a:lnTo>
                <a:lnTo>
                  <a:pt x="0" y="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498" tIns="0" rIns="-1" bIns="0" numCol="1" spcCol="1270" anchor="ctr" anchorCtr="0">
            <a:noAutofit/>
          </a:bodyPr>
          <a:lstStyle/>
          <a:p>
            <a:pPr defTabSz="428711">
              <a:lnSpc>
                <a:spcPct val="90000"/>
              </a:lnSpc>
            </a:pPr>
            <a:r>
              <a:rPr lang="en-US" sz="2000" b="1" dirty="0">
                <a:solidFill>
                  <a:srgbClr val="17B0DA"/>
                </a:solidFill>
              </a:rPr>
              <a:t>2017</a:t>
            </a:r>
          </a:p>
        </p:txBody>
      </p:sp>
      <p:sp>
        <p:nvSpPr>
          <p:cNvPr id="29" name="Volný tvar 28"/>
          <p:cNvSpPr/>
          <p:nvPr/>
        </p:nvSpPr>
        <p:spPr>
          <a:xfrm rot="17700000">
            <a:off x="8344119" y="3018608"/>
            <a:ext cx="793302" cy="453421"/>
          </a:xfrm>
          <a:custGeom>
            <a:avLst/>
            <a:gdLst>
              <a:gd name="connsiteX0" fmla="*/ 0 w 904746"/>
              <a:gd name="connsiteY0" fmla="*/ 0 h 436018"/>
              <a:gd name="connsiteX1" fmla="*/ 904746 w 904746"/>
              <a:gd name="connsiteY1" fmla="*/ 0 h 436018"/>
              <a:gd name="connsiteX2" fmla="*/ 904746 w 904746"/>
              <a:gd name="connsiteY2" fmla="*/ 436018 h 436018"/>
              <a:gd name="connsiteX3" fmla="*/ 0 w 904746"/>
              <a:gd name="connsiteY3" fmla="*/ 436018 h 436018"/>
              <a:gd name="connsiteX4" fmla="*/ 0 w 904746"/>
              <a:gd name="connsiteY4" fmla="*/ 0 h 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746" h="436018">
                <a:moveTo>
                  <a:pt x="0" y="0"/>
                </a:moveTo>
                <a:lnTo>
                  <a:pt x="904746" y="0"/>
                </a:lnTo>
                <a:lnTo>
                  <a:pt x="904746" y="436018"/>
                </a:lnTo>
                <a:lnTo>
                  <a:pt x="0" y="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498" tIns="-1" rIns="0" bIns="0" numCol="1" spcCol="1270" anchor="ctr" anchorCtr="0">
            <a:noAutofit/>
          </a:bodyPr>
          <a:lstStyle/>
          <a:p>
            <a:pPr defTabSz="428711">
              <a:lnSpc>
                <a:spcPct val="90000"/>
              </a:lnSpc>
            </a:pPr>
            <a:r>
              <a:rPr lang="en-US" sz="2000" b="1" dirty="0">
                <a:solidFill>
                  <a:srgbClr val="17B0DA"/>
                </a:solidFill>
              </a:rPr>
              <a:t>2018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4064" y="3473480"/>
            <a:ext cx="9142533" cy="1292319"/>
            <a:chOff x="1105053" y="2492465"/>
            <a:chExt cx="10341304" cy="1473866"/>
          </a:xfrm>
        </p:grpSpPr>
        <p:sp>
          <p:nvSpPr>
            <p:cNvPr id="5" name="Prstenec 4"/>
            <p:cNvSpPr/>
            <p:nvPr/>
          </p:nvSpPr>
          <p:spPr>
            <a:xfrm>
              <a:off x="1105053" y="2492465"/>
              <a:ext cx="1440000" cy="1440000"/>
            </a:xfrm>
            <a:prstGeom prst="donut">
              <a:avLst>
                <a:gd name="adj" fmla="val 20000"/>
              </a:avLst>
            </a:prstGeom>
            <a:solidFill>
              <a:srgbClr val="17B0D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ál 6"/>
            <p:cNvSpPr/>
            <p:nvPr/>
          </p:nvSpPr>
          <p:spPr>
            <a:xfrm>
              <a:off x="2642493" y="2839865"/>
              <a:ext cx="745200" cy="745200"/>
            </a:xfrm>
            <a:prstGeom prst="ellipse">
              <a:avLst/>
            </a:prstGeom>
            <a:solidFill>
              <a:srgbClr val="17B0D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ál 10"/>
            <p:cNvSpPr/>
            <p:nvPr/>
          </p:nvSpPr>
          <p:spPr>
            <a:xfrm>
              <a:off x="3485133" y="2839865"/>
              <a:ext cx="745200" cy="745200"/>
            </a:xfrm>
            <a:prstGeom prst="ellipse">
              <a:avLst/>
            </a:prstGeom>
            <a:solidFill>
              <a:srgbClr val="17B0D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rstenec 13"/>
            <p:cNvSpPr/>
            <p:nvPr/>
          </p:nvSpPr>
          <p:spPr>
            <a:xfrm>
              <a:off x="5117107" y="2492465"/>
              <a:ext cx="1440000" cy="1440000"/>
            </a:xfrm>
            <a:prstGeom prst="donut">
              <a:avLst>
                <a:gd name="adj" fmla="val 20000"/>
              </a:avLst>
            </a:prstGeom>
            <a:solidFill>
              <a:srgbClr val="17B0D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ál 15"/>
            <p:cNvSpPr/>
            <p:nvPr/>
          </p:nvSpPr>
          <p:spPr>
            <a:xfrm>
              <a:off x="4320134" y="2836016"/>
              <a:ext cx="719031" cy="719031"/>
            </a:xfrm>
            <a:prstGeom prst="ellipse">
              <a:avLst/>
            </a:prstGeom>
            <a:solidFill>
              <a:srgbClr val="17B0D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ál 18"/>
            <p:cNvSpPr/>
            <p:nvPr/>
          </p:nvSpPr>
          <p:spPr>
            <a:xfrm>
              <a:off x="6681684" y="2852950"/>
              <a:ext cx="719031" cy="719031"/>
            </a:xfrm>
            <a:prstGeom prst="ellipse">
              <a:avLst/>
            </a:prstGeom>
            <a:solidFill>
              <a:srgbClr val="17B0D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ál 21"/>
            <p:cNvSpPr/>
            <p:nvPr/>
          </p:nvSpPr>
          <p:spPr>
            <a:xfrm>
              <a:off x="7498155" y="2839865"/>
              <a:ext cx="745200" cy="745200"/>
            </a:xfrm>
            <a:prstGeom prst="ellipse">
              <a:avLst/>
            </a:prstGeom>
            <a:solidFill>
              <a:srgbClr val="17B0D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ál 24"/>
            <p:cNvSpPr/>
            <p:nvPr/>
          </p:nvSpPr>
          <p:spPr>
            <a:xfrm>
              <a:off x="8340795" y="2839865"/>
              <a:ext cx="745200" cy="745200"/>
            </a:xfrm>
            <a:prstGeom prst="ellipse">
              <a:avLst/>
            </a:prstGeom>
            <a:solidFill>
              <a:srgbClr val="17B0D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Prstenec 27"/>
            <p:cNvSpPr/>
            <p:nvPr/>
          </p:nvSpPr>
          <p:spPr>
            <a:xfrm>
              <a:off x="10006357" y="2526331"/>
              <a:ext cx="1440000" cy="1440000"/>
            </a:xfrm>
            <a:prstGeom prst="donut">
              <a:avLst>
                <a:gd name="adj" fmla="val 20000"/>
              </a:avLst>
            </a:prstGeom>
            <a:solidFill>
              <a:srgbClr val="17B0D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Ovál 29"/>
            <p:cNvSpPr/>
            <p:nvPr/>
          </p:nvSpPr>
          <p:spPr>
            <a:xfrm>
              <a:off x="9158998" y="2822932"/>
              <a:ext cx="745200" cy="745200"/>
            </a:xfrm>
            <a:prstGeom prst="ellipse">
              <a:avLst/>
            </a:prstGeom>
            <a:solidFill>
              <a:srgbClr val="17B0D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4" name="Rounded Rectangle 33"/>
          <p:cNvSpPr/>
          <p:nvPr/>
        </p:nvSpPr>
        <p:spPr>
          <a:xfrm>
            <a:off x="5634248" y="2752573"/>
            <a:ext cx="2368406" cy="791266"/>
          </a:xfrm>
          <a:prstGeom prst="roundRect">
            <a:avLst>
              <a:gd name="adj" fmla="val 18667"/>
            </a:avLst>
          </a:prstGeom>
          <a:ln w="76200" cmpd="sng">
            <a:solidFill>
              <a:srgbClr val="17B0D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62554">
              <a:lnSpc>
                <a:spcPct val="90000"/>
              </a:lnSpc>
            </a:pPr>
            <a:r>
              <a:rPr lang="cs-CZ" sz="1600" b="1" dirty="0">
                <a:solidFill>
                  <a:schemeClr val="tx1"/>
                </a:solidFill>
              </a:rPr>
              <a:t>ČR členem </a:t>
            </a:r>
            <a:r>
              <a:rPr lang="en-US" sz="1600" b="1" dirty="0">
                <a:solidFill>
                  <a:schemeClr val="tx1"/>
                </a:solidFill>
              </a:rPr>
              <a:t>Government Support Group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65871" y="4972753"/>
            <a:ext cx="2324328" cy="791266"/>
          </a:xfrm>
          <a:prstGeom prst="roundRect">
            <a:avLst>
              <a:gd name="adj" fmla="val 18667"/>
            </a:avLst>
          </a:prstGeom>
          <a:ln w="76200" cmpd="sng">
            <a:solidFill>
              <a:srgbClr val="17B0D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67685">
              <a:lnSpc>
                <a:spcPct val="90000"/>
              </a:lnSpc>
            </a:pPr>
            <a:r>
              <a:rPr lang="cs-CZ" sz="1600" b="1" dirty="0">
                <a:solidFill>
                  <a:schemeClr val="tx1"/>
                </a:solidFill>
              </a:rPr>
              <a:t>Visegrádský projekt</a:t>
            </a:r>
            <a:r>
              <a:rPr lang="en-US" sz="1600" b="1" dirty="0">
                <a:solidFill>
                  <a:schemeClr val="tx1"/>
                </a:solidFill>
              </a:rPr>
              <a:t> project CZ, SK, HU, PL, RO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265045" y="2014787"/>
            <a:ext cx="1406562" cy="791266"/>
          </a:xfrm>
          <a:prstGeom prst="roundRect">
            <a:avLst>
              <a:gd name="adj" fmla="val 18667"/>
            </a:avLst>
          </a:prstGeom>
          <a:ln w="76200" cmpd="sng">
            <a:solidFill>
              <a:srgbClr val="17B0D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67685">
              <a:lnSpc>
                <a:spcPct val="90000"/>
              </a:lnSpc>
            </a:pPr>
            <a:r>
              <a:rPr lang="cs-CZ" sz="1600" b="1" dirty="0"/>
              <a:t>Studie Vodíkové mobility</a:t>
            </a:r>
            <a:endParaRPr lang="en-US" sz="1600" b="1" dirty="0"/>
          </a:p>
        </p:txBody>
      </p:sp>
      <p:sp>
        <p:nvSpPr>
          <p:cNvPr id="40" name="Rounded Rectangle 39"/>
          <p:cNvSpPr/>
          <p:nvPr/>
        </p:nvSpPr>
        <p:spPr>
          <a:xfrm>
            <a:off x="4282036" y="1924952"/>
            <a:ext cx="1097772" cy="791266"/>
          </a:xfrm>
          <a:prstGeom prst="roundRect">
            <a:avLst>
              <a:gd name="adj" fmla="val 18667"/>
            </a:avLst>
          </a:prstGeom>
          <a:ln w="76200" cmpd="sng">
            <a:solidFill>
              <a:srgbClr val="17B0D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1179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>
                <a:solidFill>
                  <a:schemeClr val="tx1"/>
                </a:solidFill>
              </a:rPr>
              <a:t>WHTC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20160" y="4943150"/>
            <a:ext cx="2394836" cy="791266"/>
          </a:xfrm>
          <a:prstGeom prst="roundRect">
            <a:avLst>
              <a:gd name="adj" fmla="val 18667"/>
            </a:avLst>
          </a:prstGeom>
          <a:ln w="76200" cmpd="sng">
            <a:solidFill>
              <a:srgbClr val="17B0D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763" algn="ctr" defTabSz="428711">
              <a:lnSpc>
                <a:spcPct val="90000"/>
              </a:lnSpc>
            </a:pPr>
            <a:r>
              <a:rPr lang="en-US" sz="1600" b="1" dirty="0" err="1">
                <a:solidFill>
                  <a:schemeClr val="tx1"/>
                </a:solidFill>
              </a:rPr>
              <a:t>Benzina</a:t>
            </a:r>
            <a:r>
              <a:rPr lang="cs-CZ" sz="1600" b="1" dirty="0">
                <a:solidFill>
                  <a:schemeClr val="tx1"/>
                </a:solidFill>
              </a:rPr>
              <a:t> plánuje vodíkové stanice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5" name="Rounded Rectangle 41">
            <a:extLst>
              <a:ext uri="{FF2B5EF4-FFF2-40B4-BE49-F238E27FC236}">
                <a16:creationId xmlns:a16="http://schemas.microsoft.com/office/drawing/2014/main" xmlns="" id="{F14D77B4-3E36-4786-B1D9-7717DBAE28A4}"/>
              </a:ext>
            </a:extLst>
          </p:cNvPr>
          <p:cNvSpPr/>
          <p:nvPr/>
        </p:nvSpPr>
        <p:spPr>
          <a:xfrm>
            <a:off x="1284450" y="2431985"/>
            <a:ext cx="2394836" cy="791266"/>
          </a:xfrm>
          <a:prstGeom prst="roundRect">
            <a:avLst>
              <a:gd name="adj" fmla="val 18667"/>
            </a:avLst>
          </a:prstGeom>
          <a:ln w="76200" cmpd="sng">
            <a:solidFill>
              <a:srgbClr val="17B0D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763" algn="ctr" defTabSz="467685">
              <a:lnSpc>
                <a:spcPct val="90000"/>
              </a:lnSpc>
            </a:pPr>
            <a:r>
              <a:rPr lang="cs-CZ" sz="1600" b="1" dirty="0">
                <a:solidFill>
                  <a:schemeClr val="tx1"/>
                </a:solidFill>
              </a:rPr>
              <a:t>Vodíková mobilita zahrnuta do NAP CM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1" name="Rounded Rectangle 41">
            <a:extLst>
              <a:ext uri="{FF2B5EF4-FFF2-40B4-BE49-F238E27FC236}">
                <a16:creationId xmlns:a16="http://schemas.microsoft.com/office/drawing/2014/main" xmlns="" id="{011899CE-6884-4127-AF50-D93A1F37384A}"/>
              </a:ext>
            </a:extLst>
          </p:cNvPr>
          <p:cNvSpPr/>
          <p:nvPr/>
        </p:nvSpPr>
        <p:spPr>
          <a:xfrm>
            <a:off x="7559528" y="4949266"/>
            <a:ext cx="2394836" cy="791266"/>
          </a:xfrm>
          <a:prstGeom prst="roundRect">
            <a:avLst>
              <a:gd name="adj" fmla="val 18667"/>
            </a:avLst>
          </a:prstGeom>
          <a:ln w="76200" cmpd="sng">
            <a:solidFill>
              <a:srgbClr val="17B0D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763" algn="ctr" defTabSz="428711">
              <a:lnSpc>
                <a:spcPct val="90000"/>
              </a:lnSpc>
            </a:pPr>
            <a:r>
              <a:rPr lang="cs-CZ" sz="1600" b="1" dirty="0">
                <a:solidFill>
                  <a:schemeClr val="tx1"/>
                </a:solidFill>
              </a:rPr>
              <a:t>Vodík v Klimaticko-energetickém plánu ČR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0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8" grpId="0" animBg="1"/>
      <p:bldP spid="39" grpId="0" animBg="1"/>
      <p:bldP spid="40" grpId="0" animBg="1"/>
      <p:bldP spid="42" grpId="0" animBg="1"/>
      <p:bldP spid="35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4BCED2-7489-48B8-ADAC-4095358E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Plány rozvoje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12852A97-B345-4BCA-A3DB-C4B76CFAF1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Vodíková mobilita</a:t>
            </a:r>
          </a:p>
        </p:txBody>
      </p:sp>
    </p:spTree>
    <p:extLst>
      <p:ext uri="{BB962C8B-B14F-4D97-AF65-F5344CB8AC3E}">
        <p14:creationId xmlns:p14="http://schemas.microsoft.com/office/powerpoint/2010/main" val="4100296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Predikce vývoje – základní scénář  </a:t>
            </a:r>
          </a:p>
        </p:txBody>
      </p:sp>
      <p:graphicFrame>
        <p:nvGraphicFramePr>
          <p:cNvPr id="4" name="Chart 8">
            <a:extLst>
              <a:ext uri="{FF2B5EF4-FFF2-40B4-BE49-F238E27FC236}">
                <a16:creationId xmlns:a16="http://schemas.microsoft.com/office/drawing/2014/main" xmlns="" id="{5CC5BBBE-CEB2-48E8-8BA7-A41DD7938E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210"/>
              </p:ext>
            </p:extLst>
          </p:nvPr>
        </p:nvGraphicFramePr>
        <p:xfrm>
          <a:off x="62746" y="3150112"/>
          <a:ext cx="5507790" cy="322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1">
            <a:extLst>
              <a:ext uri="{FF2B5EF4-FFF2-40B4-BE49-F238E27FC236}">
                <a16:creationId xmlns:a16="http://schemas.microsoft.com/office/drawing/2014/main" xmlns="" id="{45462A79-FA1E-45C1-8EBB-BFF82FC84B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8354902"/>
              </p:ext>
            </p:extLst>
          </p:nvPr>
        </p:nvGraphicFramePr>
        <p:xfrm>
          <a:off x="5570537" y="3032899"/>
          <a:ext cx="5119688" cy="3426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C6E5513E-8110-4807-A091-27C45A503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240" y="2844527"/>
            <a:ext cx="3522578" cy="55399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3A02C6F5-1A8B-4737-89FD-936C0F312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429" y="2866596"/>
            <a:ext cx="3731627" cy="55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9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>
            <a:extLst>
              <a:ext uri="{FF2B5EF4-FFF2-40B4-BE49-F238E27FC236}">
                <a16:creationId xmlns:a16="http://schemas.microsoft.com/office/drawing/2014/main" xmlns="" id="{DB3BC9D4-8084-4A30-B63A-41BB36BE0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vodíková technologická platforma</a:t>
            </a:r>
          </a:p>
        </p:txBody>
      </p:sp>
      <p:sp>
        <p:nvSpPr>
          <p:cNvPr id="20" name="Zástupný symbol pro obsah 19">
            <a:extLst>
              <a:ext uri="{FF2B5EF4-FFF2-40B4-BE49-F238E27FC236}">
                <a16:creationId xmlns:a16="http://schemas.microsoft.com/office/drawing/2014/main" xmlns="" id="{EE7CA8B6-370A-4E79-B486-9A41C35EF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331913"/>
            <a:ext cx="9620250" cy="5257800"/>
          </a:xfrm>
        </p:spPr>
        <p:txBody>
          <a:bodyPr/>
          <a:lstStyle/>
          <a:p>
            <a:r>
              <a:rPr lang="cs-CZ" dirty="0"/>
              <a:t>Počet členů platformy postupně roste</a:t>
            </a:r>
          </a:p>
          <a:p>
            <a:r>
              <a:rPr lang="cs-CZ" dirty="0"/>
              <a:t>Rozšiřující se spektrum aktivit</a:t>
            </a:r>
          </a:p>
          <a:p>
            <a:pPr lvl="1"/>
            <a:r>
              <a:rPr lang="cs-CZ" dirty="0"/>
              <a:t>Podpora přípravy strategických dokumentů</a:t>
            </a:r>
          </a:p>
          <a:p>
            <a:pPr lvl="1"/>
            <a:r>
              <a:rPr lang="cs-CZ" dirty="0"/>
              <a:t>Snaha o zapojení subjektů v ČR do mezinárodních projektů (především napojení na Německo a spolupráce v rámci V4)</a:t>
            </a:r>
          </a:p>
          <a:p>
            <a:r>
              <a:rPr lang="cs-CZ" dirty="0"/>
              <a:t>Důležité cíle</a:t>
            </a:r>
          </a:p>
          <a:p>
            <a:pPr lvl="1"/>
            <a:r>
              <a:rPr lang="cs-CZ" dirty="0"/>
              <a:t>Ukotvení vodíku a jeho podpory ve strategii ČR po roce 2020</a:t>
            </a:r>
          </a:p>
          <a:p>
            <a:pPr lvl="1"/>
            <a:r>
              <a:rPr lang="cs-CZ" dirty="0"/>
              <a:t>Podpora rozvoje výzkumu a vývoje – ČR nesmí být jen „montovna“</a:t>
            </a:r>
            <a:endParaRPr lang="en-AU" dirty="0"/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xmlns="" id="{B9B73C29-D34C-4383-AA1D-BD7A3775B5A1}"/>
              </a:ext>
            </a:extLst>
          </p:cNvPr>
          <p:cNvSpPr/>
          <p:nvPr/>
        </p:nvSpPr>
        <p:spPr>
          <a:xfrm>
            <a:off x="520576" y="5129103"/>
            <a:ext cx="1547099" cy="392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xmlns="" id="{A722C30B-C8E9-47C8-A46B-5EFD52C6CEA0}"/>
              </a:ext>
            </a:extLst>
          </p:cNvPr>
          <p:cNvSpPr/>
          <p:nvPr/>
        </p:nvSpPr>
        <p:spPr>
          <a:xfrm>
            <a:off x="5882941" y="6102327"/>
            <a:ext cx="706408" cy="679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xmlns="" id="{00AE3570-FAA1-4671-89D0-0913B1CAC80D}"/>
              </a:ext>
            </a:extLst>
          </p:cNvPr>
          <p:cNvSpPr/>
          <p:nvPr/>
        </p:nvSpPr>
        <p:spPr>
          <a:xfrm>
            <a:off x="7073304" y="5160776"/>
            <a:ext cx="1258424" cy="329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>
            <a:extLst>
              <a:ext uri="{FF2B5EF4-FFF2-40B4-BE49-F238E27FC236}">
                <a16:creationId xmlns:a16="http://schemas.microsoft.com/office/drawing/2014/main" xmlns="" id="{ED2A02BD-9B0D-41DE-B5DC-47A53C43A4D1}"/>
              </a:ext>
            </a:extLst>
          </p:cNvPr>
          <p:cNvSpPr/>
          <p:nvPr/>
        </p:nvSpPr>
        <p:spPr>
          <a:xfrm>
            <a:off x="7212502" y="6113341"/>
            <a:ext cx="556553" cy="6578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8">
            <a:extLst>
              <a:ext uri="{FF2B5EF4-FFF2-40B4-BE49-F238E27FC236}">
                <a16:creationId xmlns:a16="http://schemas.microsoft.com/office/drawing/2014/main" xmlns="" id="{E4237690-E484-4419-A59D-0CE8768FD74F}"/>
              </a:ext>
            </a:extLst>
          </p:cNvPr>
          <p:cNvSpPr/>
          <p:nvPr/>
        </p:nvSpPr>
        <p:spPr>
          <a:xfrm>
            <a:off x="884839" y="6080362"/>
            <a:ext cx="790866" cy="7237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9">
            <a:extLst>
              <a:ext uri="{FF2B5EF4-FFF2-40B4-BE49-F238E27FC236}">
                <a16:creationId xmlns:a16="http://schemas.microsoft.com/office/drawing/2014/main" xmlns="" id="{6D83D68A-E7E9-4DA9-B070-9B74A3D16761}"/>
              </a:ext>
            </a:extLst>
          </p:cNvPr>
          <p:cNvSpPr/>
          <p:nvPr/>
        </p:nvSpPr>
        <p:spPr>
          <a:xfrm>
            <a:off x="8392209" y="6209898"/>
            <a:ext cx="1065606" cy="4647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0">
            <a:extLst>
              <a:ext uri="{FF2B5EF4-FFF2-40B4-BE49-F238E27FC236}">
                <a16:creationId xmlns:a16="http://schemas.microsoft.com/office/drawing/2014/main" xmlns="" id="{8DB10A6A-6106-46AF-BDF2-E9A0A6632237}"/>
              </a:ext>
            </a:extLst>
          </p:cNvPr>
          <p:cNvSpPr/>
          <p:nvPr/>
        </p:nvSpPr>
        <p:spPr>
          <a:xfrm>
            <a:off x="2271203" y="6253764"/>
            <a:ext cx="1428084" cy="3770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1">
            <a:extLst>
              <a:ext uri="{FF2B5EF4-FFF2-40B4-BE49-F238E27FC236}">
                <a16:creationId xmlns:a16="http://schemas.microsoft.com/office/drawing/2014/main" xmlns="" id="{21702436-C033-4767-8DAF-9BFE4FD404BB}"/>
              </a:ext>
            </a:extLst>
          </p:cNvPr>
          <p:cNvSpPr/>
          <p:nvPr/>
        </p:nvSpPr>
        <p:spPr>
          <a:xfrm>
            <a:off x="5721672" y="5187701"/>
            <a:ext cx="991592" cy="2754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2">
            <a:extLst>
              <a:ext uri="{FF2B5EF4-FFF2-40B4-BE49-F238E27FC236}">
                <a16:creationId xmlns:a16="http://schemas.microsoft.com/office/drawing/2014/main" xmlns="" id="{52016189-F60E-4589-A657-09762F207932}"/>
              </a:ext>
            </a:extLst>
          </p:cNvPr>
          <p:cNvSpPr/>
          <p:nvPr/>
        </p:nvSpPr>
        <p:spPr>
          <a:xfrm>
            <a:off x="2298367" y="5102254"/>
            <a:ext cx="1678593" cy="4463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3">
            <a:extLst>
              <a:ext uri="{FF2B5EF4-FFF2-40B4-BE49-F238E27FC236}">
                <a16:creationId xmlns:a16="http://schemas.microsoft.com/office/drawing/2014/main" xmlns="" id="{066B7401-523D-462C-8BA0-AD246AE3F325}"/>
              </a:ext>
            </a:extLst>
          </p:cNvPr>
          <p:cNvSpPr/>
          <p:nvPr/>
        </p:nvSpPr>
        <p:spPr>
          <a:xfrm>
            <a:off x="4295237" y="6200160"/>
            <a:ext cx="991770" cy="4842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xmlns="" id="{A797CF12-F8FD-4C7B-915D-33BCF2062678}"/>
              </a:ext>
            </a:extLst>
          </p:cNvPr>
          <p:cNvSpPr/>
          <p:nvPr/>
        </p:nvSpPr>
        <p:spPr>
          <a:xfrm>
            <a:off x="4254458" y="5214670"/>
            <a:ext cx="1234670" cy="2215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xmlns="" id="{48E09221-2986-4E38-96C5-A92FDF45DBE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03448" y="5078038"/>
            <a:ext cx="1366200" cy="86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90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Aktivity a záměry subjektů v ČR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Společnost ÚJV Řež </a:t>
            </a:r>
          </a:p>
          <a:p>
            <a:pPr lvl="1"/>
            <a:r>
              <a:rPr lang="cs-CZ" dirty="0"/>
              <a:t>plánuje postavit první vodíkovou plnicí jednotku pro malé dopravní prostředky do roku 2020</a:t>
            </a:r>
          </a:p>
          <a:p>
            <a:pPr lvl="1"/>
            <a:r>
              <a:rPr lang="cs-CZ" dirty="0"/>
              <a:t>fungování plnicí stanice má prověřit speciálně vyvinutý dopravní prostředek</a:t>
            </a:r>
          </a:p>
          <a:p>
            <a:r>
              <a:rPr lang="cs-CZ" dirty="0"/>
              <a:t>Společnost Unipetrol </a:t>
            </a:r>
          </a:p>
          <a:p>
            <a:pPr lvl="1"/>
            <a:r>
              <a:rPr lang="cs-CZ" dirty="0"/>
              <a:t>zájem budovat plnicí stanice vodíku v rámci sítě Benzina minimálně v Litvínově, Praze a Brně </a:t>
            </a:r>
          </a:p>
          <a:p>
            <a:r>
              <a:rPr lang="cs-CZ" dirty="0"/>
              <a:t>Moravskoslezský kraj</a:t>
            </a:r>
          </a:p>
          <a:p>
            <a:pPr lvl="1"/>
            <a:r>
              <a:rPr lang="cs-CZ" dirty="0"/>
              <a:t>plánují výstavbu minimálně dvou vodíkových stanic (patrně společnost Vítkovice a.s.). Jedna stanice bude umístěna v Ostravě a s druhou se nyní počítá pro město Opava</a:t>
            </a:r>
          </a:p>
          <a:p>
            <a:pPr lvl="1"/>
            <a:r>
              <a:rPr lang="cs-CZ" dirty="0"/>
              <a:t>ve spolupráci s Dopravním podnikem Ostrava zvažuje provozovat 60 autobusů na meziměstské lince Havířov, Frýdek – Místek a Karviná, které hodlá začít implementovat do roku 2020</a:t>
            </a:r>
          </a:p>
          <a:p>
            <a:pPr lvl="1"/>
            <a:r>
              <a:rPr lang="cs-CZ" dirty="0"/>
              <a:t>Výhledově se počítá s pořízením vodíkových vlaků (nejdříve v roce 2025)</a:t>
            </a:r>
          </a:p>
        </p:txBody>
      </p:sp>
    </p:spTree>
    <p:extLst>
      <p:ext uri="{BB962C8B-B14F-4D97-AF65-F5344CB8AC3E}">
        <p14:creationId xmlns:p14="http://schemas.microsoft.com/office/powerpoint/2010/main" val="1092820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Aktivity a záměry subjektů v ČR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Toyota </a:t>
            </a:r>
          </a:p>
          <a:p>
            <a:pPr lvl="1"/>
            <a:r>
              <a:rPr lang="cs-CZ" dirty="0"/>
              <a:t>plánuje prodávat vozy Mirai na českém trhu po roce 2020, </a:t>
            </a:r>
          </a:p>
          <a:p>
            <a:r>
              <a:rPr lang="cs-CZ" dirty="0"/>
              <a:t>Hyundai </a:t>
            </a:r>
          </a:p>
          <a:p>
            <a:pPr lvl="1"/>
            <a:r>
              <a:rPr lang="cs-CZ" dirty="0"/>
              <a:t>vyjadřuje připravenost dodat na český trh dostatečný počet aut na vodíkový pohon</a:t>
            </a:r>
          </a:p>
          <a:p>
            <a:r>
              <a:rPr lang="cs-CZ" dirty="0"/>
              <a:t>Výzkumný ústav železniční </a:t>
            </a:r>
          </a:p>
          <a:p>
            <a:pPr lvl="1"/>
            <a:r>
              <a:rPr lang="cs-CZ" dirty="0"/>
              <a:t>provádí testování vlaků na vodíkový pohon pro různé výrobce vlaků</a:t>
            </a:r>
          </a:p>
          <a:p>
            <a:r>
              <a:rPr lang="cs-CZ" dirty="0"/>
              <a:t>Nadace Unipetrol </a:t>
            </a:r>
          </a:p>
          <a:p>
            <a:pPr lvl="1"/>
            <a:r>
              <a:rPr lang="cs-CZ" dirty="0"/>
              <a:t>Hydrogen Horizon </a:t>
            </a:r>
            <a:r>
              <a:rPr lang="cs-CZ" dirty="0" err="1"/>
              <a:t>Race</a:t>
            </a:r>
            <a:r>
              <a:rPr lang="cs-CZ" dirty="0"/>
              <a:t> – popularizace vodíku na školách</a:t>
            </a:r>
          </a:p>
          <a:p>
            <a:pPr marL="2921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7086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Dopravní tahy ČR a „plánované“ plnící stanice</a:t>
            </a:r>
            <a:endParaRPr lang="en-US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7154" y="1260351"/>
            <a:ext cx="9000446" cy="5256260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 bwMode="auto">
          <a:xfrm>
            <a:off x="3040856" y="2052439"/>
            <a:ext cx="450000" cy="4500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58380" tIns="29190" rIns="58380" bIns="291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58102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50000"/>
              <a:buFont typeface="Arial" charset="0"/>
              <a:buChar char="•"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ál 10"/>
          <p:cNvSpPr/>
          <p:nvPr/>
        </p:nvSpPr>
        <p:spPr bwMode="auto">
          <a:xfrm>
            <a:off x="2754043" y="2366765"/>
            <a:ext cx="450000" cy="4500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58380" tIns="29190" rIns="58380" bIns="291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58102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50000"/>
              <a:buFont typeface="Arial" charset="0"/>
              <a:buChar char="•"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ál 11"/>
          <p:cNvSpPr/>
          <p:nvPr/>
        </p:nvSpPr>
        <p:spPr bwMode="auto">
          <a:xfrm>
            <a:off x="3703918" y="3171625"/>
            <a:ext cx="450000" cy="4500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58380" tIns="29190" rIns="58380" bIns="291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58102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50000"/>
              <a:buFont typeface="Arial" charset="0"/>
              <a:buChar char="•"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ál 12"/>
          <p:cNvSpPr/>
          <p:nvPr/>
        </p:nvSpPr>
        <p:spPr bwMode="auto">
          <a:xfrm>
            <a:off x="3814992" y="2772519"/>
            <a:ext cx="450000" cy="4500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58380" tIns="29190" rIns="58380" bIns="291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58102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50000"/>
              <a:buFont typeface="Arial" charset="0"/>
              <a:buChar char="•"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ál 13"/>
          <p:cNvSpPr/>
          <p:nvPr/>
        </p:nvSpPr>
        <p:spPr bwMode="auto">
          <a:xfrm>
            <a:off x="5415804" y="2141765"/>
            <a:ext cx="450000" cy="4500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58380" tIns="29190" rIns="58380" bIns="291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58102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50000"/>
              <a:buFont typeface="Arial" charset="0"/>
              <a:buChar char="•"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Ovál 15"/>
          <p:cNvSpPr/>
          <p:nvPr/>
        </p:nvSpPr>
        <p:spPr bwMode="auto">
          <a:xfrm>
            <a:off x="8297440" y="3204567"/>
            <a:ext cx="450000" cy="4500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58380" tIns="29190" rIns="58380" bIns="291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58102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50000"/>
              <a:buFont typeface="Arial" charset="0"/>
              <a:buChar char="•"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xmlns="" id="{7398D265-217F-48B3-9667-1DE0D89B1357}"/>
              </a:ext>
            </a:extLst>
          </p:cNvPr>
          <p:cNvSpPr/>
          <p:nvPr/>
        </p:nvSpPr>
        <p:spPr bwMode="auto">
          <a:xfrm>
            <a:off x="6569248" y="4572719"/>
            <a:ext cx="450000" cy="4500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58380" tIns="29190" rIns="58380" bIns="291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58102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50000"/>
              <a:buFont typeface="Arial" charset="0"/>
              <a:buChar char="•"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6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290F81E-3ED7-4077-8E9B-ACA09D03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01A7324-5AEA-429A-BC8B-8702DB843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Technologický </a:t>
            </a:r>
            <a:r>
              <a:rPr lang="cs-CZ" sz="2000" dirty="0" err="1"/>
              <a:t>forsight</a:t>
            </a:r>
            <a:endParaRPr lang="cs-CZ" sz="2000" dirty="0"/>
          </a:p>
          <a:p>
            <a:pPr lvl="1"/>
            <a:r>
              <a:rPr lang="cs-CZ" sz="1400" dirty="0"/>
              <a:t>Pro oblast čisté mobility připraven</a:t>
            </a:r>
          </a:p>
          <a:p>
            <a:pPr lvl="1"/>
            <a:r>
              <a:rPr lang="cs-CZ" sz="1400" dirty="0"/>
              <a:t>Pro oblast energetiky pokračují práce</a:t>
            </a:r>
          </a:p>
          <a:p>
            <a:r>
              <a:rPr lang="cs-CZ" sz="2000" dirty="0"/>
              <a:t>Aktualizace IAP</a:t>
            </a:r>
          </a:p>
          <a:p>
            <a:pPr lvl="1"/>
            <a:r>
              <a:rPr lang="cs-CZ" sz="1400" dirty="0"/>
              <a:t>Čistá mobilita: probíhá v návaznosti na aktualizaci NAP ČM</a:t>
            </a:r>
          </a:p>
          <a:p>
            <a:pPr lvl="1"/>
            <a:r>
              <a:rPr lang="cs-CZ" sz="1400" dirty="0"/>
              <a:t>Energetika: jednání o navázání na případnou aktualizaci NAP Smart </a:t>
            </a:r>
            <a:r>
              <a:rPr lang="cs-CZ" sz="1400" dirty="0" err="1"/>
              <a:t>Grid</a:t>
            </a:r>
            <a:r>
              <a:rPr lang="cs-CZ" sz="1400" dirty="0"/>
              <a:t> </a:t>
            </a:r>
          </a:p>
          <a:p>
            <a:r>
              <a:rPr lang="cs-CZ" sz="2000" dirty="0"/>
              <a:t>Věcné shrnutí</a:t>
            </a:r>
          </a:p>
          <a:p>
            <a:pPr lvl="1"/>
            <a:r>
              <a:rPr lang="cs-CZ" sz="1600" dirty="0"/>
              <a:t>Technologie jsou dostatečně zralé pro každodenní užívání</a:t>
            </a:r>
          </a:p>
          <a:p>
            <a:pPr lvl="1"/>
            <a:r>
              <a:rPr lang="cs-CZ" sz="1600" dirty="0"/>
              <a:t>Chybějící tankovací infrastruktura</a:t>
            </a:r>
          </a:p>
          <a:p>
            <a:pPr lvl="2"/>
            <a:r>
              <a:rPr lang="cs-CZ" sz="1600" dirty="0"/>
              <a:t>V blízké budoucnosti bude vytvořena páteřní síť</a:t>
            </a:r>
          </a:p>
          <a:p>
            <a:pPr lvl="1"/>
            <a:r>
              <a:rPr lang="cs-CZ" sz="1600" dirty="0"/>
              <a:t>Vysoké pořizovací ceny technologií</a:t>
            </a:r>
          </a:p>
          <a:p>
            <a:pPr lvl="2"/>
            <a:r>
              <a:rPr lang="cs-CZ" sz="1600" dirty="0"/>
              <a:t>Významné snížení cen může přijít až s masovým nasazením</a:t>
            </a:r>
          </a:p>
          <a:p>
            <a:r>
              <a:rPr lang="cs-CZ" sz="2000" dirty="0"/>
              <a:t>Co dělat dál?</a:t>
            </a:r>
          </a:p>
          <a:p>
            <a:pPr lvl="1"/>
            <a:r>
              <a:rPr lang="cs-CZ" sz="1600" dirty="0"/>
              <a:t>Pokračovat v podpoře výstavby tankovací infrastruktury</a:t>
            </a:r>
          </a:p>
          <a:p>
            <a:pPr lvl="1"/>
            <a:r>
              <a:rPr lang="cs-CZ" sz="1600" dirty="0"/>
              <a:t>Podpořit nákup vozidel (především integrované projekty pro veřejnou dopravu)</a:t>
            </a:r>
          </a:p>
          <a:p>
            <a:pPr lvl="1"/>
            <a:r>
              <a:rPr lang="cs-CZ" sz="1600" dirty="0"/>
              <a:t>Aktualizovat a harmonizovat související legislativu</a:t>
            </a:r>
          </a:p>
          <a:p>
            <a:pPr lvl="1"/>
            <a:r>
              <a:rPr lang="cs-CZ" sz="1600" dirty="0"/>
              <a:t>Podporovat osvětu, vzdělávání a zapojení lokálního průmyslu do VaV</a:t>
            </a:r>
          </a:p>
          <a:p>
            <a:pPr lvl="1"/>
            <a:r>
              <a:rPr lang="cs-CZ" sz="1600" dirty="0"/>
              <a:t>Podpora „Vodíkových regionů“</a:t>
            </a:r>
          </a:p>
        </p:txBody>
      </p:sp>
    </p:spTree>
    <p:extLst>
      <p:ext uri="{BB962C8B-B14F-4D97-AF65-F5344CB8AC3E}">
        <p14:creationId xmlns:p14="http://schemas.microsoft.com/office/powerpoint/2010/main" val="3859707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35A14D2-E08C-461C-9948-4D9A8A12492E}" type="slidenum">
              <a:rPr lang="en-US" altLang="cs-CZ" smtClean="0">
                <a:solidFill>
                  <a:srgbClr val="FFFFFF"/>
                </a:solidFill>
              </a:rPr>
              <a:pPr/>
              <a:t>23</a:t>
            </a:fld>
            <a:endParaRPr lang="en-US" altLang="cs-CZ" dirty="0">
              <a:solidFill>
                <a:srgbClr val="FFFFFF"/>
              </a:solidFill>
            </a:endParaRPr>
          </a:p>
        </p:txBody>
      </p:sp>
      <p:pic>
        <p:nvPicPr>
          <p:cNvPr id="14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3536" y="2370088"/>
            <a:ext cx="6217920" cy="1493520"/>
          </a:xfrm>
          <a:prstGeom prst="rect">
            <a:avLst/>
          </a:prstGeom>
        </p:spPr>
      </p:pic>
      <p:sp>
        <p:nvSpPr>
          <p:cNvPr id="15" name="Obdélník 2"/>
          <p:cNvSpPr/>
          <p:nvPr/>
        </p:nvSpPr>
        <p:spPr>
          <a:xfrm>
            <a:off x="2981977" y="3882256"/>
            <a:ext cx="4701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SzPct val="50000"/>
              <a:buFont typeface="Arial" panose="020B0604020202020204" pitchFamily="34" charset="0"/>
              <a:buNone/>
            </a:pPr>
            <a:r>
              <a:rPr lang="cs-CZ" sz="2400" b="1" dirty="0">
                <a:solidFill>
                  <a:srgbClr val="17B0DA"/>
                </a:solidFill>
              </a:rPr>
              <a:t>27. – 29. března 2019</a:t>
            </a:r>
            <a:r>
              <a:rPr lang="en-US" sz="2400" b="1" dirty="0">
                <a:solidFill>
                  <a:srgbClr val="17B0DA"/>
                </a:solidFill>
              </a:rPr>
              <a:t>, </a:t>
            </a:r>
            <a:r>
              <a:rPr lang="cs-CZ" sz="2400" b="1" dirty="0">
                <a:solidFill>
                  <a:srgbClr val="17B0DA"/>
                </a:solidFill>
              </a:rPr>
              <a:t>Praha</a:t>
            </a:r>
            <a:endParaRPr lang="en-US" sz="2400" dirty="0">
              <a:solidFill>
                <a:srgbClr val="4D4D4D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48171" y="2268463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  <a:buSzPct val="50000"/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17B0DA"/>
                </a:solidFill>
              </a:rPr>
              <a:t>201</a:t>
            </a:r>
            <a:r>
              <a:rPr lang="cs-CZ" sz="2800" b="1" dirty="0">
                <a:solidFill>
                  <a:srgbClr val="17B0DA"/>
                </a:solidFill>
              </a:rPr>
              <a:t>9</a:t>
            </a:r>
            <a:endParaRPr lang="en-US" sz="2800" b="1" dirty="0">
              <a:solidFill>
                <a:srgbClr val="17B0DA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5703" y="4298147"/>
            <a:ext cx="3193586" cy="236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2536042-914C-43E7-9C30-8742E13E38C5}"/>
              </a:ext>
            </a:extLst>
          </p:cNvPr>
          <p:cNvSpPr txBox="1"/>
          <p:nvPr/>
        </p:nvSpPr>
        <p:spPr>
          <a:xfrm>
            <a:off x="520700" y="6853535"/>
            <a:ext cx="307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tx2"/>
                </a:solidFill>
              </a:rPr>
              <a:t>ales.doucek@ujv.cz</a:t>
            </a:r>
          </a:p>
        </p:txBody>
      </p:sp>
    </p:spTree>
    <p:extLst>
      <p:ext uri="{BB962C8B-B14F-4D97-AF65-F5344CB8AC3E}">
        <p14:creationId xmlns:p14="http://schemas.microsoft.com/office/powerpoint/2010/main" val="39726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A98F9CA-5815-47C9-8363-038751050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478C738-A3E0-4929-957D-CE201F934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Princip a stav technologie</a:t>
            </a:r>
          </a:p>
          <a:p>
            <a:r>
              <a:rPr lang="cs-CZ" dirty="0"/>
              <a:t>Historie a současnost v ČR</a:t>
            </a:r>
          </a:p>
          <a:p>
            <a:r>
              <a:rPr lang="cs-CZ" dirty="0"/>
              <a:t>Plány rozvoje</a:t>
            </a:r>
          </a:p>
          <a:p>
            <a:r>
              <a:rPr lang="cs-CZ" dirty="0"/>
              <a:t>Shrnutí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3901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A2B7FE-E74D-4E22-BC3C-F92F1F3E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a Stav technologie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4F30452D-224C-4D46-A075-56FF4E122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Vodíková mobilita</a:t>
            </a:r>
          </a:p>
        </p:txBody>
      </p:sp>
    </p:spTree>
    <p:extLst>
      <p:ext uri="{BB962C8B-B14F-4D97-AF65-F5344CB8AC3E}">
        <p14:creationId xmlns:p14="http://schemas.microsoft.com/office/powerpoint/2010/main" val="304134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Vodíková ekonomika – </a:t>
            </a:r>
            <a:r>
              <a:rPr lang="cs-CZ" dirty="0" err="1"/>
              <a:t>sector</a:t>
            </a:r>
            <a:r>
              <a:rPr lang="cs-CZ" dirty="0"/>
              <a:t> </a:t>
            </a:r>
            <a:r>
              <a:rPr lang="cs-CZ" dirty="0" err="1"/>
              <a:t>coupling</a:t>
            </a:r>
            <a:endParaRPr lang="cs-CZ" dirty="0"/>
          </a:p>
        </p:txBody>
      </p:sp>
      <p:pic>
        <p:nvPicPr>
          <p:cNvPr id="4" name="obrázek 55"/>
          <p:cNvPicPr>
            <a:picLocks noGrp="1"/>
          </p:cNvPicPr>
          <p:nvPr>
            <p:ph idx="1"/>
          </p:nvPr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60536" y="1548383"/>
            <a:ext cx="10294976" cy="503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701675" y="6923088"/>
            <a:ext cx="360363" cy="403225"/>
          </a:xfrm>
        </p:spPr>
        <p:txBody>
          <a:bodyPr/>
          <a:lstStyle/>
          <a:p>
            <a:pPr marL="0" marR="0" lvl="0" indent="0" algn="l" defTabSz="581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3885F8-5A5F-4D6A-891F-CC6D3F22E286}" type="slidenum">
              <a:rPr kumimoji="0" lang="cs-CZ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581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4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Potenciální přínosy vodíkové ekonomiky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Návaznosti na legislativu EU (zimní balíček, RED II) </a:t>
            </a:r>
          </a:p>
          <a:p>
            <a:pPr lvl="1"/>
            <a:r>
              <a:rPr lang="cs-CZ" dirty="0"/>
              <a:t>Z hlediska výrobců automobilů </a:t>
            </a:r>
          </a:p>
          <a:p>
            <a:pPr lvl="2"/>
            <a:r>
              <a:rPr lang="cs-CZ" dirty="0"/>
              <a:t>Cíl 95 g/km CO2 – průměr flotily od 2020 (naplno od 2023) </a:t>
            </a:r>
          </a:p>
          <a:p>
            <a:pPr lvl="2"/>
            <a:r>
              <a:rPr lang="cs-CZ" dirty="0"/>
              <a:t>Vodíkový pohon je považován za bezemisní (0 g/km CO2)</a:t>
            </a:r>
          </a:p>
          <a:p>
            <a:pPr lvl="1"/>
            <a:r>
              <a:rPr lang="cs-CZ" dirty="0"/>
              <a:t>Z hlediska distributorů paliv</a:t>
            </a:r>
          </a:p>
          <a:p>
            <a:pPr lvl="2"/>
            <a:r>
              <a:rPr lang="cs-CZ" dirty="0"/>
              <a:t>Nižší emisní stopa paliva (</a:t>
            </a:r>
            <a:r>
              <a:rPr lang="cs-CZ" dirty="0" err="1"/>
              <a:t>well</a:t>
            </a:r>
            <a:r>
              <a:rPr lang="cs-CZ" dirty="0"/>
              <a:t>-to-</a:t>
            </a:r>
            <a:r>
              <a:rPr lang="cs-CZ" dirty="0" err="1"/>
              <a:t>wheel</a:t>
            </a:r>
            <a:r>
              <a:rPr lang="cs-CZ" dirty="0"/>
              <a:t>), potenciál zvýšení podílu OZE</a:t>
            </a:r>
          </a:p>
          <a:p>
            <a:r>
              <a:rPr lang="cs-CZ" dirty="0"/>
              <a:t>Z hlediska měst a obcí</a:t>
            </a:r>
          </a:p>
          <a:p>
            <a:pPr lvl="1"/>
            <a:r>
              <a:rPr lang="cs-CZ" dirty="0"/>
              <a:t>Nulové lokální emise, snížení hluku</a:t>
            </a:r>
          </a:p>
          <a:p>
            <a:r>
              <a:rPr lang="cs-CZ" dirty="0"/>
              <a:t>Z hlediska uživatelů</a:t>
            </a:r>
          </a:p>
          <a:p>
            <a:pPr lvl="1"/>
            <a:r>
              <a:rPr lang="cs-CZ" dirty="0"/>
              <a:t>Dostatečný dojezd, rychlé tankování</a:t>
            </a:r>
          </a:p>
          <a:p>
            <a:r>
              <a:rPr lang="cs-CZ" dirty="0"/>
              <a:t>Z hlediska „národního hospodářství“</a:t>
            </a:r>
          </a:p>
          <a:p>
            <a:pPr lvl="1"/>
            <a:r>
              <a:rPr lang="cs-CZ" dirty="0"/>
              <a:t>Potenciál snížení závislosti na dovozech strategických surovin</a:t>
            </a:r>
          </a:p>
          <a:p>
            <a:r>
              <a:rPr lang="cs-CZ" dirty="0"/>
              <a:t>Z hlediska průmyslu</a:t>
            </a:r>
          </a:p>
          <a:p>
            <a:pPr lvl="1"/>
            <a:r>
              <a:rPr lang="cs-CZ" dirty="0"/>
              <a:t>Vysoce inovativní technologie, možnost vstupu na nové trhy (</a:t>
            </a:r>
            <a:r>
              <a:rPr lang="cs-CZ" dirty="0" err="1"/>
              <a:t>automotive</a:t>
            </a:r>
            <a:r>
              <a:rPr lang="cs-CZ" dirty="0"/>
              <a:t>, chemický a strojní průmysl).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943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85ACF432-ACE0-4A03-9836-50211F295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Současné vývojové trendy vodíkové mobility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Aktivity výrobců v oblasti vodíkové osobní dopravy</a:t>
            </a:r>
          </a:p>
          <a:p>
            <a:pPr lvl="1"/>
            <a:r>
              <a:rPr lang="cs-CZ"/>
              <a:t>Hyundai – od 2016 Huindai ix35 FCEV (pořizovací cena v DE 65 450 EUR), letos Huyndai NEXO</a:t>
            </a:r>
          </a:p>
          <a:p>
            <a:pPr lvl="1"/>
            <a:r>
              <a:rPr lang="cs-CZ"/>
              <a:t>Toyota – od roku 2014 Toyota Mirai (pořizovací cena v DE 66 000 EUR)</a:t>
            </a:r>
          </a:p>
          <a:p>
            <a:r>
              <a:rPr lang="cs-CZ"/>
              <a:t>Aktivity výrobců v oblasti vodíkových autobusů</a:t>
            </a:r>
          </a:p>
          <a:p>
            <a:pPr lvl="1"/>
            <a:r>
              <a:rPr lang="cs-CZ"/>
              <a:t>Nejdůležitějšími výrobci společnosti Van Hool, Daimler a Toyota, v technologii však figurují také středoevropský Solaris a česká Škoda Electric</a:t>
            </a:r>
          </a:p>
          <a:p>
            <a:pPr lvl="1"/>
            <a:r>
              <a:rPr lang="cs-CZ"/>
              <a:t>Cena vodíkového autobusu 625–650 tis. EUR (asi 17 mil. Kč) - v porovnání s 90. léty 76% pokles</a:t>
            </a:r>
          </a:p>
          <a:p>
            <a:pPr lvl="1"/>
            <a:endParaRPr lang="cs-CZ"/>
          </a:p>
          <a:p>
            <a:pPr lvl="1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FA77CD18-51CB-4026-9724-9FE80ADF3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4658321"/>
            <a:ext cx="5703168" cy="2721967"/>
          </a:xfrm>
          <a:prstGeom prst="rect">
            <a:avLst/>
          </a:prstGeom>
        </p:spPr>
      </p:pic>
      <p:pic>
        <p:nvPicPr>
          <p:cNvPr id="1026" name="Picture 2" descr="VÃ½sledek obrÃ¡zku pro double decker hydrogen">
            <a:extLst>
              <a:ext uri="{FF2B5EF4-FFF2-40B4-BE49-F238E27FC236}">
                <a16:creationId xmlns:a16="http://schemas.microsoft.com/office/drawing/2014/main" xmlns="" id="{F59887E1-9D8A-4A12-8391-D2558FFE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40" y="4656821"/>
            <a:ext cx="3573411" cy="193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67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Toyota Mirai</a:t>
            </a:r>
            <a:endParaRPr lang="cs-CZ" dirty="0"/>
          </a:p>
        </p:txBody>
      </p:sp>
      <p:pic>
        <p:nvPicPr>
          <p:cNvPr id="1026" name="Picture 2" descr="Výsledek obrázku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8808" y="4716735"/>
            <a:ext cx="7795533" cy="2664296"/>
          </a:xfrm>
          <a:prstGeom prst="rect">
            <a:avLst/>
          </a:prstGeom>
          <a:noFill/>
        </p:spPr>
      </p:pic>
      <p:pic>
        <p:nvPicPr>
          <p:cNvPr id="1028" name="Picture 4" descr="Výsledek obrázku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576" y="1260351"/>
            <a:ext cx="6408712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2589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D0626EF-3E92-4FA4-9B3C-82B146AEB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způsoby dopravy</a:t>
            </a:r>
          </a:p>
        </p:txBody>
      </p:sp>
      <p:pic>
        <p:nvPicPr>
          <p:cNvPr id="1026" name="Picture 2" descr="VÃ½sledek obrÃ¡zku pro alstom lint hydrogen">
            <a:extLst>
              <a:ext uri="{FF2B5EF4-FFF2-40B4-BE49-F238E27FC236}">
                <a16:creationId xmlns:a16="http://schemas.microsoft.com/office/drawing/2014/main" xmlns="" id="{1669DE6A-875F-4FFF-8F60-F254C5AE5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476375"/>
            <a:ext cx="58674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7412893A-A01B-470F-91A3-A7B240D2A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857" t="32395" r="4471" b="21250"/>
          <a:stretch>
            <a:fillRect/>
          </a:stretch>
        </p:blipFill>
        <p:spPr bwMode="auto">
          <a:xfrm>
            <a:off x="494878" y="5135042"/>
            <a:ext cx="58674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VÃ½sledek obrÃ¡zku pro hydrogen forklift">
            <a:extLst>
              <a:ext uri="{FF2B5EF4-FFF2-40B4-BE49-F238E27FC236}">
                <a16:creationId xmlns:a16="http://schemas.microsoft.com/office/drawing/2014/main" xmlns="" id="{069373BB-0E59-4F70-98FA-B42E89620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64" y="4140671"/>
            <a:ext cx="3807518" cy="228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ydrogen fuel continues to impress BMW">
            <a:extLst>
              <a:ext uri="{FF2B5EF4-FFF2-40B4-BE49-F238E27FC236}">
                <a16:creationId xmlns:a16="http://schemas.microsoft.com/office/drawing/2014/main" xmlns="" id="{61B39820-BF52-4B8F-AEB3-EB5C609E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908" y="1404367"/>
            <a:ext cx="2711846" cy="265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284649"/>
      </p:ext>
    </p:extLst>
  </p:cSld>
  <p:clrMapOvr>
    <a:masterClrMapping/>
  </p:clrMapOvr>
</p:sld>
</file>

<file path=ppt/theme/theme1.xml><?xml version="1.0" encoding="utf-8"?>
<a:theme xmlns:a="http://schemas.openxmlformats.org/drawingml/2006/main" name="UVJ_2003">
  <a:themeElements>
    <a:clrScheme name="UVJ_2003 1">
      <a:dk1>
        <a:srgbClr val="4D4D4D"/>
      </a:dk1>
      <a:lt1>
        <a:srgbClr val="FFFFFF"/>
      </a:lt1>
      <a:dk2>
        <a:srgbClr val="08558F"/>
      </a:dk2>
      <a:lt2>
        <a:srgbClr val="8092C7"/>
      </a:lt2>
      <a:accent1>
        <a:srgbClr val="08558F"/>
      </a:accent1>
      <a:accent2>
        <a:srgbClr val="4D4D4D"/>
      </a:accent2>
      <a:accent3>
        <a:srgbClr val="FFFFFF"/>
      </a:accent3>
      <a:accent4>
        <a:srgbClr val="404040"/>
      </a:accent4>
      <a:accent5>
        <a:srgbClr val="AAB4C6"/>
      </a:accent5>
      <a:accent6>
        <a:srgbClr val="454545"/>
      </a:accent6>
      <a:hlink>
        <a:srgbClr val="8CCDDF"/>
      </a:hlink>
      <a:folHlink>
        <a:srgbClr val="C9E5ED"/>
      </a:folHlink>
    </a:clrScheme>
    <a:fontScheme name="UVJ_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8380" tIns="29190" rIns="58380" bIns="29190" numCol="1" anchor="t" anchorCtr="0" compatLnSpc="1">
        <a:prstTxWarp prst="textNoShape">
          <a:avLst/>
        </a:prstTxWarp>
        <a:spAutoFit/>
      </a:bodyPr>
      <a:lstStyle>
        <a:defPPr marL="0" marR="0" indent="0" algn="l" defTabSz="58102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50000"/>
          <a:buFont typeface="Arial" charset="0"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8380" tIns="29190" rIns="58380" bIns="29190" numCol="1" anchor="t" anchorCtr="0" compatLnSpc="1">
        <a:prstTxWarp prst="textNoShape">
          <a:avLst/>
        </a:prstTxWarp>
        <a:spAutoFit/>
      </a:bodyPr>
      <a:lstStyle>
        <a:defPPr marL="0" marR="0" indent="0" algn="l" defTabSz="58102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50000"/>
          <a:buFont typeface="Arial" charset="0"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UVJ_2003 1">
        <a:dk1>
          <a:srgbClr val="4D4D4D"/>
        </a:dk1>
        <a:lt1>
          <a:srgbClr val="FFFFFF"/>
        </a:lt1>
        <a:dk2>
          <a:srgbClr val="08558F"/>
        </a:dk2>
        <a:lt2>
          <a:srgbClr val="8092C7"/>
        </a:lt2>
        <a:accent1>
          <a:srgbClr val="08558F"/>
        </a:accent1>
        <a:accent2>
          <a:srgbClr val="4D4D4D"/>
        </a:accent2>
        <a:accent3>
          <a:srgbClr val="FFFFFF"/>
        </a:accent3>
        <a:accent4>
          <a:srgbClr val="404040"/>
        </a:accent4>
        <a:accent5>
          <a:srgbClr val="AAB4C6"/>
        </a:accent5>
        <a:accent6>
          <a:srgbClr val="454545"/>
        </a:accent6>
        <a:hlink>
          <a:srgbClr val="8CCDDF"/>
        </a:hlink>
        <a:folHlink>
          <a:srgbClr val="C9E5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VJ_2003 2">
        <a:dk1>
          <a:srgbClr val="4D4D4D"/>
        </a:dk1>
        <a:lt1>
          <a:srgbClr val="FFFFFF"/>
        </a:lt1>
        <a:dk2>
          <a:srgbClr val="08558F"/>
        </a:dk2>
        <a:lt2>
          <a:srgbClr val="8092C7"/>
        </a:lt2>
        <a:accent1>
          <a:srgbClr val="08558F"/>
        </a:accent1>
        <a:accent2>
          <a:srgbClr val="8092C7"/>
        </a:accent2>
        <a:accent3>
          <a:srgbClr val="FFFFFF"/>
        </a:accent3>
        <a:accent4>
          <a:srgbClr val="404040"/>
        </a:accent4>
        <a:accent5>
          <a:srgbClr val="AAB4C6"/>
        </a:accent5>
        <a:accent6>
          <a:srgbClr val="7384B4"/>
        </a:accent6>
        <a:hlink>
          <a:srgbClr val="8CCDDF"/>
        </a:hlink>
        <a:folHlink>
          <a:srgbClr val="C9E5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5_UVJ">
  <a:themeElements>
    <a:clrScheme name="15_UVJ 2">
      <a:dk1>
        <a:srgbClr val="4D4D4D"/>
      </a:dk1>
      <a:lt1>
        <a:srgbClr val="FFFFFF"/>
      </a:lt1>
      <a:dk2>
        <a:srgbClr val="08558F"/>
      </a:dk2>
      <a:lt2>
        <a:srgbClr val="8092C7"/>
      </a:lt2>
      <a:accent1>
        <a:srgbClr val="08558F"/>
      </a:accent1>
      <a:accent2>
        <a:srgbClr val="8092C7"/>
      </a:accent2>
      <a:accent3>
        <a:srgbClr val="FFFFFF"/>
      </a:accent3>
      <a:accent4>
        <a:srgbClr val="404040"/>
      </a:accent4>
      <a:accent5>
        <a:srgbClr val="AAB4C6"/>
      </a:accent5>
      <a:accent6>
        <a:srgbClr val="7384B4"/>
      </a:accent6>
      <a:hlink>
        <a:srgbClr val="8CCDDF"/>
      </a:hlink>
      <a:folHlink>
        <a:srgbClr val="C9E5ED"/>
      </a:folHlink>
    </a:clrScheme>
    <a:fontScheme name="15_UVJ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8380" tIns="29190" rIns="58380" bIns="29190" numCol="1" anchor="t" anchorCtr="0" compatLnSpc="1">
        <a:prstTxWarp prst="textNoShape">
          <a:avLst/>
        </a:prstTxWarp>
        <a:spAutoFit/>
      </a:bodyPr>
      <a:lstStyle>
        <a:defPPr marL="0" marR="0" indent="0" algn="l" defTabSz="58102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50000"/>
          <a:buFont typeface="Arial" charset="0"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8380" tIns="29190" rIns="58380" bIns="29190" numCol="1" anchor="t" anchorCtr="0" compatLnSpc="1">
        <a:prstTxWarp prst="textNoShape">
          <a:avLst/>
        </a:prstTxWarp>
        <a:spAutoFit/>
      </a:bodyPr>
      <a:lstStyle>
        <a:defPPr marL="0" marR="0" indent="0" algn="l" defTabSz="58102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50000"/>
          <a:buFont typeface="Arial" charset="0"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5_UVJ 1">
        <a:dk1>
          <a:srgbClr val="4D4D4D"/>
        </a:dk1>
        <a:lt1>
          <a:srgbClr val="FFFFFF"/>
        </a:lt1>
        <a:dk2>
          <a:srgbClr val="08558F"/>
        </a:dk2>
        <a:lt2>
          <a:srgbClr val="8092C7"/>
        </a:lt2>
        <a:accent1>
          <a:srgbClr val="08558F"/>
        </a:accent1>
        <a:accent2>
          <a:srgbClr val="4D4D4D"/>
        </a:accent2>
        <a:accent3>
          <a:srgbClr val="FFFFFF"/>
        </a:accent3>
        <a:accent4>
          <a:srgbClr val="404040"/>
        </a:accent4>
        <a:accent5>
          <a:srgbClr val="AAB4C6"/>
        </a:accent5>
        <a:accent6>
          <a:srgbClr val="454545"/>
        </a:accent6>
        <a:hlink>
          <a:srgbClr val="8CCDDF"/>
        </a:hlink>
        <a:folHlink>
          <a:srgbClr val="C9E5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UVJ 2">
        <a:dk1>
          <a:srgbClr val="4D4D4D"/>
        </a:dk1>
        <a:lt1>
          <a:srgbClr val="FFFFFF"/>
        </a:lt1>
        <a:dk2>
          <a:srgbClr val="08558F"/>
        </a:dk2>
        <a:lt2>
          <a:srgbClr val="8092C7"/>
        </a:lt2>
        <a:accent1>
          <a:srgbClr val="08558F"/>
        </a:accent1>
        <a:accent2>
          <a:srgbClr val="8092C7"/>
        </a:accent2>
        <a:accent3>
          <a:srgbClr val="FFFFFF"/>
        </a:accent3>
        <a:accent4>
          <a:srgbClr val="404040"/>
        </a:accent4>
        <a:accent5>
          <a:srgbClr val="AAB4C6"/>
        </a:accent5>
        <a:accent6>
          <a:srgbClr val="7384B4"/>
        </a:accent6>
        <a:hlink>
          <a:srgbClr val="8CCDDF"/>
        </a:hlink>
        <a:folHlink>
          <a:srgbClr val="C9E5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9_UVJ">
  <a:themeElements>
    <a:clrScheme name="15_UVJ 2">
      <a:dk1>
        <a:srgbClr val="4D4D4D"/>
      </a:dk1>
      <a:lt1>
        <a:srgbClr val="FFFFFF"/>
      </a:lt1>
      <a:dk2>
        <a:srgbClr val="08558F"/>
      </a:dk2>
      <a:lt2>
        <a:srgbClr val="8092C7"/>
      </a:lt2>
      <a:accent1>
        <a:srgbClr val="08558F"/>
      </a:accent1>
      <a:accent2>
        <a:srgbClr val="8092C7"/>
      </a:accent2>
      <a:accent3>
        <a:srgbClr val="FFFFFF"/>
      </a:accent3>
      <a:accent4>
        <a:srgbClr val="404040"/>
      </a:accent4>
      <a:accent5>
        <a:srgbClr val="AAB4C6"/>
      </a:accent5>
      <a:accent6>
        <a:srgbClr val="7384B4"/>
      </a:accent6>
      <a:hlink>
        <a:srgbClr val="8CCDDF"/>
      </a:hlink>
      <a:folHlink>
        <a:srgbClr val="C9E5ED"/>
      </a:folHlink>
    </a:clrScheme>
    <a:fontScheme name="15_UVJ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8380" tIns="29190" rIns="58380" bIns="29190" numCol="1" anchor="t" anchorCtr="0" compatLnSpc="1">
        <a:prstTxWarp prst="textNoShape">
          <a:avLst/>
        </a:prstTxWarp>
        <a:spAutoFit/>
      </a:bodyPr>
      <a:lstStyle>
        <a:defPPr marL="0" marR="0" indent="0" algn="l" defTabSz="58102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50000"/>
          <a:buFont typeface="Arial" charset="0"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8380" tIns="29190" rIns="58380" bIns="29190" numCol="1" anchor="t" anchorCtr="0" compatLnSpc="1">
        <a:prstTxWarp prst="textNoShape">
          <a:avLst/>
        </a:prstTxWarp>
        <a:spAutoFit/>
      </a:bodyPr>
      <a:lstStyle>
        <a:defPPr marL="0" marR="0" indent="0" algn="l" defTabSz="58102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50000"/>
          <a:buFont typeface="Arial" charset="0"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5_UVJ 1">
        <a:dk1>
          <a:srgbClr val="4D4D4D"/>
        </a:dk1>
        <a:lt1>
          <a:srgbClr val="FFFFFF"/>
        </a:lt1>
        <a:dk2>
          <a:srgbClr val="08558F"/>
        </a:dk2>
        <a:lt2>
          <a:srgbClr val="8092C7"/>
        </a:lt2>
        <a:accent1>
          <a:srgbClr val="08558F"/>
        </a:accent1>
        <a:accent2>
          <a:srgbClr val="4D4D4D"/>
        </a:accent2>
        <a:accent3>
          <a:srgbClr val="FFFFFF"/>
        </a:accent3>
        <a:accent4>
          <a:srgbClr val="404040"/>
        </a:accent4>
        <a:accent5>
          <a:srgbClr val="AAB4C6"/>
        </a:accent5>
        <a:accent6>
          <a:srgbClr val="454545"/>
        </a:accent6>
        <a:hlink>
          <a:srgbClr val="8CCDDF"/>
        </a:hlink>
        <a:folHlink>
          <a:srgbClr val="C9E5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UVJ 2">
        <a:dk1>
          <a:srgbClr val="4D4D4D"/>
        </a:dk1>
        <a:lt1>
          <a:srgbClr val="FFFFFF"/>
        </a:lt1>
        <a:dk2>
          <a:srgbClr val="08558F"/>
        </a:dk2>
        <a:lt2>
          <a:srgbClr val="8092C7"/>
        </a:lt2>
        <a:accent1>
          <a:srgbClr val="08558F"/>
        </a:accent1>
        <a:accent2>
          <a:srgbClr val="8092C7"/>
        </a:accent2>
        <a:accent3>
          <a:srgbClr val="FFFFFF"/>
        </a:accent3>
        <a:accent4>
          <a:srgbClr val="404040"/>
        </a:accent4>
        <a:accent5>
          <a:srgbClr val="AAB4C6"/>
        </a:accent5>
        <a:accent6>
          <a:srgbClr val="7384B4"/>
        </a:accent6>
        <a:hlink>
          <a:srgbClr val="8CCDDF"/>
        </a:hlink>
        <a:folHlink>
          <a:srgbClr val="C9E5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1_UVJ">
  <a:themeElements>
    <a:clrScheme name="15_UVJ 2">
      <a:dk1>
        <a:srgbClr val="4D4D4D"/>
      </a:dk1>
      <a:lt1>
        <a:srgbClr val="FFFFFF"/>
      </a:lt1>
      <a:dk2>
        <a:srgbClr val="08558F"/>
      </a:dk2>
      <a:lt2>
        <a:srgbClr val="8092C7"/>
      </a:lt2>
      <a:accent1>
        <a:srgbClr val="08558F"/>
      </a:accent1>
      <a:accent2>
        <a:srgbClr val="8092C7"/>
      </a:accent2>
      <a:accent3>
        <a:srgbClr val="FFFFFF"/>
      </a:accent3>
      <a:accent4>
        <a:srgbClr val="404040"/>
      </a:accent4>
      <a:accent5>
        <a:srgbClr val="AAB4C6"/>
      </a:accent5>
      <a:accent6>
        <a:srgbClr val="7384B4"/>
      </a:accent6>
      <a:hlink>
        <a:srgbClr val="8CCDDF"/>
      </a:hlink>
      <a:folHlink>
        <a:srgbClr val="C9E5ED"/>
      </a:folHlink>
    </a:clrScheme>
    <a:fontScheme name="15_UVJ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8380" tIns="29190" rIns="58380" bIns="29190" numCol="1" anchor="t" anchorCtr="0" compatLnSpc="1">
        <a:prstTxWarp prst="textNoShape">
          <a:avLst/>
        </a:prstTxWarp>
        <a:spAutoFit/>
      </a:bodyPr>
      <a:lstStyle>
        <a:defPPr marL="0" marR="0" indent="0" algn="l" defTabSz="58102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50000"/>
          <a:buFont typeface="Arial" charset="0"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8380" tIns="29190" rIns="58380" bIns="29190" numCol="1" anchor="t" anchorCtr="0" compatLnSpc="1">
        <a:prstTxWarp prst="textNoShape">
          <a:avLst/>
        </a:prstTxWarp>
        <a:spAutoFit/>
      </a:bodyPr>
      <a:lstStyle>
        <a:defPPr marL="0" marR="0" indent="0" algn="l" defTabSz="58102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50000"/>
          <a:buFont typeface="Arial" charset="0"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5_UVJ 1">
        <a:dk1>
          <a:srgbClr val="4D4D4D"/>
        </a:dk1>
        <a:lt1>
          <a:srgbClr val="FFFFFF"/>
        </a:lt1>
        <a:dk2>
          <a:srgbClr val="08558F"/>
        </a:dk2>
        <a:lt2>
          <a:srgbClr val="8092C7"/>
        </a:lt2>
        <a:accent1>
          <a:srgbClr val="08558F"/>
        </a:accent1>
        <a:accent2>
          <a:srgbClr val="4D4D4D"/>
        </a:accent2>
        <a:accent3>
          <a:srgbClr val="FFFFFF"/>
        </a:accent3>
        <a:accent4>
          <a:srgbClr val="404040"/>
        </a:accent4>
        <a:accent5>
          <a:srgbClr val="AAB4C6"/>
        </a:accent5>
        <a:accent6>
          <a:srgbClr val="454545"/>
        </a:accent6>
        <a:hlink>
          <a:srgbClr val="8CCDDF"/>
        </a:hlink>
        <a:folHlink>
          <a:srgbClr val="C9E5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UVJ 2">
        <a:dk1>
          <a:srgbClr val="4D4D4D"/>
        </a:dk1>
        <a:lt1>
          <a:srgbClr val="FFFFFF"/>
        </a:lt1>
        <a:dk2>
          <a:srgbClr val="08558F"/>
        </a:dk2>
        <a:lt2>
          <a:srgbClr val="8092C7"/>
        </a:lt2>
        <a:accent1>
          <a:srgbClr val="08558F"/>
        </a:accent1>
        <a:accent2>
          <a:srgbClr val="8092C7"/>
        </a:accent2>
        <a:accent3>
          <a:srgbClr val="FFFFFF"/>
        </a:accent3>
        <a:accent4>
          <a:srgbClr val="404040"/>
        </a:accent4>
        <a:accent5>
          <a:srgbClr val="AAB4C6"/>
        </a:accent5>
        <a:accent6>
          <a:srgbClr val="7384B4"/>
        </a:accent6>
        <a:hlink>
          <a:srgbClr val="8CCDDF"/>
        </a:hlink>
        <a:folHlink>
          <a:srgbClr val="C9E5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0_UVJ">
  <a:themeElements>
    <a:clrScheme name="15_UVJ 2">
      <a:dk1>
        <a:srgbClr val="4D4D4D"/>
      </a:dk1>
      <a:lt1>
        <a:srgbClr val="FFFFFF"/>
      </a:lt1>
      <a:dk2>
        <a:srgbClr val="08558F"/>
      </a:dk2>
      <a:lt2>
        <a:srgbClr val="8092C7"/>
      </a:lt2>
      <a:accent1>
        <a:srgbClr val="08558F"/>
      </a:accent1>
      <a:accent2>
        <a:srgbClr val="8092C7"/>
      </a:accent2>
      <a:accent3>
        <a:srgbClr val="FFFFFF"/>
      </a:accent3>
      <a:accent4>
        <a:srgbClr val="404040"/>
      </a:accent4>
      <a:accent5>
        <a:srgbClr val="AAB4C6"/>
      </a:accent5>
      <a:accent6>
        <a:srgbClr val="7384B4"/>
      </a:accent6>
      <a:hlink>
        <a:srgbClr val="8CCDDF"/>
      </a:hlink>
      <a:folHlink>
        <a:srgbClr val="C9E5ED"/>
      </a:folHlink>
    </a:clrScheme>
    <a:fontScheme name="15_UVJ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8380" tIns="29190" rIns="58380" bIns="29190" numCol="1" anchor="t" anchorCtr="0" compatLnSpc="1">
        <a:prstTxWarp prst="textNoShape">
          <a:avLst/>
        </a:prstTxWarp>
        <a:spAutoFit/>
      </a:bodyPr>
      <a:lstStyle>
        <a:defPPr marL="0" marR="0" indent="0" algn="l" defTabSz="58102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50000"/>
          <a:buFont typeface="Arial" charset="0"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8380" tIns="29190" rIns="58380" bIns="29190" numCol="1" anchor="t" anchorCtr="0" compatLnSpc="1">
        <a:prstTxWarp prst="textNoShape">
          <a:avLst/>
        </a:prstTxWarp>
        <a:spAutoFit/>
      </a:bodyPr>
      <a:lstStyle>
        <a:defPPr marL="0" marR="0" indent="0" algn="l" defTabSz="58102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50000"/>
          <a:buFont typeface="Arial" charset="0"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5_UVJ 1">
        <a:dk1>
          <a:srgbClr val="4D4D4D"/>
        </a:dk1>
        <a:lt1>
          <a:srgbClr val="FFFFFF"/>
        </a:lt1>
        <a:dk2>
          <a:srgbClr val="08558F"/>
        </a:dk2>
        <a:lt2>
          <a:srgbClr val="8092C7"/>
        </a:lt2>
        <a:accent1>
          <a:srgbClr val="08558F"/>
        </a:accent1>
        <a:accent2>
          <a:srgbClr val="4D4D4D"/>
        </a:accent2>
        <a:accent3>
          <a:srgbClr val="FFFFFF"/>
        </a:accent3>
        <a:accent4>
          <a:srgbClr val="404040"/>
        </a:accent4>
        <a:accent5>
          <a:srgbClr val="AAB4C6"/>
        </a:accent5>
        <a:accent6>
          <a:srgbClr val="454545"/>
        </a:accent6>
        <a:hlink>
          <a:srgbClr val="8CCDDF"/>
        </a:hlink>
        <a:folHlink>
          <a:srgbClr val="C9E5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UVJ 2">
        <a:dk1>
          <a:srgbClr val="4D4D4D"/>
        </a:dk1>
        <a:lt1>
          <a:srgbClr val="FFFFFF"/>
        </a:lt1>
        <a:dk2>
          <a:srgbClr val="08558F"/>
        </a:dk2>
        <a:lt2>
          <a:srgbClr val="8092C7"/>
        </a:lt2>
        <a:accent1>
          <a:srgbClr val="08558F"/>
        </a:accent1>
        <a:accent2>
          <a:srgbClr val="8092C7"/>
        </a:accent2>
        <a:accent3>
          <a:srgbClr val="FFFFFF"/>
        </a:accent3>
        <a:accent4>
          <a:srgbClr val="404040"/>
        </a:accent4>
        <a:accent5>
          <a:srgbClr val="AAB4C6"/>
        </a:accent5>
        <a:accent6>
          <a:srgbClr val="7384B4"/>
        </a:accent6>
        <a:hlink>
          <a:srgbClr val="8CCDDF"/>
        </a:hlink>
        <a:folHlink>
          <a:srgbClr val="C9E5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ablona_UJV_2007">
  <a:themeElements>
    <a:clrScheme name="UVJ_2003 1">
      <a:dk1>
        <a:srgbClr val="4D4D4D"/>
      </a:dk1>
      <a:lt1>
        <a:srgbClr val="FFFFFF"/>
      </a:lt1>
      <a:dk2>
        <a:srgbClr val="08558F"/>
      </a:dk2>
      <a:lt2>
        <a:srgbClr val="8092C7"/>
      </a:lt2>
      <a:accent1>
        <a:srgbClr val="08558F"/>
      </a:accent1>
      <a:accent2>
        <a:srgbClr val="4D4D4D"/>
      </a:accent2>
      <a:accent3>
        <a:srgbClr val="FFFFFF"/>
      </a:accent3>
      <a:accent4>
        <a:srgbClr val="404040"/>
      </a:accent4>
      <a:accent5>
        <a:srgbClr val="AAB4C6"/>
      </a:accent5>
      <a:accent6>
        <a:srgbClr val="454545"/>
      </a:accent6>
      <a:hlink>
        <a:srgbClr val="8CCDDF"/>
      </a:hlink>
      <a:folHlink>
        <a:srgbClr val="C9E5ED"/>
      </a:folHlink>
    </a:clrScheme>
    <a:fontScheme name="UVJ_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8380" tIns="29190" rIns="58380" bIns="29190" numCol="1" anchor="t" anchorCtr="0" compatLnSpc="1">
        <a:prstTxWarp prst="textNoShape">
          <a:avLst/>
        </a:prstTxWarp>
        <a:spAutoFit/>
      </a:bodyPr>
      <a:lstStyle>
        <a:defPPr marL="0" marR="0" indent="0" algn="l" defTabSz="58102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50000"/>
          <a:buFont typeface="Arial" charset="0"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8380" tIns="29190" rIns="58380" bIns="29190" numCol="1" anchor="t" anchorCtr="0" compatLnSpc="1">
        <a:prstTxWarp prst="textNoShape">
          <a:avLst/>
        </a:prstTxWarp>
        <a:spAutoFit/>
      </a:bodyPr>
      <a:lstStyle>
        <a:defPPr marL="0" marR="0" indent="0" algn="l" defTabSz="58102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50000"/>
          <a:buFont typeface="Arial" charset="0"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58378" tIns="29189" rIns="58378" bIns="29189" numCol="1" anchor="t" anchorCtr="0" compatLnSpc="1">
        <a:prstTxWarp prst="textNoShape">
          <a:avLst/>
        </a:prstTxWarp>
      </a:bodyPr>
      <a:lstStyle>
        <a:defPPr>
          <a:buSzTx/>
          <a:buNone/>
          <a:defRPr sz="3200" dirty="0" smtClean="0"/>
        </a:defPPr>
      </a:lstStyle>
    </a:txDef>
  </a:objectDefaults>
  <a:extraClrSchemeLst>
    <a:extraClrScheme>
      <a:clrScheme name="UVJ_2003 1">
        <a:dk1>
          <a:srgbClr val="4D4D4D"/>
        </a:dk1>
        <a:lt1>
          <a:srgbClr val="FFFFFF"/>
        </a:lt1>
        <a:dk2>
          <a:srgbClr val="08558F"/>
        </a:dk2>
        <a:lt2>
          <a:srgbClr val="8092C7"/>
        </a:lt2>
        <a:accent1>
          <a:srgbClr val="08558F"/>
        </a:accent1>
        <a:accent2>
          <a:srgbClr val="4D4D4D"/>
        </a:accent2>
        <a:accent3>
          <a:srgbClr val="FFFFFF"/>
        </a:accent3>
        <a:accent4>
          <a:srgbClr val="404040"/>
        </a:accent4>
        <a:accent5>
          <a:srgbClr val="AAB4C6"/>
        </a:accent5>
        <a:accent6>
          <a:srgbClr val="454545"/>
        </a:accent6>
        <a:hlink>
          <a:srgbClr val="8CCDDF"/>
        </a:hlink>
        <a:folHlink>
          <a:srgbClr val="C9E5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VJ_2003 2">
        <a:dk1>
          <a:srgbClr val="4D4D4D"/>
        </a:dk1>
        <a:lt1>
          <a:srgbClr val="FFFFFF"/>
        </a:lt1>
        <a:dk2>
          <a:srgbClr val="08558F"/>
        </a:dk2>
        <a:lt2>
          <a:srgbClr val="8092C7"/>
        </a:lt2>
        <a:accent1>
          <a:srgbClr val="08558F"/>
        </a:accent1>
        <a:accent2>
          <a:srgbClr val="8092C7"/>
        </a:accent2>
        <a:accent3>
          <a:srgbClr val="FFFFFF"/>
        </a:accent3>
        <a:accent4>
          <a:srgbClr val="404040"/>
        </a:accent4>
        <a:accent5>
          <a:srgbClr val="AAB4C6"/>
        </a:accent5>
        <a:accent6>
          <a:srgbClr val="7384B4"/>
        </a:accent6>
        <a:hlink>
          <a:srgbClr val="8CCDDF"/>
        </a:hlink>
        <a:folHlink>
          <a:srgbClr val="C9E5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624ACF81C9B1489F42B33FD7B9C13F" ma:contentTypeVersion="7" ma:contentTypeDescription="Vytvoří nový dokument" ma:contentTypeScope="" ma:versionID="d660d255bc664b838b29c97d10e13d59">
  <xsd:schema xmlns:xsd="http://www.w3.org/2001/XMLSchema" xmlns:xs="http://www.w3.org/2001/XMLSchema" xmlns:p="http://schemas.microsoft.com/office/2006/metadata/properties" xmlns:ns2="a5e53672-6f58-4073-9f4d-96a7be293144" xmlns:ns3="http://schemas.microsoft.com/sharepoint.v3" xmlns:ns4="daaee8a9-a696-477a-b930-8acfb142e5a4" targetNamespace="http://schemas.microsoft.com/office/2006/metadata/properties" ma:root="true" ma:fieldsID="552b17a41296afeb47e4fffe674ac0d1" ns2:_="" ns3:_="" ns4:_="">
    <xsd:import namespace="a5e53672-6f58-4073-9f4d-96a7be293144"/>
    <xsd:import namespace="http://schemas.microsoft.com/sharepoint.v3"/>
    <xsd:import namespace="daaee8a9-a696-477a-b930-8acfb142e5a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icb4f9ac48f44410b2cbd4af84ad3f39" minOccurs="0"/>
                <xsd:element ref="ns2:TaxCatchAll" minOccurs="0"/>
                <xsd:element ref="ns2:TaxCatchAllLabel" minOccurs="0"/>
                <xsd:element ref="ns3:CategoryDescription" minOccurs="0"/>
                <xsd:element ref="ns4:Informa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53672-6f58-4073-9f4d-96a7be29314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  <xsd:element name="icb4f9ac48f44410b2cbd4af84ad3f39" ma:index="11" nillable="true" ma:taxonomy="true" ma:internalName="icb4f9ac48f44410b2cbd4af84ad3f39" ma:taxonomyFieldName="Kategorie_x0020_formul_x00e1__x0159_e" ma:displayName="Kategorie AG" ma:default="" ma:fieldId="{2cb4f9ac-48f4-4410-b2cb-d4af84ad3f39}" ma:sspId="16c58b6d-a800-4a6f-a915-2ee0ff255838" ma:termSetId="9a88967c-af24-4267-adc3-45ddb530bb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Sloupec zachycení celé taxonomie" ma:hidden="true" ma:list="{926843fb-cff8-4150-9cf2-af2beadb1822}" ma:internalName="TaxCatchAll" ma:showField="CatchAllData" ma:web="a5e53672-6f58-4073-9f4d-96a7be2931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Sloupec zachycení celé taxonomie1" ma:hidden="true" ma:list="{926843fb-cff8-4150-9cf2-af2beadb1822}" ma:internalName="TaxCatchAllLabel" ma:readOnly="true" ma:showField="CatchAllDataLabel" ma:web="a5e53672-6f58-4073-9f4d-96a7be2931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5" nillable="true" ma:displayName="Popis" ma:internalName="Category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aee8a9-a696-477a-b930-8acfb142e5a4" elementFormDefault="qualified">
    <xsd:import namespace="http://schemas.microsoft.com/office/2006/documentManagement/types"/>
    <xsd:import namespace="http://schemas.microsoft.com/office/infopath/2007/PartnerControls"/>
    <xsd:element name="Informace" ma:index="16" nillable="true" ma:displayName="Informace" ma:description="" ma:internalName="Informac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ce xmlns="daaee8a9-a696-477a-b930-8acfb142e5a4" xsi:nil="true"/>
    <CategoryDescription xmlns="http://schemas.microsoft.com/sharepoint.v3" xsi:nil="true"/>
    <icb4f9ac48f44410b2cbd4af84ad3f39 xmlns="a5e53672-6f58-4073-9f4d-96a7be293144">
      <Terms xmlns="http://schemas.microsoft.com/office/infopath/2007/PartnerControls"/>
    </icb4f9ac48f44410b2cbd4af84ad3f39>
    <TaxCatchAll xmlns="a5e53672-6f58-4073-9f4d-96a7be293144"/>
  </documentManagement>
</p:properties>
</file>

<file path=customXml/itemProps1.xml><?xml version="1.0" encoding="utf-8"?>
<ds:datastoreItem xmlns:ds="http://schemas.openxmlformats.org/officeDocument/2006/customXml" ds:itemID="{EDE92489-E5D4-4C1F-9A2B-0D6E5E6D78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2BADC0-4B25-47D0-AF1F-712C8B1E4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e53672-6f58-4073-9f4d-96a7be293144"/>
    <ds:schemaRef ds:uri="http://schemas.microsoft.com/sharepoint.v3"/>
    <ds:schemaRef ds:uri="daaee8a9-a696-477a-b930-8acfb142e5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FCF408-A3CE-44EF-B739-E3547567E42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51610E6-4A4C-4099-9913-41581643AE20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5e53672-6f58-4073-9f4d-96a7be293144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daaee8a9-a696-477a-b930-8acfb142e5a4"/>
    <ds:schemaRef ds:uri="http://schemas.microsoft.com/sharepoint.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UJV_CZ_skupinaUJV</Template>
  <TotalTime>0</TotalTime>
  <Words>955</Words>
  <Application>Microsoft Office PowerPoint</Application>
  <PresentationFormat>Vlastní</PresentationFormat>
  <Paragraphs>217</Paragraphs>
  <Slides>24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24</vt:i4>
      </vt:variant>
    </vt:vector>
  </HeadingPairs>
  <TitlesOfParts>
    <vt:vector size="34" baseType="lpstr">
      <vt:lpstr>Arial</vt:lpstr>
      <vt:lpstr>Arial Narrow</vt:lpstr>
      <vt:lpstr>Calibri</vt:lpstr>
      <vt:lpstr>Wingdings</vt:lpstr>
      <vt:lpstr>UVJ_2003</vt:lpstr>
      <vt:lpstr>15_UVJ</vt:lpstr>
      <vt:lpstr>19_UVJ</vt:lpstr>
      <vt:lpstr>21_UVJ</vt:lpstr>
      <vt:lpstr>20_UVJ</vt:lpstr>
      <vt:lpstr>Sablona_UJV_2007</vt:lpstr>
      <vt:lpstr>Prezentace aplikace PowerPoint</vt:lpstr>
      <vt:lpstr>Česká vodíková technologická platforma</vt:lpstr>
      <vt:lpstr>Obsah</vt:lpstr>
      <vt:lpstr>Princip a Stav technologie</vt:lpstr>
      <vt:lpstr>Vodíková ekonomika – sector coupling</vt:lpstr>
      <vt:lpstr>Potenciální přínosy vodíkové ekonomiky</vt:lpstr>
      <vt:lpstr>Současné vývojové trendy vodíkové mobility</vt:lpstr>
      <vt:lpstr>Toyota Mirai</vt:lpstr>
      <vt:lpstr>Různé způsoby dopravy</vt:lpstr>
      <vt:lpstr>Plány vybraných zemí</vt:lpstr>
      <vt:lpstr>Plán rozvoje plnících stanic v Německu</vt:lpstr>
      <vt:lpstr>Historie a současnost v ČR</vt:lpstr>
      <vt:lpstr>Historie vodíkových technologií v ČR</vt:lpstr>
      <vt:lpstr>Důležité milníky v ČR</vt:lpstr>
      <vt:lpstr>TriHyBus – ocenění na Hannover Messe</vt:lpstr>
      <vt:lpstr>Toyota Mirai tankuje v Neratovicích (2017 a 2018)</vt:lpstr>
      <vt:lpstr>Nedávné dění v ČR</vt:lpstr>
      <vt:lpstr>Plány rozvoje</vt:lpstr>
      <vt:lpstr>Predikce vývoje – základní scénář  </vt:lpstr>
      <vt:lpstr> Aktivity a záměry subjektů v ČR  </vt:lpstr>
      <vt:lpstr> Aktivity a záměry subjektů v ČR  </vt:lpstr>
      <vt:lpstr>Dopravní tahy ČR a „plánované“ plnící stanice</vt:lpstr>
      <vt:lpstr>Shrnutí</vt:lpstr>
      <vt:lpstr>Děkuji za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2017-01-06T13:17:08Z</dcterms:created>
  <dcterms:modified xsi:type="dcterms:W3CDTF">2018-11-27T07:42:38Z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ce74b422-ccb5-4ee6-88a8-ebbd265d3453</vt:lpwstr>
  </property>
  <property fmtid="{D5CDD505-2E9C-101B-9397-08002B2CF9AE}" pid="3" name="ContentTypeId">
    <vt:lpwstr>0x010100D2624ACF81C9B1489F42B33FD7B9C13F</vt:lpwstr>
  </property>
  <property fmtid="{D5CDD505-2E9C-101B-9397-08002B2CF9AE}" pid="4" name="_dlc_DocId">
    <vt:lpwstr>UJVAK5KSR4R4-82-507</vt:lpwstr>
  </property>
  <property fmtid="{D5CDD505-2E9C-101B-9397-08002B2CF9AE}" pid="5" name="_dlc_DocIdUrl">
    <vt:lpwstr>http://portal.ujv.cz/useky/vr/mkt/_layouts/15/DocIdRedir.aspx?ID=UJVAK5KSR4R4-82-507, UJVAK5KSR4R4-82-507</vt:lpwstr>
  </property>
  <property fmtid="{D5CDD505-2E9C-101B-9397-08002B2CF9AE}" pid="6" name="icb4f9ac48f44410b2cbd4af84ad3f39">
    <vt:lpwstr/>
  </property>
  <property fmtid="{D5CDD505-2E9C-101B-9397-08002B2CF9AE}" pid="7" name="TaxCatchAll">
    <vt:lpwstr/>
  </property>
  <property fmtid="{D5CDD505-2E9C-101B-9397-08002B2CF9AE}" pid="8" name="Informace">
    <vt:lpwstr/>
  </property>
  <property fmtid="{D5CDD505-2E9C-101B-9397-08002B2CF9AE}" pid="9" name="CategoryDescription">
    <vt:lpwstr/>
  </property>
</Properties>
</file>