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66" r:id="rId3"/>
    <p:sldId id="265" r:id="rId4"/>
    <p:sldId id="264" r:id="rId5"/>
    <p:sldId id="267" r:id="rId6"/>
    <p:sldId id="259" r:id="rId7"/>
    <p:sldId id="258" r:id="rId8"/>
    <p:sldId id="262" r:id="rId9"/>
    <p:sldId id="260" r:id="rId10"/>
    <p:sldId id="261"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011" autoAdjust="0"/>
    <p:restoredTop sz="94660"/>
  </p:normalViewPr>
  <p:slideViewPr>
    <p:cSldViewPr snapToGrid="0">
      <p:cViewPr varScale="1">
        <p:scale>
          <a:sx n="109" d="100"/>
          <a:sy n="109" d="100"/>
        </p:scale>
        <p:origin x="438" y="102"/>
      </p:cViewPr>
      <p:guideLst/>
    </p:cSldViewPr>
  </p:slideViewPr>
  <p:notesTextViewPr>
    <p:cViewPr>
      <p:scale>
        <a:sx n="1" d="1"/>
        <a:sy n="1" d="1"/>
      </p:scale>
      <p:origin x="0" y="0"/>
    </p:cViewPr>
  </p:notesTextViewPr>
  <p:notesViewPr>
    <p:cSldViewPr snapToGrid="0">
      <p:cViewPr varScale="1">
        <p:scale>
          <a:sx n="85" d="100"/>
          <a:sy n="85" d="100"/>
        </p:scale>
        <p:origin x="2815" y="79"/>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A8E3DF-F88E-41F3-969C-7A3D1DD8782F}" type="datetimeFigureOut">
              <a:rPr lang="sv-SE" smtClean="0"/>
              <a:t>2019-06-19</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E76009-55C3-436B-A779-F09907D38398}" type="slidenum">
              <a:rPr lang="sv-SE" smtClean="0"/>
              <a:t>‹#›</a:t>
            </a:fld>
            <a:endParaRPr lang="sv-SE"/>
          </a:p>
        </p:txBody>
      </p:sp>
    </p:spTree>
    <p:extLst>
      <p:ext uri="{BB962C8B-B14F-4D97-AF65-F5344CB8AC3E}">
        <p14:creationId xmlns:p14="http://schemas.microsoft.com/office/powerpoint/2010/main" val="3630804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State funding accounts for half of this. Cooperation is important because the development in road transport and the Swedish automotive industry is of great importance for sustainable growth in Sweden. FFI's overall goal is to: Reduce the environmental impact of road transport Reduce the number of injured and killed in traffic Strengthen international competitiveness FFI's activities focus on climate, environment and safety. The business is divided into five permanent areas - sub-programs. These are controlled by a road map. In addition, there are shorter focus areas that are commonly called strategic initiatives and these all have their own program description.</a:t>
            </a:r>
            <a:endParaRPr lang="sv-SE" dirty="0" smtClean="0"/>
          </a:p>
          <a:p>
            <a:endParaRPr lang="sv-SE" dirty="0"/>
          </a:p>
        </p:txBody>
      </p:sp>
      <p:sp>
        <p:nvSpPr>
          <p:cNvPr id="4" name="Platshållare för bildnummer 3"/>
          <p:cNvSpPr>
            <a:spLocks noGrp="1"/>
          </p:cNvSpPr>
          <p:nvPr>
            <p:ph type="sldNum" sz="quarter" idx="10"/>
          </p:nvPr>
        </p:nvSpPr>
        <p:spPr/>
        <p:txBody>
          <a:bodyPr/>
          <a:lstStyle/>
          <a:p>
            <a:fld id="{47E76009-55C3-436B-A779-F09907D38398}" type="slidenum">
              <a:rPr lang="sv-SE" smtClean="0"/>
              <a:t>6</a:t>
            </a:fld>
            <a:endParaRPr lang="sv-SE"/>
          </a:p>
        </p:txBody>
      </p:sp>
    </p:spTree>
    <p:extLst>
      <p:ext uri="{BB962C8B-B14F-4D97-AF65-F5344CB8AC3E}">
        <p14:creationId xmlns:p14="http://schemas.microsoft.com/office/powerpoint/2010/main" val="3411438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smtClean="0"/>
              <a:t>Den sammantagna bilden är att många av de aktiviteter som presenterades i den strategiska planen är i gång. Planen innehåller 29 stycken åtaganden där myndigheterna inom SOFT identifierat områden och aktiviteter som man kan jobba vidare med utan ytterligare uppdrag. Samtliga åtaganden är aktiverade och merparten av dessa löper på enligt den planering som gjorts. 31 stycken åtaganden följs upp15 och av dessa är 7 stycken slutförda.  </a:t>
            </a:r>
          </a:p>
          <a:p>
            <a:r>
              <a:rPr lang="sv-SE" dirty="0" smtClean="0"/>
              <a:t>Av de 59 förslag som presenterades i planen är 27 stycken identifierade som aktiverade. Av dessa har 7 stycken bedömts som klara och 20 stycken är pågående. Förslagen är av olika karaktär och det innebär en viss svårighet att följa upp om förslaget, som det formulerats i planen, har aktiverats eller inte. Förslagen kan ha kommit tillbaka till någon myndighet eller annan utredare som ett uppdrag från regeringen. Förslagen kan även röra andra typer av löpande uppdrag16. I andra fall kan också en aktivitet kopplat till ett förslag identifieras, men kanske inte just som det var formulerat i sin helhet i planen</a:t>
            </a:r>
            <a:endParaRPr lang="sv-SE" dirty="0"/>
          </a:p>
        </p:txBody>
      </p:sp>
      <p:sp>
        <p:nvSpPr>
          <p:cNvPr id="4" name="Platshållare för bildnummer 3"/>
          <p:cNvSpPr>
            <a:spLocks noGrp="1"/>
          </p:cNvSpPr>
          <p:nvPr>
            <p:ph type="sldNum" sz="quarter" idx="10"/>
          </p:nvPr>
        </p:nvSpPr>
        <p:spPr/>
        <p:txBody>
          <a:bodyPr/>
          <a:lstStyle/>
          <a:p>
            <a:fld id="{47E76009-55C3-436B-A779-F09907D38398}" type="slidenum">
              <a:rPr lang="sv-SE" smtClean="0"/>
              <a:t>7</a:t>
            </a:fld>
            <a:endParaRPr lang="sv-SE"/>
          </a:p>
        </p:txBody>
      </p:sp>
    </p:spTree>
    <p:extLst>
      <p:ext uri="{BB962C8B-B14F-4D97-AF65-F5344CB8AC3E}">
        <p14:creationId xmlns:p14="http://schemas.microsoft.com/office/powerpoint/2010/main" val="2488511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1122363"/>
            <a:ext cx="9144000" cy="2387600"/>
          </a:xfrm>
        </p:spPr>
        <p:txBody>
          <a:bodyPr anchor="b"/>
          <a:lstStyle>
            <a:lvl1pPr algn="ctr">
              <a:defRPr sz="6000"/>
            </a:lvl1pPr>
          </a:lstStyle>
          <a:p>
            <a:r>
              <a:rPr lang="sv-SE" smtClean="0"/>
              <a:t>Klicka här för att ändra format</a:t>
            </a:r>
            <a:endParaRPr lang="sv-SE"/>
          </a:p>
        </p:txBody>
      </p:sp>
      <p:sp>
        <p:nvSpPr>
          <p:cNvPr id="3" name="Underrubri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smtClean="0"/>
              <a:t>Klicka om du vill redigera mall för underrubrikformat</a:t>
            </a:r>
            <a:endParaRPr lang="sv-SE"/>
          </a:p>
        </p:txBody>
      </p:sp>
      <p:sp>
        <p:nvSpPr>
          <p:cNvPr id="4" name="Platshållare för datum 3"/>
          <p:cNvSpPr>
            <a:spLocks noGrp="1"/>
          </p:cNvSpPr>
          <p:nvPr>
            <p:ph type="dt" sz="half" idx="10"/>
          </p:nvPr>
        </p:nvSpPr>
        <p:spPr/>
        <p:txBody>
          <a:bodyPr/>
          <a:lstStyle/>
          <a:p>
            <a:fld id="{C5F03E76-AB63-4B80-8A19-FEF2ACFE5F29}" type="datetimeFigureOut">
              <a:rPr lang="sv-SE" smtClean="0"/>
              <a:t>2019-06-19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16971933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5F03E76-AB63-4B80-8A19-FEF2ACFE5F29}" type="datetimeFigureOut">
              <a:rPr lang="sv-SE" smtClean="0"/>
              <a:t>2019-06-19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387901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8724900" y="365125"/>
            <a:ext cx="2628900"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838200" y="365125"/>
            <a:ext cx="7734300" cy="5811838"/>
          </a:xfrm>
        </p:spPr>
        <p:txBody>
          <a:bodyPr vert="eaVert"/>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5F03E76-AB63-4B80-8A19-FEF2ACFE5F29}" type="datetimeFigureOut">
              <a:rPr lang="sv-SE" smtClean="0"/>
              <a:t>2019-06-19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4247748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5F03E76-AB63-4B80-8A19-FEF2ACFE5F29}" type="datetimeFigureOut">
              <a:rPr lang="sv-SE" smtClean="0"/>
              <a:t>2019-06-19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20672450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831850" y="1709738"/>
            <a:ext cx="10515600" cy="2852737"/>
          </a:xfrm>
        </p:spPr>
        <p:txBody>
          <a:bodyPr anchor="b"/>
          <a:lstStyle>
            <a:lvl1pPr>
              <a:defRPr sz="6000"/>
            </a:lvl1pPr>
          </a:lstStyle>
          <a:p>
            <a:r>
              <a:rPr lang="sv-SE" smtClean="0"/>
              <a:t>Klicka här för att ändra format</a:t>
            </a:r>
            <a:endParaRPr lang="sv-SE"/>
          </a:p>
        </p:txBody>
      </p:sp>
      <p:sp>
        <p:nvSpPr>
          <p:cNvPr id="3" name="Platshållare för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smtClean="0"/>
              <a:t>Redigera format för bakgrundstext</a:t>
            </a:r>
          </a:p>
        </p:txBody>
      </p:sp>
      <p:sp>
        <p:nvSpPr>
          <p:cNvPr id="4" name="Platshållare för datum 3"/>
          <p:cNvSpPr>
            <a:spLocks noGrp="1"/>
          </p:cNvSpPr>
          <p:nvPr>
            <p:ph type="dt" sz="half" idx="10"/>
          </p:nvPr>
        </p:nvSpPr>
        <p:spPr/>
        <p:txBody>
          <a:bodyPr/>
          <a:lstStyle/>
          <a:p>
            <a:fld id="{C5F03E76-AB63-4B80-8A19-FEF2ACFE5F29}" type="datetimeFigureOut">
              <a:rPr lang="sv-SE" smtClean="0"/>
              <a:t>2019-06-19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27497769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838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6172200" y="1825625"/>
            <a:ext cx="5181600" cy="435133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C5F03E76-AB63-4B80-8A19-FEF2ACFE5F29}" type="datetimeFigureOut">
              <a:rPr lang="sv-SE" smtClean="0"/>
              <a:t>2019-06-19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1353502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839788" y="365125"/>
            <a:ext cx="105156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4" name="Platshållare för innehåll 3"/>
          <p:cNvSpPr>
            <a:spLocks noGrp="1"/>
          </p:cNvSpPr>
          <p:nvPr>
            <p:ph sz="half" idx="2"/>
          </p:nvPr>
        </p:nvSpPr>
        <p:spPr>
          <a:xfrm>
            <a:off x="839788" y="2505075"/>
            <a:ext cx="5157787"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Redigera format för bakgrundstext</a:t>
            </a:r>
          </a:p>
        </p:txBody>
      </p:sp>
      <p:sp>
        <p:nvSpPr>
          <p:cNvPr id="6" name="Platshållare för innehåll 5"/>
          <p:cNvSpPr>
            <a:spLocks noGrp="1"/>
          </p:cNvSpPr>
          <p:nvPr>
            <p:ph sz="quarter" idx="4"/>
          </p:nvPr>
        </p:nvSpPr>
        <p:spPr>
          <a:xfrm>
            <a:off x="6172200" y="2505075"/>
            <a:ext cx="5183188" cy="3684588"/>
          </a:xfrm>
        </p:spPr>
        <p:txBody>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C5F03E76-AB63-4B80-8A19-FEF2ACFE5F29}" type="datetimeFigureOut">
              <a:rPr lang="sv-SE" smtClean="0"/>
              <a:t>2019-06-19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2275705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C5F03E76-AB63-4B80-8A19-FEF2ACFE5F29}" type="datetimeFigureOut">
              <a:rPr lang="sv-SE" smtClean="0"/>
              <a:t>2019-06-19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2869384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5F03E76-AB63-4B80-8A19-FEF2ACFE5F29}" type="datetimeFigureOut">
              <a:rPr lang="sv-SE" smtClean="0"/>
              <a:t>2019-06-19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726397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innehåll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C5F03E76-AB63-4B80-8A19-FEF2ACFE5F29}" type="datetimeFigureOut">
              <a:rPr lang="sv-SE" smtClean="0"/>
              <a:t>2019-06-19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1495573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839788" y="457200"/>
            <a:ext cx="3932237" cy="1600200"/>
          </a:xfrm>
        </p:spPr>
        <p:txBody>
          <a:bodyPr anchor="b"/>
          <a:lstStyle>
            <a:lvl1pPr>
              <a:defRPr sz="3200"/>
            </a:lvl1pPr>
          </a:lstStyle>
          <a:p>
            <a:r>
              <a:rPr lang="sv-SE" smtClean="0"/>
              <a:t>Klicka här för att ändra format</a:t>
            </a:r>
            <a:endParaRPr lang="sv-SE"/>
          </a:p>
        </p:txBody>
      </p:sp>
      <p:sp>
        <p:nvSpPr>
          <p:cNvPr id="3" name="Platshållare för bild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smtClean="0"/>
              <a:t>Redigera format för bakgrundstext</a:t>
            </a:r>
          </a:p>
        </p:txBody>
      </p:sp>
      <p:sp>
        <p:nvSpPr>
          <p:cNvPr id="5" name="Platshållare för datum 4"/>
          <p:cNvSpPr>
            <a:spLocks noGrp="1"/>
          </p:cNvSpPr>
          <p:nvPr>
            <p:ph type="dt" sz="half" idx="10"/>
          </p:nvPr>
        </p:nvSpPr>
        <p:spPr/>
        <p:txBody>
          <a:bodyPr/>
          <a:lstStyle/>
          <a:p>
            <a:fld id="{C5F03E76-AB63-4B80-8A19-FEF2ACFE5F29}" type="datetimeFigureOut">
              <a:rPr lang="sv-SE" smtClean="0"/>
              <a:t>2019-06-19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168439F2-F9DA-4102-A6EA-7941CD30A12D}" type="slidenum">
              <a:rPr lang="sv-SE" smtClean="0"/>
              <a:t>‹#›</a:t>
            </a:fld>
            <a:endParaRPr lang="sv-SE"/>
          </a:p>
        </p:txBody>
      </p:sp>
    </p:spTree>
    <p:extLst>
      <p:ext uri="{BB962C8B-B14F-4D97-AF65-F5344CB8AC3E}">
        <p14:creationId xmlns:p14="http://schemas.microsoft.com/office/powerpoint/2010/main" val="40381025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smtClean="0"/>
              <a:t>Redigera format för bakgrundstext</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F03E76-AB63-4B80-8A19-FEF2ACFE5F29}" type="datetimeFigureOut">
              <a:rPr lang="sv-SE" smtClean="0"/>
              <a:t>2019-06-19</a:t>
            </a:fld>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8439F2-F9DA-4102-A6EA-7941CD30A12D}" type="slidenum">
              <a:rPr lang="sv-SE" smtClean="0"/>
              <a:t>‹#›</a:t>
            </a:fld>
            <a:endParaRPr lang="sv-SE"/>
          </a:p>
        </p:txBody>
      </p:sp>
    </p:spTree>
    <p:extLst>
      <p:ext uri="{BB962C8B-B14F-4D97-AF65-F5344CB8AC3E}">
        <p14:creationId xmlns:p14="http://schemas.microsoft.com/office/powerpoint/2010/main" val="27451556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vinnova.se/m/fordonsstrategisk-forskning-och-innovation/om-ffi2/"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hyperlink" Target="http://www.energimyndigheten.se/nyhetsarkiv/2017/strategisk-plan-for-hur-transportsektorn-ska-bli-fossilfr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triplef.lindholmen.se/en"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err="1" smtClean="0"/>
              <a:t>Memberstate</a:t>
            </a:r>
            <a:r>
              <a:rPr lang="sv-SE" dirty="0" smtClean="0"/>
              <a:t> meeting Brno	</a:t>
            </a:r>
            <a:endParaRPr lang="sv-SE" dirty="0"/>
          </a:p>
        </p:txBody>
      </p:sp>
      <p:sp>
        <p:nvSpPr>
          <p:cNvPr id="3" name="Underrubrik 2"/>
          <p:cNvSpPr>
            <a:spLocks noGrp="1"/>
          </p:cNvSpPr>
          <p:nvPr>
            <p:ph type="subTitle" idx="1"/>
          </p:nvPr>
        </p:nvSpPr>
        <p:spPr>
          <a:xfrm>
            <a:off x="954156" y="3675184"/>
            <a:ext cx="10427567" cy="1582615"/>
          </a:xfrm>
        </p:spPr>
        <p:txBody>
          <a:bodyPr>
            <a:normAutofit fontScale="92500" lnSpcReduction="10000"/>
          </a:bodyPr>
          <a:lstStyle/>
          <a:p>
            <a:pPr algn="l"/>
            <a:endParaRPr lang="en-GB" dirty="0" smtClean="0"/>
          </a:p>
          <a:p>
            <a:pPr algn="l"/>
            <a:r>
              <a:rPr lang="en-GB" dirty="0" smtClean="0"/>
              <a:t>The new latest activities in your country about road transport research funding. </a:t>
            </a:r>
          </a:p>
          <a:p>
            <a:endParaRPr lang="en-GB" dirty="0"/>
          </a:p>
          <a:p>
            <a:r>
              <a:rPr lang="sv-SE" dirty="0" smtClean="0"/>
              <a:t>Annelie Nylander Trafikverket, Sweden</a:t>
            </a:r>
            <a:endParaRPr lang="sv-SE" dirty="0"/>
          </a:p>
        </p:txBody>
      </p:sp>
      <p:pic>
        <p:nvPicPr>
          <p:cNvPr id="6" name="Bildobjekt 5"/>
          <p:cNvPicPr>
            <a:picLocks noChangeAspect="1"/>
          </p:cNvPicPr>
          <p:nvPr/>
        </p:nvPicPr>
        <p:blipFill>
          <a:blip r:embed="rId2"/>
          <a:stretch>
            <a:fillRect/>
          </a:stretch>
        </p:blipFill>
        <p:spPr>
          <a:xfrm>
            <a:off x="5210175" y="2497015"/>
            <a:ext cx="1771650" cy="1386377"/>
          </a:xfrm>
          <a:prstGeom prst="rect">
            <a:avLst/>
          </a:prstGeom>
        </p:spPr>
      </p:pic>
    </p:spTree>
    <p:extLst>
      <p:ext uri="{BB962C8B-B14F-4D97-AF65-F5344CB8AC3E}">
        <p14:creationId xmlns:p14="http://schemas.microsoft.com/office/powerpoint/2010/main" val="3776848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smtClean="0"/>
              <a:t>Highlights:</a:t>
            </a:r>
            <a:br>
              <a:rPr lang="en-US" dirty="0" smtClean="0"/>
            </a:br>
            <a:endParaRPr lang="sv-SE" dirty="0"/>
          </a:p>
        </p:txBody>
      </p:sp>
      <p:sp>
        <p:nvSpPr>
          <p:cNvPr id="3" name="Platshållare för innehåll 2"/>
          <p:cNvSpPr>
            <a:spLocks noGrp="1"/>
          </p:cNvSpPr>
          <p:nvPr>
            <p:ph idx="1"/>
          </p:nvPr>
        </p:nvSpPr>
        <p:spPr>
          <a:xfrm>
            <a:off x="0" y="960120"/>
            <a:ext cx="12192000" cy="6153912"/>
          </a:xfrm>
        </p:spPr>
        <p:txBody>
          <a:bodyPr>
            <a:noAutofit/>
          </a:bodyPr>
          <a:lstStyle/>
          <a:p>
            <a:r>
              <a:rPr lang="en-US" sz="1400" dirty="0" smtClean="0"/>
              <a:t>The </a:t>
            </a:r>
            <a:r>
              <a:rPr lang="en-US" sz="1400" b="1" dirty="0" smtClean="0"/>
              <a:t>mining and minerals industry </a:t>
            </a:r>
            <a:r>
              <a:rPr lang="en-US" sz="1400" dirty="0" smtClean="0"/>
              <a:t>is carrying out an electrification and automation program that, together with a transition to biofuels, will make mining operations fossil free by 2035.</a:t>
            </a:r>
          </a:p>
          <a:p>
            <a:r>
              <a:rPr lang="en-US" sz="1400" dirty="0" smtClean="0"/>
              <a:t>The </a:t>
            </a:r>
            <a:r>
              <a:rPr lang="en-US" sz="1400" b="1" dirty="0" smtClean="0"/>
              <a:t>steel industry </a:t>
            </a:r>
            <a:r>
              <a:rPr lang="en-US" sz="1400" dirty="0" smtClean="0"/>
              <a:t>describes a unique initiative focusing on the development of a technology to reduce iron ore to iron using hydrogen making fossil free steel possible.</a:t>
            </a:r>
          </a:p>
          <a:p>
            <a:r>
              <a:rPr lang="en-US" sz="1400" dirty="0" smtClean="0"/>
              <a:t>The </a:t>
            </a:r>
            <a:r>
              <a:rPr lang="en-US" sz="1400" b="1" dirty="0" smtClean="0"/>
              <a:t>aviation industry </a:t>
            </a:r>
            <a:r>
              <a:rPr lang="en-US" sz="1400" dirty="0" smtClean="0"/>
              <a:t>aims to make all domestic flights fossil free 2030 and all flights originating from Sweden fossil free 2045.</a:t>
            </a:r>
          </a:p>
          <a:p>
            <a:r>
              <a:rPr lang="en-US" sz="1400" dirty="0" smtClean="0"/>
              <a:t>The </a:t>
            </a:r>
            <a:r>
              <a:rPr lang="en-US" sz="1400" b="1" dirty="0" smtClean="0"/>
              <a:t>food retail </a:t>
            </a:r>
            <a:r>
              <a:rPr lang="en-US" sz="1400" dirty="0" smtClean="0"/>
              <a:t>sector’s goal is for all plastic packaging to be recyclable by 2022, and all plastic packages to be produced from renewable or recycled raw materials by 2030.</a:t>
            </a:r>
          </a:p>
          <a:p>
            <a:r>
              <a:rPr lang="en-US" sz="1400" dirty="0" smtClean="0"/>
              <a:t>The </a:t>
            </a:r>
            <a:r>
              <a:rPr lang="en-US" sz="1400" b="1" dirty="0" smtClean="0"/>
              <a:t>road haulage industry reduced </a:t>
            </a:r>
            <a:r>
              <a:rPr lang="en-US" sz="1400" dirty="0" smtClean="0"/>
              <a:t>its emissions between 2010 and 2016 by 25 per cent. They will reach the goal by switching fuel and they see the potential in route optimization and digitalization.</a:t>
            </a:r>
          </a:p>
          <a:p>
            <a:r>
              <a:rPr lang="en-US" sz="1400" dirty="0" smtClean="0"/>
              <a:t>The </a:t>
            </a:r>
            <a:r>
              <a:rPr lang="en-US" sz="1400" b="1" dirty="0" smtClean="0"/>
              <a:t>forest sector is </a:t>
            </a:r>
            <a:r>
              <a:rPr lang="en-US" sz="1400" dirty="0" smtClean="0"/>
              <a:t>aiming for fossil free industry operations 2030, fossil free vehicles in forest industries and in forestry 2030 and an increased production of biofuels based on forest raw material from 1 </a:t>
            </a:r>
            <a:r>
              <a:rPr lang="en-US" sz="1400" dirty="0" err="1" smtClean="0"/>
              <a:t>TWh</a:t>
            </a:r>
            <a:r>
              <a:rPr lang="en-US" sz="1400" dirty="0" smtClean="0"/>
              <a:t> to 10 </a:t>
            </a:r>
            <a:r>
              <a:rPr lang="en-US" sz="1400" dirty="0" err="1" smtClean="0"/>
              <a:t>TWh</a:t>
            </a:r>
            <a:r>
              <a:rPr lang="en-US" sz="1400" dirty="0" smtClean="0"/>
              <a:t> per year that will help other sectors becoming fossil free.</a:t>
            </a:r>
          </a:p>
          <a:p>
            <a:r>
              <a:rPr lang="en-US" sz="1400" dirty="0" smtClean="0"/>
              <a:t>The </a:t>
            </a:r>
            <a:r>
              <a:rPr lang="en-US" sz="1400" b="1" dirty="0" smtClean="0"/>
              <a:t>construction industry </a:t>
            </a:r>
            <a:r>
              <a:rPr lang="en-US" sz="1400" dirty="0" smtClean="0"/>
              <a:t>aims to reduce its greenhouse gas emissions by 50 per cent (cf. 2015) 2030, 75% reduction by 2040 and have net zero emissions by 2045</a:t>
            </a:r>
          </a:p>
          <a:p>
            <a:r>
              <a:rPr lang="en-US" sz="1400" dirty="0" smtClean="0"/>
              <a:t>The </a:t>
            </a:r>
            <a:r>
              <a:rPr lang="en-US" sz="1400" b="1" dirty="0" smtClean="0"/>
              <a:t>concrete industry aims </a:t>
            </a:r>
            <a:r>
              <a:rPr lang="en-US" sz="1400" dirty="0" smtClean="0"/>
              <a:t>to reach half the climate impact in 5 years, to have climate-neutral concrete available on the market 2030 and all concrete climate neutral 2045.</a:t>
            </a:r>
          </a:p>
          <a:p>
            <a:r>
              <a:rPr lang="en-US" sz="1400" dirty="0" smtClean="0"/>
              <a:t>The </a:t>
            </a:r>
            <a:r>
              <a:rPr lang="en-US" sz="1400" b="1" dirty="0" smtClean="0"/>
              <a:t>cement industry </a:t>
            </a:r>
            <a:r>
              <a:rPr lang="en-US" sz="1400" dirty="0" smtClean="0"/>
              <a:t>is aiming for climate neutrality with the use of carbon capture and storage technology.</a:t>
            </a:r>
          </a:p>
          <a:p>
            <a:r>
              <a:rPr lang="en-US" sz="1400" dirty="0" smtClean="0"/>
              <a:t>The </a:t>
            </a:r>
            <a:r>
              <a:rPr lang="en-US" sz="1400" b="1" dirty="0" smtClean="0"/>
              <a:t>heating sector </a:t>
            </a:r>
            <a:r>
              <a:rPr lang="en-US" sz="1400" dirty="0" smtClean="0"/>
              <a:t>has set the target to be fossil free by 2030, and by 2045 to become a carbon sink that will decrease the total amount of greenhouse gas emissions by using bio-energy with carbon capture and storage (BECCS) in district heating.</a:t>
            </a:r>
          </a:p>
          <a:p>
            <a:r>
              <a:rPr lang="en-US" sz="1400" dirty="0" smtClean="0"/>
              <a:t>The </a:t>
            </a:r>
            <a:r>
              <a:rPr lang="en-US" sz="1400" b="1" dirty="0" smtClean="0"/>
              <a:t>maritime industry </a:t>
            </a:r>
            <a:r>
              <a:rPr lang="en-US" sz="1400" dirty="0" smtClean="0"/>
              <a:t>is aiming for fossil free domestic shipping by 2045 through the development of gas (LNG/LBG), battery, biodiesel (HVO) and methanol powered vessels that has already begun.</a:t>
            </a:r>
          </a:p>
          <a:p>
            <a:r>
              <a:rPr lang="en-US" sz="1400" dirty="0" smtClean="0"/>
              <a:t>The </a:t>
            </a:r>
            <a:r>
              <a:rPr lang="en-US" sz="1400" b="1" dirty="0" smtClean="0"/>
              <a:t>aggregates industry </a:t>
            </a:r>
            <a:r>
              <a:rPr lang="en-US" sz="1400" dirty="0" smtClean="0"/>
              <a:t>is working with electrification of the machinery and also circulation of material flows to halve the emissions by 2030 (compared to 2015) and becoming fossil free by 2045.</a:t>
            </a:r>
          </a:p>
          <a:p>
            <a:r>
              <a:rPr lang="en-US" sz="1400" dirty="0" smtClean="0"/>
              <a:t>The </a:t>
            </a:r>
            <a:r>
              <a:rPr lang="en-US" sz="1400" b="1" dirty="0" err="1" smtClean="0"/>
              <a:t>digitalisation</a:t>
            </a:r>
            <a:r>
              <a:rPr lang="en-US" sz="1400" b="1" dirty="0" smtClean="0"/>
              <a:t> consultancy industry´s </a:t>
            </a:r>
            <a:r>
              <a:rPr lang="en-US" sz="1400" dirty="0" smtClean="0"/>
              <a:t>roadmap shows how the sector can contribute to lower emissions from other sectors with transformative solutions.</a:t>
            </a:r>
            <a:endParaRPr lang="sv-SE" sz="1400" dirty="0"/>
          </a:p>
        </p:txBody>
      </p:sp>
    </p:spTree>
    <p:extLst>
      <p:ext uri="{BB962C8B-B14F-4D97-AF65-F5344CB8AC3E}">
        <p14:creationId xmlns:p14="http://schemas.microsoft.com/office/powerpoint/2010/main" val="548053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106680" y="1950530"/>
            <a:ext cx="1905000" cy="2383725"/>
          </a:xfrm>
        </p:spPr>
        <p:txBody>
          <a:bodyPr/>
          <a:lstStyle/>
          <a:p>
            <a:r>
              <a:rPr lang="sv-SE" sz="3000" dirty="0" err="1" smtClean="0"/>
              <a:t>Outbound</a:t>
            </a:r>
            <a:r>
              <a:rPr lang="sv-SE" sz="3000" dirty="0" smtClean="0"/>
              <a:t> </a:t>
            </a:r>
            <a:r>
              <a:rPr lang="sv-SE" sz="3000" dirty="0" err="1" smtClean="0"/>
              <a:t>freight</a:t>
            </a:r>
            <a:r>
              <a:rPr lang="sv-SE" sz="3000" dirty="0" smtClean="0"/>
              <a:t> </a:t>
            </a:r>
            <a:r>
              <a:rPr lang="sv-SE" sz="3000" dirty="0" err="1" smtClean="0"/>
              <a:t>flows</a:t>
            </a:r>
            <a:endParaRPr lang="sv-SE" sz="3000" dirty="0"/>
          </a:p>
        </p:txBody>
      </p:sp>
      <p:pic>
        <p:nvPicPr>
          <p:cNvPr id="3" name="Bildobjekt 2"/>
          <p:cNvPicPr>
            <a:picLocks noChangeAspect="1"/>
          </p:cNvPicPr>
          <p:nvPr/>
        </p:nvPicPr>
        <p:blipFill>
          <a:blip r:embed="rId2"/>
          <a:stretch>
            <a:fillRect/>
          </a:stretch>
        </p:blipFill>
        <p:spPr>
          <a:xfrm>
            <a:off x="2295792" y="0"/>
            <a:ext cx="9896208" cy="6858000"/>
          </a:xfrm>
          <a:prstGeom prst="rect">
            <a:avLst/>
          </a:prstGeom>
        </p:spPr>
      </p:pic>
    </p:spTree>
    <p:extLst>
      <p:ext uri="{BB962C8B-B14F-4D97-AF65-F5344CB8AC3E}">
        <p14:creationId xmlns:p14="http://schemas.microsoft.com/office/powerpoint/2010/main" val="12571563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89560" y="725234"/>
            <a:ext cx="1786128" cy="4559997"/>
          </a:xfrm>
        </p:spPr>
        <p:txBody>
          <a:bodyPr/>
          <a:lstStyle/>
          <a:p>
            <a:r>
              <a:rPr lang="sv-SE" sz="3000" dirty="0" err="1" smtClean="0"/>
              <a:t>Inbound</a:t>
            </a:r>
            <a:r>
              <a:rPr lang="sv-SE" sz="3000" dirty="0" smtClean="0"/>
              <a:t> </a:t>
            </a:r>
            <a:r>
              <a:rPr lang="sv-SE" sz="3000" dirty="0" err="1" smtClean="0"/>
              <a:t>freight</a:t>
            </a:r>
            <a:r>
              <a:rPr lang="sv-SE" sz="3000" dirty="0" smtClean="0"/>
              <a:t> </a:t>
            </a:r>
            <a:r>
              <a:rPr lang="sv-SE" sz="3000" dirty="0" err="1" smtClean="0"/>
              <a:t>flows</a:t>
            </a:r>
            <a:endParaRPr lang="sv-SE" sz="3000" dirty="0"/>
          </a:p>
        </p:txBody>
      </p:sp>
      <p:pic>
        <p:nvPicPr>
          <p:cNvPr id="3" name="Bildobjekt 2"/>
          <p:cNvPicPr>
            <a:picLocks noChangeAspect="1"/>
          </p:cNvPicPr>
          <p:nvPr/>
        </p:nvPicPr>
        <p:blipFill>
          <a:blip r:embed="rId2"/>
          <a:stretch>
            <a:fillRect/>
          </a:stretch>
        </p:blipFill>
        <p:spPr>
          <a:xfrm>
            <a:off x="2632218" y="12677"/>
            <a:ext cx="9559782" cy="6845323"/>
          </a:xfrm>
          <a:prstGeom prst="rect">
            <a:avLst/>
          </a:prstGeom>
        </p:spPr>
      </p:pic>
    </p:spTree>
    <p:extLst>
      <p:ext uri="{BB962C8B-B14F-4D97-AF65-F5344CB8AC3E}">
        <p14:creationId xmlns:p14="http://schemas.microsoft.com/office/powerpoint/2010/main" val="13338721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609600" y="587829"/>
            <a:ext cx="9226731" cy="1933300"/>
          </a:xfrm>
        </p:spPr>
        <p:txBody>
          <a:bodyPr>
            <a:normAutofit fontScale="90000"/>
          </a:bodyPr>
          <a:lstStyle/>
          <a:p>
            <a:r>
              <a:rPr lang="en-US" sz="4000" dirty="0" smtClean="0"/>
              <a:t>Efficient</a:t>
            </a:r>
            <a:r>
              <a:rPr lang="en-US" sz="4000" dirty="0"/>
              <a:t>, high-capacity and sustainable freight transport – a </a:t>
            </a:r>
            <a:r>
              <a:rPr lang="en-US" sz="4000" dirty="0" smtClean="0"/>
              <a:t>national </a:t>
            </a:r>
            <a:r>
              <a:rPr lang="en-US" sz="4000" dirty="0"/>
              <a:t>freight transport </a:t>
            </a:r>
            <a:r>
              <a:rPr lang="en-US" sz="4000" dirty="0" smtClean="0"/>
              <a:t>strategy</a:t>
            </a:r>
            <a:r>
              <a:rPr lang="sv-SE" sz="4000" dirty="0"/>
              <a:t/>
            </a:r>
            <a:br>
              <a:rPr lang="sv-SE" sz="4000" dirty="0"/>
            </a:br>
            <a:endParaRPr lang="sv-SE" dirty="0"/>
          </a:p>
        </p:txBody>
      </p:sp>
      <p:sp>
        <p:nvSpPr>
          <p:cNvPr id="3" name="Platshållare för innehåll 2"/>
          <p:cNvSpPr>
            <a:spLocks noGrp="1"/>
          </p:cNvSpPr>
          <p:nvPr>
            <p:ph idx="1"/>
          </p:nvPr>
        </p:nvSpPr>
        <p:spPr>
          <a:xfrm>
            <a:off x="609600" y="2521130"/>
            <a:ext cx="9396549" cy="3500259"/>
          </a:xfrm>
        </p:spPr>
        <p:txBody>
          <a:bodyPr>
            <a:normAutofit lnSpcReduction="10000"/>
          </a:bodyPr>
          <a:lstStyle/>
          <a:p>
            <a:r>
              <a:rPr lang="sv-SE" sz="2670" dirty="0" err="1" smtClean="0"/>
              <a:t>First</a:t>
            </a:r>
            <a:r>
              <a:rPr lang="sv-SE" sz="2670" dirty="0" smtClean="0"/>
              <a:t> </a:t>
            </a:r>
            <a:r>
              <a:rPr lang="sv-SE" sz="2670" dirty="0" err="1" smtClean="0"/>
              <a:t>strategy</a:t>
            </a:r>
            <a:r>
              <a:rPr lang="sv-SE" sz="2670" dirty="0" smtClean="0"/>
              <a:t> </a:t>
            </a:r>
            <a:r>
              <a:rPr lang="sv-SE" sz="2670" dirty="0" err="1" smtClean="0"/>
              <a:t>of</a:t>
            </a:r>
            <a:r>
              <a:rPr lang="sv-SE" sz="2670" dirty="0" smtClean="0"/>
              <a:t> </a:t>
            </a:r>
            <a:r>
              <a:rPr lang="sv-SE" sz="2670" dirty="0" err="1" smtClean="0"/>
              <a:t>its</a:t>
            </a:r>
            <a:r>
              <a:rPr lang="sv-SE" sz="2670" dirty="0" smtClean="0"/>
              <a:t> kind in Sweden </a:t>
            </a:r>
          </a:p>
          <a:p>
            <a:r>
              <a:rPr lang="sv-SE" sz="2670" dirty="0" smtClean="0"/>
              <a:t>Covers all modes </a:t>
            </a:r>
            <a:r>
              <a:rPr lang="sv-SE" sz="2670" dirty="0" err="1" smtClean="0"/>
              <a:t>of</a:t>
            </a:r>
            <a:r>
              <a:rPr lang="sv-SE" sz="2670" dirty="0" smtClean="0"/>
              <a:t> transport</a:t>
            </a:r>
          </a:p>
          <a:p>
            <a:r>
              <a:rPr lang="sv-SE" sz="2670" dirty="0" err="1" smtClean="0"/>
              <a:t>Contributes</a:t>
            </a:r>
            <a:r>
              <a:rPr lang="sv-SE" sz="2670" dirty="0" smtClean="0"/>
              <a:t> to </a:t>
            </a:r>
          </a:p>
          <a:p>
            <a:pPr lvl="1"/>
            <a:r>
              <a:rPr lang="sv-SE" dirty="0" err="1" smtClean="0"/>
              <a:t>Achieving</a:t>
            </a:r>
            <a:r>
              <a:rPr lang="sv-SE" dirty="0" smtClean="0"/>
              <a:t> the national transport policy </a:t>
            </a:r>
            <a:r>
              <a:rPr lang="sv-SE" dirty="0" err="1" smtClean="0"/>
              <a:t>objectives</a:t>
            </a:r>
            <a:r>
              <a:rPr lang="sv-SE" dirty="0" smtClean="0"/>
              <a:t> </a:t>
            </a:r>
          </a:p>
          <a:p>
            <a:pPr lvl="1"/>
            <a:r>
              <a:rPr lang="sv-SE" dirty="0" err="1" smtClean="0"/>
              <a:t>Strengthening</a:t>
            </a:r>
            <a:r>
              <a:rPr lang="sv-SE" dirty="0" smtClean="0"/>
              <a:t> the </a:t>
            </a:r>
            <a:r>
              <a:rPr lang="sv-SE" dirty="0" err="1" smtClean="0"/>
              <a:t>competitiveness</a:t>
            </a:r>
            <a:r>
              <a:rPr lang="sv-SE" dirty="0" smtClean="0"/>
              <a:t> </a:t>
            </a:r>
            <a:r>
              <a:rPr lang="sv-SE" dirty="0" err="1" smtClean="0"/>
              <a:t>of</a:t>
            </a:r>
            <a:r>
              <a:rPr lang="sv-SE" dirty="0" smtClean="0"/>
              <a:t> business</a:t>
            </a:r>
          </a:p>
          <a:p>
            <a:pPr lvl="1"/>
            <a:r>
              <a:rPr lang="sv-SE" dirty="0" err="1" smtClean="0"/>
              <a:t>Promoting</a:t>
            </a:r>
            <a:r>
              <a:rPr lang="sv-SE" dirty="0" smtClean="0"/>
              <a:t> modal </a:t>
            </a:r>
            <a:r>
              <a:rPr lang="sv-SE" dirty="0" err="1" smtClean="0"/>
              <a:t>shift</a:t>
            </a:r>
            <a:r>
              <a:rPr lang="sv-SE" dirty="0" smtClean="0"/>
              <a:t> from road to </a:t>
            </a:r>
            <a:r>
              <a:rPr lang="sv-SE" dirty="0" err="1" smtClean="0"/>
              <a:t>rail</a:t>
            </a:r>
            <a:r>
              <a:rPr lang="sv-SE" dirty="0" smtClean="0"/>
              <a:t> and shipping</a:t>
            </a:r>
          </a:p>
          <a:p>
            <a:pPr lvl="1"/>
            <a:endParaRPr lang="sv-SE" dirty="0"/>
          </a:p>
          <a:p>
            <a:r>
              <a:rPr lang="sv-SE" dirty="0" err="1" smtClean="0"/>
              <a:t>Platform</a:t>
            </a:r>
            <a:r>
              <a:rPr lang="sv-SE" dirty="0" smtClean="0"/>
              <a:t> for </a:t>
            </a:r>
            <a:r>
              <a:rPr lang="sv-SE" dirty="0" err="1" smtClean="0"/>
              <a:t>collaboration</a:t>
            </a:r>
            <a:r>
              <a:rPr lang="sv-SE" dirty="0" smtClean="0"/>
              <a:t> in the </a:t>
            </a:r>
            <a:r>
              <a:rPr lang="sv-SE" dirty="0" err="1" smtClean="0"/>
              <a:t>freight</a:t>
            </a:r>
            <a:r>
              <a:rPr lang="sv-SE" dirty="0" smtClean="0"/>
              <a:t> area </a:t>
            </a:r>
          </a:p>
        </p:txBody>
      </p:sp>
      <p:pic>
        <p:nvPicPr>
          <p:cNvPr id="4" name="Bildobjekt 3"/>
          <p:cNvPicPr>
            <a:picLocks noChangeAspect="1"/>
          </p:cNvPicPr>
          <p:nvPr/>
        </p:nvPicPr>
        <p:blipFill rotWithShape="1">
          <a:blip r:embed="rId2" cstate="print">
            <a:extLst>
              <a:ext uri="{28A0092B-C50C-407E-A947-70E740481C1C}">
                <a14:useLocalDpi xmlns:a14="http://schemas.microsoft.com/office/drawing/2010/main" val="0"/>
              </a:ext>
            </a:extLst>
          </a:blip>
          <a:srcRect t="-275"/>
          <a:stretch/>
        </p:blipFill>
        <p:spPr>
          <a:xfrm>
            <a:off x="10134497" y="0"/>
            <a:ext cx="2057504" cy="2633678"/>
          </a:xfrm>
          <a:prstGeom prst="rect">
            <a:avLst/>
          </a:prstGeom>
        </p:spPr>
      </p:pic>
      <p:pic>
        <p:nvPicPr>
          <p:cNvPr id="5" name="Bildobjekt 4"/>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10149840" y="2633678"/>
            <a:ext cx="2045103" cy="3387711"/>
          </a:xfrm>
          <a:prstGeom prst="rect">
            <a:avLst/>
          </a:prstGeom>
        </p:spPr>
      </p:pic>
    </p:spTree>
    <p:extLst>
      <p:ext uri="{BB962C8B-B14F-4D97-AF65-F5344CB8AC3E}">
        <p14:creationId xmlns:p14="http://schemas.microsoft.com/office/powerpoint/2010/main" val="776654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latshållare för innehåll 5"/>
          <p:cNvSpPr>
            <a:spLocks noGrp="1"/>
          </p:cNvSpPr>
          <p:nvPr>
            <p:ph idx="1"/>
          </p:nvPr>
        </p:nvSpPr>
        <p:spPr>
          <a:xfrm>
            <a:off x="609600" y="1860913"/>
            <a:ext cx="9057685" cy="4160476"/>
          </a:xfrm>
        </p:spPr>
        <p:txBody>
          <a:bodyPr/>
          <a:lstStyle/>
          <a:p>
            <a:r>
              <a:rPr lang="en-US" dirty="0"/>
              <a:t>Competitive and sustainable freight </a:t>
            </a:r>
            <a:r>
              <a:rPr lang="en-US" dirty="0" smtClean="0"/>
              <a:t>transports </a:t>
            </a:r>
            <a:endParaRPr lang="en-US" dirty="0"/>
          </a:p>
          <a:p>
            <a:endParaRPr lang="en-US" dirty="0" smtClean="0"/>
          </a:p>
          <a:p>
            <a:r>
              <a:rPr lang="en-US" dirty="0" smtClean="0"/>
              <a:t>Transition </a:t>
            </a:r>
            <a:r>
              <a:rPr lang="en-US" dirty="0"/>
              <a:t>to </a:t>
            </a:r>
            <a:r>
              <a:rPr lang="en-US" dirty="0" smtClean="0"/>
              <a:t>fossil-free </a:t>
            </a:r>
            <a:r>
              <a:rPr lang="en-US" dirty="0"/>
              <a:t>freight </a:t>
            </a:r>
            <a:r>
              <a:rPr lang="en-US" dirty="0" smtClean="0"/>
              <a:t>transports</a:t>
            </a:r>
            <a:endParaRPr lang="en-US" dirty="0"/>
          </a:p>
          <a:p>
            <a:endParaRPr lang="en-US" dirty="0" smtClean="0"/>
          </a:p>
          <a:p>
            <a:r>
              <a:rPr lang="en-US" dirty="0" smtClean="0"/>
              <a:t>Innovation</a:t>
            </a:r>
            <a:r>
              <a:rPr lang="en-US" dirty="0"/>
              <a:t>, </a:t>
            </a:r>
            <a:r>
              <a:rPr lang="en-US" dirty="0" smtClean="0"/>
              <a:t>skills </a:t>
            </a:r>
            <a:r>
              <a:rPr lang="en-US" dirty="0"/>
              <a:t>and knowledge </a:t>
            </a:r>
          </a:p>
          <a:p>
            <a:endParaRPr lang="sv-SE" dirty="0"/>
          </a:p>
        </p:txBody>
      </p:sp>
      <p:sp>
        <p:nvSpPr>
          <p:cNvPr id="5" name="Rubrik 4"/>
          <p:cNvSpPr>
            <a:spLocks noGrp="1"/>
          </p:cNvSpPr>
          <p:nvPr>
            <p:ph type="title"/>
          </p:nvPr>
        </p:nvSpPr>
        <p:spPr/>
        <p:txBody>
          <a:bodyPr/>
          <a:lstStyle/>
          <a:p>
            <a:r>
              <a:rPr lang="sv-SE" dirty="0" smtClean="0"/>
              <a:t>Main </a:t>
            </a:r>
            <a:r>
              <a:rPr lang="sv-SE" dirty="0" err="1" smtClean="0"/>
              <a:t>themes</a:t>
            </a:r>
            <a:r>
              <a:rPr lang="sv-SE" dirty="0" smtClean="0"/>
              <a:t> </a:t>
            </a:r>
            <a:r>
              <a:rPr lang="sv-SE" dirty="0" err="1" smtClean="0"/>
              <a:t>of</a:t>
            </a:r>
            <a:r>
              <a:rPr lang="sv-SE" dirty="0" smtClean="0"/>
              <a:t> the </a:t>
            </a:r>
            <a:r>
              <a:rPr lang="sv-SE" dirty="0" err="1" smtClean="0"/>
              <a:t>strategy</a:t>
            </a:r>
            <a:r>
              <a:rPr lang="sv-SE" dirty="0" smtClean="0"/>
              <a:t> </a:t>
            </a:r>
            <a:endParaRPr lang="sv-SE" dirty="0"/>
          </a:p>
        </p:txBody>
      </p:sp>
      <p:pic>
        <p:nvPicPr>
          <p:cNvPr id="4" name="Bildobjekt 3"/>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9951268" y="1860913"/>
            <a:ext cx="2260873" cy="4160475"/>
          </a:xfrm>
          <a:prstGeom prst="rect">
            <a:avLst/>
          </a:prstGeom>
        </p:spPr>
      </p:pic>
      <p:pic>
        <p:nvPicPr>
          <p:cNvPr id="3" name="Bildobjekt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50451" y="1"/>
            <a:ext cx="2255135" cy="3006847"/>
          </a:xfrm>
          <a:prstGeom prst="rect">
            <a:avLst/>
          </a:prstGeom>
        </p:spPr>
      </p:pic>
    </p:spTree>
    <p:extLst>
      <p:ext uri="{BB962C8B-B14F-4D97-AF65-F5344CB8AC3E}">
        <p14:creationId xmlns:p14="http://schemas.microsoft.com/office/powerpoint/2010/main" val="25493662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a:t>Vehicle strategic research and innovation (FFI)</a:t>
            </a:r>
            <a:endParaRPr lang="sv-SE" dirty="0"/>
          </a:p>
        </p:txBody>
      </p:sp>
      <p:sp>
        <p:nvSpPr>
          <p:cNvPr id="3" name="Platshållare för innehåll 2"/>
          <p:cNvSpPr>
            <a:spLocks noGrp="1"/>
          </p:cNvSpPr>
          <p:nvPr>
            <p:ph idx="1"/>
          </p:nvPr>
        </p:nvSpPr>
        <p:spPr/>
        <p:txBody>
          <a:bodyPr/>
          <a:lstStyle/>
          <a:p>
            <a:pPr marL="0" indent="0">
              <a:buNone/>
            </a:pPr>
            <a:r>
              <a:rPr lang="en-US" dirty="0" smtClean="0"/>
              <a:t>Vehicle strategic research and innovation (FFI) finances research and development activities for approximately SEK 1 billion per year. Overall goal is to:</a:t>
            </a:r>
          </a:p>
          <a:p>
            <a:pPr marL="0" indent="0">
              <a:buNone/>
            </a:pPr>
            <a:r>
              <a:rPr lang="en-US" dirty="0" smtClean="0"/>
              <a:t>-Reduce the environmental impact of road transport</a:t>
            </a:r>
          </a:p>
          <a:p>
            <a:pPr marL="0" indent="0">
              <a:buNone/>
            </a:pPr>
            <a:r>
              <a:rPr lang="en-US" dirty="0" smtClean="0"/>
              <a:t>-Reduce the number of injured and killed in traffic</a:t>
            </a:r>
          </a:p>
          <a:p>
            <a:pPr marL="0" indent="0">
              <a:buNone/>
            </a:pPr>
            <a:r>
              <a:rPr lang="en-US" dirty="0" smtClean="0"/>
              <a:t>-Strengthen international competitiveness</a:t>
            </a:r>
          </a:p>
          <a:p>
            <a:pPr marL="0" indent="0">
              <a:buNone/>
            </a:pPr>
            <a:endParaRPr lang="en-US" dirty="0"/>
          </a:p>
          <a:p>
            <a:pPr marL="0" indent="0">
              <a:buNone/>
            </a:pPr>
            <a:r>
              <a:rPr lang="sv-SE" dirty="0" smtClean="0">
                <a:hlinkClick r:id="rId3"/>
              </a:rPr>
              <a:t>https://www.vinnova.se/m/fordonsstrategisk-forskning-och-innovation/om-ffi2/</a:t>
            </a:r>
            <a:r>
              <a:rPr lang="sv-SE" dirty="0" smtClean="0"/>
              <a:t> </a:t>
            </a:r>
          </a:p>
          <a:p>
            <a:pPr marL="0" indent="0">
              <a:buNone/>
            </a:pPr>
            <a:endParaRPr lang="sv-SE" dirty="0"/>
          </a:p>
        </p:txBody>
      </p:sp>
      <p:pic>
        <p:nvPicPr>
          <p:cNvPr id="5" name="Bildobjekt 4"/>
          <p:cNvPicPr>
            <a:picLocks noChangeAspect="1"/>
          </p:cNvPicPr>
          <p:nvPr/>
        </p:nvPicPr>
        <p:blipFill>
          <a:blip r:embed="rId4"/>
          <a:stretch>
            <a:fillRect/>
          </a:stretch>
        </p:blipFill>
        <p:spPr>
          <a:xfrm>
            <a:off x="8429991" y="1310481"/>
            <a:ext cx="2066925" cy="447675"/>
          </a:xfrm>
          <a:prstGeom prst="rect">
            <a:avLst/>
          </a:prstGeom>
        </p:spPr>
      </p:pic>
    </p:spTree>
    <p:extLst>
      <p:ext uri="{BB962C8B-B14F-4D97-AF65-F5344CB8AC3E}">
        <p14:creationId xmlns:p14="http://schemas.microsoft.com/office/powerpoint/2010/main" val="3983251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en-US" dirty="0"/>
              <a:t>Strategic plan for how the transport sector should become </a:t>
            </a:r>
            <a:r>
              <a:rPr lang="en-US" dirty="0" smtClean="0"/>
              <a:t>fossil-free – SOFT </a:t>
            </a:r>
            <a:endParaRPr lang="sv-SE" dirty="0"/>
          </a:p>
        </p:txBody>
      </p:sp>
      <p:sp>
        <p:nvSpPr>
          <p:cNvPr id="3" name="Platshållare för innehåll 2"/>
          <p:cNvSpPr>
            <a:spLocks noGrp="1"/>
          </p:cNvSpPr>
          <p:nvPr>
            <p:ph idx="1"/>
          </p:nvPr>
        </p:nvSpPr>
        <p:spPr>
          <a:xfrm>
            <a:off x="838200" y="1825624"/>
            <a:ext cx="10515600" cy="5032375"/>
          </a:xfrm>
        </p:spPr>
        <p:txBody>
          <a:bodyPr>
            <a:normAutofit/>
          </a:bodyPr>
          <a:lstStyle/>
          <a:p>
            <a:pPr marL="0" indent="0">
              <a:buNone/>
            </a:pPr>
            <a:r>
              <a:rPr lang="en-US" dirty="0" smtClean="0"/>
              <a:t>The plan contains measures that will contribute to fulfilling the goal of reducing greenhouse gas emissions from the transport sector by at least 70 per cent between 2010 and 2030 as well as the goal of climate neutrality by 2045.</a:t>
            </a:r>
          </a:p>
          <a:p>
            <a:pPr marL="0" indent="0">
              <a:lnSpc>
                <a:spcPct val="100000"/>
              </a:lnSpc>
              <a:buNone/>
            </a:pPr>
            <a:endParaRPr lang="en-US" dirty="0" smtClean="0"/>
          </a:p>
          <a:p>
            <a:pPr marL="0" indent="0">
              <a:lnSpc>
                <a:spcPct val="100000"/>
              </a:lnSpc>
              <a:buNone/>
            </a:pPr>
            <a:r>
              <a:rPr lang="en-US" sz="2000" dirty="0" smtClean="0"/>
              <a:t>The task of producing the plan comes from the government. Six authorities have produced and cooperates regarding the plan. </a:t>
            </a:r>
            <a:br>
              <a:rPr lang="en-US" sz="2000" dirty="0" smtClean="0"/>
            </a:br>
            <a:r>
              <a:rPr lang="en-US" sz="2000" dirty="0" smtClean="0"/>
              <a:t/>
            </a:r>
            <a:br>
              <a:rPr lang="en-US" sz="2000" dirty="0" smtClean="0"/>
            </a:br>
            <a:r>
              <a:rPr lang="sv-SE" sz="2000" dirty="0" smtClean="0">
                <a:hlinkClick r:id="rId3"/>
              </a:rPr>
              <a:t>http://www.energimyndigheten.se/nyhetsarkiv/2017/strategisk-plan-for-hur-transportsektorn-ska-bli-fossilfri/</a:t>
            </a:r>
            <a:endParaRPr lang="sv-SE" sz="2000" dirty="0" smtClean="0"/>
          </a:p>
          <a:p>
            <a:pPr marL="0" indent="0">
              <a:buNone/>
            </a:pPr>
            <a:endParaRPr lang="sv-SE" dirty="0"/>
          </a:p>
        </p:txBody>
      </p:sp>
      <p:pic>
        <p:nvPicPr>
          <p:cNvPr id="4" name="Bildobjekt 3"/>
          <p:cNvPicPr>
            <a:picLocks noChangeAspect="1"/>
          </p:cNvPicPr>
          <p:nvPr/>
        </p:nvPicPr>
        <p:blipFill>
          <a:blip r:embed="rId4"/>
          <a:stretch>
            <a:fillRect/>
          </a:stretch>
        </p:blipFill>
        <p:spPr>
          <a:xfrm>
            <a:off x="5338762" y="3233737"/>
            <a:ext cx="1514475" cy="390525"/>
          </a:xfrm>
          <a:prstGeom prst="rect">
            <a:avLst/>
          </a:prstGeom>
        </p:spPr>
      </p:pic>
    </p:spTree>
    <p:extLst>
      <p:ext uri="{BB962C8B-B14F-4D97-AF65-F5344CB8AC3E}">
        <p14:creationId xmlns:p14="http://schemas.microsoft.com/office/powerpoint/2010/main" val="26119814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fontScale="90000"/>
          </a:bodyPr>
          <a:lstStyle/>
          <a:p>
            <a:r>
              <a:rPr lang="sv-SE" dirty="0" err="1" smtClean="0"/>
              <a:t>Tripple</a:t>
            </a:r>
            <a:r>
              <a:rPr lang="sv-SE" dirty="0" smtClean="0"/>
              <a:t> F - </a:t>
            </a:r>
            <a:r>
              <a:rPr lang="en-US" dirty="0"/>
              <a:t>fossil-free freight transportation system</a:t>
            </a:r>
            <a:br>
              <a:rPr lang="en-US" dirty="0"/>
            </a:br>
            <a:endParaRPr lang="sv-SE" dirty="0"/>
          </a:p>
        </p:txBody>
      </p:sp>
      <p:sp>
        <p:nvSpPr>
          <p:cNvPr id="3" name="Platshållare för innehåll 2"/>
          <p:cNvSpPr>
            <a:spLocks noGrp="1"/>
          </p:cNvSpPr>
          <p:nvPr>
            <p:ph idx="1"/>
          </p:nvPr>
        </p:nvSpPr>
        <p:spPr/>
        <p:txBody>
          <a:bodyPr/>
          <a:lstStyle/>
          <a:p>
            <a:pPr marL="0" indent="0">
              <a:buNone/>
            </a:pPr>
            <a:r>
              <a:rPr lang="en-US" dirty="0" smtClean="0"/>
              <a:t>Triple </a:t>
            </a:r>
            <a:r>
              <a:rPr lang="en-US" dirty="0"/>
              <a:t>F is the Swedish Transport Administration's research and innovation initiative contributing to the transition to fossil free freight transport in Sweden. </a:t>
            </a:r>
            <a:endParaRPr lang="en-US" dirty="0" smtClean="0"/>
          </a:p>
          <a:p>
            <a:pPr marL="0" indent="0">
              <a:buNone/>
            </a:pPr>
            <a:r>
              <a:rPr lang="en-US" dirty="0" smtClean="0"/>
              <a:t>Expected </a:t>
            </a:r>
            <a:r>
              <a:rPr lang="en-US" dirty="0"/>
              <a:t>results are reduced CO2 emissions from freight transport according to set targets through collaboration and </a:t>
            </a:r>
            <a:r>
              <a:rPr lang="en-US" dirty="0" smtClean="0"/>
              <a:t>knowledge-building</a:t>
            </a:r>
          </a:p>
          <a:p>
            <a:pPr marL="0" indent="0">
              <a:buNone/>
            </a:pPr>
            <a:r>
              <a:rPr lang="en-US" dirty="0"/>
              <a:t>W</a:t>
            </a:r>
            <a:r>
              <a:rPr lang="en-US" dirty="0" smtClean="0"/>
              <a:t>ill </a:t>
            </a:r>
            <a:r>
              <a:rPr lang="en-US" dirty="0"/>
              <a:t>be coordinated </a:t>
            </a:r>
            <a:r>
              <a:rPr lang="en-US" dirty="0" smtClean="0"/>
              <a:t>by </a:t>
            </a:r>
            <a:r>
              <a:rPr lang="en-US" dirty="0"/>
              <a:t>Lindholmen Science </a:t>
            </a:r>
            <a:r>
              <a:rPr lang="en-US" dirty="0" smtClean="0"/>
              <a:t>Park</a:t>
            </a:r>
          </a:p>
          <a:p>
            <a:pPr marL="0" indent="0">
              <a:buNone/>
            </a:pPr>
            <a:endParaRPr lang="en-US" dirty="0"/>
          </a:p>
          <a:p>
            <a:pPr marL="0" indent="0">
              <a:buNone/>
            </a:pPr>
            <a:r>
              <a:rPr lang="sv-SE" dirty="0">
                <a:hlinkClick r:id="rId2"/>
              </a:rPr>
              <a:t>https://</a:t>
            </a:r>
            <a:r>
              <a:rPr lang="sv-SE" dirty="0" smtClean="0">
                <a:hlinkClick r:id="rId2"/>
              </a:rPr>
              <a:t>triplef.lindholmen.se/en</a:t>
            </a:r>
            <a:r>
              <a:rPr lang="sv-SE" dirty="0" smtClean="0"/>
              <a:t> </a:t>
            </a:r>
            <a:endParaRPr lang="sv-SE" dirty="0"/>
          </a:p>
        </p:txBody>
      </p:sp>
      <p:pic>
        <p:nvPicPr>
          <p:cNvPr id="4" name="Bildobjekt 3"/>
          <p:cNvPicPr>
            <a:picLocks noChangeAspect="1"/>
          </p:cNvPicPr>
          <p:nvPr/>
        </p:nvPicPr>
        <p:blipFill>
          <a:blip r:embed="rId3"/>
          <a:stretch>
            <a:fillRect/>
          </a:stretch>
        </p:blipFill>
        <p:spPr>
          <a:xfrm>
            <a:off x="7282961" y="4692650"/>
            <a:ext cx="3429000" cy="1619250"/>
          </a:xfrm>
          <a:prstGeom prst="rect">
            <a:avLst/>
          </a:prstGeom>
        </p:spPr>
      </p:pic>
    </p:spTree>
    <p:extLst>
      <p:ext uri="{BB962C8B-B14F-4D97-AF65-F5344CB8AC3E}">
        <p14:creationId xmlns:p14="http://schemas.microsoft.com/office/powerpoint/2010/main" val="96049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838200" y="365125"/>
            <a:ext cx="10515600" cy="1533280"/>
          </a:xfrm>
        </p:spPr>
        <p:txBody>
          <a:bodyPr/>
          <a:lstStyle/>
          <a:p>
            <a:r>
              <a:rPr lang="sv-SE" dirty="0" err="1"/>
              <a:t>Roadmaps</a:t>
            </a:r>
            <a:r>
              <a:rPr lang="sv-SE" dirty="0"/>
              <a:t> for </a:t>
            </a:r>
            <a:r>
              <a:rPr lang="sv-SE" dirty="0" err="1"/>
              <a:t>fossilfree</a:t>
            </a:r>
            <a:r>
              <a:rPr lang="sv-SE" dirty="0"/>
              <a:t> </a:t>
            </a:r>
            <a:r>
              <a:rPr lang="sv-SE" dirty="0" smtClean="0"/>
              <a:t/>
            </a:r>
            <a:br>
              <a:rPr lang="sv-SE" dirty="0" smtClean="0"/>
            </a:br>
            <a:r>
              <a:rPr lang="sv-SE" dirty="0" err="1" smtClean="0"/>
              <a:t>competitiveness</a:t>
            </a:r>
            <a:r>
              <a:rPr lang="sv-SE" dirty="0" smtClean="0"/>
              <a:t> </a:t>
            </a:r>
            <a:endParaRPr lang="sv-SE" dirty="0"/>
          </a:p>
        </p:txBody>
      </p:sp>
      <p:sp>
        <p:nvSpPr>
          <p:cNvPr id="3" name="Platshållare för innehåll 2"/>
          <p:cNvSpPr>
            <a:spLocks noGrp="1"/>
          </p:cNvSpPr>
          <p:nvPr>
            <p:ph idx="1"/>
          </p:nvPr>
        </p:nvSpPr>
        <p:spPr>
          <a:xfrm>
            <a:off x="838199" y="2066191"/>
            <a:ext cx="10688515" cy="4642340"/>
          </a:xfrm>
        </p:spPr>
        <p:txBody>
          <a:bodyPr>
            <a:normAutofit/>
          </a:bodyPr>
          <a:lstStyle/>
          <a:p>
            <a:pPr marL="0" indent="0">
              <a:buNone/>
            </a:pPr>
            <a:r>
              <a:rPr lang="en-US" dirty="0" smtClean="0"/>
              <a:t>Based on the decision by the parliament to make Sweden climate neutral by 2045, the Fossil Free Sweden initiative has encouraged business sectors to draw up their own roadmaps as to how they will be fossil free while also increasing their competitiveness.</a:t>
            </a:r>
          </a:p>
          <a:p>
            <a:pPr marL="0" indent="0">
              <a:buNone/>
            </a:pPr>
            <a:endParaRPr lang="en-US" dirty="0"/>
          </a:p>
          <a:p>
            <a:pPr marL="0" indent="0">
              <a:buNone/>
            </a:pPr>
            <a:r>
              <a:rPr lang="sv-SE" dirty="0" smtClean="0"/>
              <a:t>fossilfritt-sverige.se/</a:t>
            </a:r>
            <a:r>
              <a:rPr lang="sv-SE" dirty="0" err="1" smtClean="0"/>
              <a:t>roadmaps</a:t>
            </a:r>
            <a:r>
              <a:rPr lang="sv-SE" dirty="0" smtClean="0"/>
              <a:t>-for-fossil-</a:t>
            </a:r>
            <a:r>
              <a:rPr lang="sv-SE" dirty="0" err="1" smtClean="0"/>
              <a:t>free</a:t>
            </a:r>
            <a:r>
              <a:rPr lang="sv-SE" dirty="0" smtClean="0"/>
              <a:t>-</a:t>
            </a:r>
            <a:r>
              <a:rPr lang="sv-SE" dirty="0" err="1" smtClean="0"/>
              <a:t>competitiveness</a:t>
            </a:r>
            <a:r>
              <a:rPr lang="sv-SE" dirty="0" smtClean="0"/>
              <a:t>/   </a:t>
            </a:r>
            <a:br>
              <a:rPr lang="sv-SE" dirty="0" smtClean="0"/>
            </a:br>
            <a:r>
              <a:rPr lang="sv-SE" dirty="0" smtClean="0"/>
              <a:t/>
            </a:r>
            <a:br>
              <a:rPr lang="sv-SE" dirty="0" smtClean="0"/>
            </a:br>
            <a:r>
              <a:rPr lang="sv-SE" dirty="0" smtClean="0"/>
              <a:t>								</a:t>
            </a:r>
            <a:br>
              <a:rPr lang="sv-SE" dirty="0" smtClean="0"/>
            </a:br>
            <a:endParaRPr lang="sv-SE" dirty="0" smtClean="0"/>
          </a:p>
          <a:p>
            <a:pPr marL="0" indent="0">
              <a:buNone/>
            </a:pPr>
            <a:r>
              <a:rPr lang="sv-SE" sz="1800" dirty="0"/>
              <a:t>	</a:t>
            </a:r>
            <a:r>
              <a:rPr lang="sv-SE" sz="1800" dirty="0" smtClean="0"/>
              <a:t>						</a:t>
            </a:r>
            <a:endParaRPr lang="sv-SE" sz="1800" dirty="0"/>
          </a:p>
        </p:txBody>
      </p:sp>
      <p:pic>
        <p:nvPicPr>
          <p:cNvPr id="4" name="Bildobjekt 3"/>
          <p:cNvPicPr>
            <a:picLocks noChangeAspect="1"/>
          </p:cNvPicPr>
          <p:nvPr/>
        </p:nvPicPr>
        <p:blipFill>
          <a:blip r:embed="rId2"/>
          <a:stretch>
            <a:fillRect/>
          </a:stretch>
        </p:blipFill>
        <p:spPr>
          <a:xfrm>
            <a:off x="9059741" y="686532"/>
            <a:ext cx="1819275" cy="666750"/>
          </a:xfrm>
          <a:prstGeom prst="rect">
            <a:avLst/>
          </a:prstGeom>
        </p:spPr>
      </p:pic>
      <p:pic>
        <p:nvPicPr>
          <p:cNvPr id="5" name="Bildobjekt 4"/>
          <p:cNvPicPr>
            <a:picLocks noChangeAspect="1"/>
          </p:cNvPicPr>
          <p:nvPr/>
        </p:nvPicPr>
        <p:blipFill>
          <a:blip r:embed="rId3"/>
          <a:stretch>
            <a:fillRect/>
          </a:stretch>
        </p:blipFill>
        <p:spPr>
          <a:xfrm>
            <a:off x="9890980" y="5090992"/>
            <a:ext cx="1428750" cy="1524000"/>
          </a:xfrm>
          <a:prstGeom prst="rect">
            <a:avLst/>
          </a:prstGeom>
        </p:spPr>
      </p:pic>
      <p:sp>
        <p:nvSpPr>
          <p:cNvPr id="6" name="Rektangel 5"/>
          <p:cNvSpPr/>
          <p:nvPr/>
        </p:nvSpPr>
        <p:spPr>
          <a:xfrm flipH="1">
            <a:off x="9745541" y="4721660"/>
            <a:ext cx="1719628" cy="369332"/>
          </a:xfrm>
          <a:prstGeom prst="rect">
            <a:avLst/>
          </a:prstGeom>
        </p:spPr>
        <p:txBody>
          <a:bodyPr wrap="square">
            <a:spAutoFit/>
          </a:bodyPr>
          <a:lstStyle/>
          <a:p>
            <a:r>
              <a:rPr lang="sv-SE" dirty="0" smtClean="0"/>
              <a:t>Svante </a:t>
            </a:r>
            <a:r>
              <a:rPr lang="sv-SE" dirty="0"/>
              <a:t>Axelsson</a:t>
            </a:r>
          </a:p>
        </p:txBody>
      </p:sp>
    </p:spTree>
    <p:extLst>
      <p:ext uri="{BB962C8B-B14F-4D97-AF65-F5344CB8AC3E}">
        <p14:creationId xmlns:p14="http://schemas.microsoft.com/office/powerpoint/2010/main" val="71376199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TotalTime>
  <Words>1053</Words>
  <Application>Microsoft Office PowerPoint</Application>
  <PresentationFormat>Bredbild</PresentationFormat>
  <Paragraphs>64</Paragraphs>
  <Slides>10</Slides>
  <Notes>2</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Arial</vt:lpstr>
      <vt:lpstr>Calibri</vt:lpstr>
      <vt:lpstr>Calibri Light</vt:lpstr>
      <vt:lpstr>Office-tema</vt:lpstr>
      <vt:lpstr>Memberstate meeting Brno </vt:lpstr>
      <vt:lpstr>Outbound freight flows</vt:lpstr>
      <vt:lpstr>Inbound freight flows</vt:lpstr>
      <vt:lpstr>Efficient, high-capacity and sustainable freight transport – a national freight transport strategy </vt:lpstr>
      <vt:lpstr>Main themes of the strategy </vt:lpstr>
      <vt:lpstr>Vehicle strategic research and innovation (FFI)</vt:lpstr>
      <vt:lpstr>Strategic plan for how the transport sector should become fossil-free – SOFT </vt:lpstr>
      <vt:lpstr>Tripple F - fossil-free freight transportation system </vt:lpstr>
      <vt:lpstr>Roadmaps for fossilfree  competitiveness </vt:lpstr>
      <vt:lpstr>Highlights: </vt:lpstr>
    </vt:vector>
  </TitlesOfParts>
  <Company>Trafikverket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Memberstate meeting Brno</dc:title>
  <dc:creator>Nylander Annelie, US</dc:creator>
  <cp:lastModifiedBy>Nylander Annelie, US</cp:lastModifiedBy>
  <cp:revision>9</cp:revision>
  <dcterms:created xsi:type="dcterms:W3CDTF">2019-06-17T10:08:46Z</dcterms:created>
  <dcterms:modified xsi:type="dcterms:W3CDTF">2019-06-19T09:25:27Z</dcterms:modified>
</cp:coreProperties>
</file>