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</p:sldMasterIdLst>
  <p:notesMasterIdLst>
    <p:notesMasterId r:id="rId20"/>
  </p:notesMasterIdLst>
  <p:handoutMasterIdLst>
    <p:handoutMasterId r:id="rId21"/>
  </p:handoutMasterIdLst>
  <p:sldIdLst>
    <p:sldId id="256" r:id="rId3"/>
    <p:sldId id="508" r:id="rId4"/>
    <p:sldId id="511" r:id="rId5"/>
    <p:sldId id="510" r:id="rId6"/>
    <p:sldId id="480" r:id="rId7"/>
    <p:sldId id="512" r:id="rId8"/>
    <p:sldId id="514" r:id="rId9"/>
    <p:sldId id="518" r:id="rId10"/>
    <p:sldId id="498" r:id="rId11"/>
    <p:sldId id="513" r:id="rId12"/>
    <p:sldId id="502" r:id="rId13"/>
    <p:sldId id="479" r:id="rId14"/>
    <p:sldId id="411" r:id="rId15"/>
    <p:sldId id="407" r:id="rId16"/>
    <p:sldId id="515" r:id="rId17"/>
    <p:sldId id="516" r:id="rId18"/>
    <p:sldId id="517" r:id="rId19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15A"/>
    <a:srgbClr val="E10019"/>
    <a:srgbClr val="0069B4"/>
    <a:srgbClr val="F09600"/>
    <a:srgbClr val="EB5F0F"/>
    <a:srgbClr val="960F7D"/>
    <a:srgbClr val="0096D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1331" autoAdjust="0"/>
  </p:normalViewPr>
  <p:slideViewPr>
    <p:cSldViewPr>
      <p:cViewPr>
        <p:scale>
          <a:sx n="90" d="100"/>
          <a:sy n="90" d="100"/>
        </p:scale>
        <p:origin x="-59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94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626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626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09D358-40CA-4EF0-A40F-0BCEA61C66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473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6" y="0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1363"/>
            <a:ext cx="4930775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3" y="4687292"/>
            <a:ext cx="5389239" cy="443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6" y="9371413"/>
            <a:ext cx="2919565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825D78-D7B2-47A6-B393-4D0AB3230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764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57"/>
          <a:stretch>
            <a:fillRect/>
          </a:stretch>
        </p:blipFill>
        <p:spPr bwMode="auto">
          <a:xfrm>
            <a:off x="0" y="0"/>
            <a:ext cx="233997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268538" y="33337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cs-CZ" smtClean="0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611188" y="6092825"/>
            <a:ext cx="7921625" cy="0"/>
          </a:xfrm>
          <a:prstGeom prst="line">
            <a:avLst/>
          </a:prstGeom>
          <a:noFill/>
          <a:ln w="12700">
            <a:solidFill>
              <a:srgbClr val="0041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844675"/>
            <a:ext cx="7273925" cy="433388"/>
          </a:xfrm>
        </p:spPr>
        <p:txBody>
          <a:bodyPr lIns="0" tIns="0" rIns="0" bIns="0" anchor="t"/>
          <a:lstStyle>
            <a:lvl1pPr>
              <a:defRPr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420938"/>
            <a:ext cx="7273925" cy="10080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258888" y="3357563"/>
            <a:ext cx="7273925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00415A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072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F6594-C647-45AD-BA9C-1CF3B0ADBA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2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77038" y="363538"/>
            <a:ext cx="1838325" cy="55133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58888" y="363538"/>
            <a:ext cx="5365750" cy="551338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EB7DE-5E2D-42E5-A3DB-1D00C5B19B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88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38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268538" y="33337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cs-CZ" smtClean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339975" y="404813"/>
            <a:ext cx="144463" cy="936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solidFill>
                <a:srgbClr val="000000"/>
              </a:solidFill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611188" y="6092825"/>
            <a:ext cx="7921625" cy="0"/>
          </a:xfrm>
          <a:prstGeom prst="line">
            <a:avLst/>
          </a:prstGeom>
          <a:noFill/>
          <a:ln w="12700">
            <a:solidFill>
              <a:srgbClr val="0041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cs-CZ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844675"/>
            <a:ext cx="7273925" cy="433388"/>
          </a:xfrm>
        </p:spPr>
        <p:txBody>
          <a:bodyPr lIns="0" tIns="0" rIns="0" bIns="0" anchor="t"/>
          <a:lstStyle>
            <a:lvl1pPr>
              <a:defRPr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420938"/>
            <a:ext cx="7273925" cy="10080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3494912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6BFF4-3901-4D0D-86AE-DD1F0C53B93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8639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9A4C3-C010-4933-B013-45699F6DEAB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94101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58888" y="1916113"/>
            <a:ext cx="3560762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72050" y="1916113"/>
            <a:ext cx="3560763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4E7FB-252D-42A2-A50D-954A0018D9F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38362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A736D-D3CA-435E-8939-AE2A615FFC9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69122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ECB5B-6008-4A19-8049-DA58D133ED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004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BC500-D263-4E72-A9C8-E25719604B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602178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B7ADB-7E69-4E32-8498-EB61F187C9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0352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C5F27-39A0-4C8F-9576-7F2E2BA81F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920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58C88-3113-4558-A29B-D34FBF9FC9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71703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FDE1-C457-4E6B-AE70-BF9EFE76C21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51787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77038" y="363538"/>
            <a:ext cx="1838325" cy="55133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58888" y="363538"/>
            <a:ext cx="5365750" cy="551338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671C0-F309-47E3-B135-509BFA4BA54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4896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1BB91-96AC-410F-869D-77FD63B89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4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58888" y="1916113"/>
            <a:ext cx="3560762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72050" y="1916113"/>
            <a:ext cx="3560763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518ED-1965-4260-A4BA-319D03DE8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85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6D7CA-0009-407C-93E1-A82CC10393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01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05EF6-4859-45EF-AABD-8D38050A10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86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70768-C89A-4D9D-B592-E3E1119588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06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37EE8-99FE-48C8-B636-5CE1A745F9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35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AD335-83B8-4C58-8264-22D56822C5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26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38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5875" y="363538"/>
            <a:ext cx="605948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916113"/>
            <a:ext cx="7273925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23728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69B4"/>
                </a:solidFill>
                <a:latin typeface="+mn-lt"/>
              </a:defRPr>
            </a:lvl1pPr>
          </a:lstStyle>
          <a:p>
            <a:pPr>
              <a:defRPr/>
            </a:pPr>
            <a:fld id="{BB3C77EC-B63B-4F21-8F56-CAD1CC3834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611188" y="6092825"/>
            <a:ext cx="7921625" cy="0"/>
          </a:xfrm>
          <a:prstGeom prst="line">
            <a:avLst/>
          </a:prstGeom>
          <a:noFill/>
          <a:ln w="12700">
            <a:solidFill>
              <a:srgbClr val="0041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9pPr>
    </p:titleStyle>
    <p:bodyStyle>
      <a:lvl1pPr marL="174625" indent="-1746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415A"/>
          </a:solidFill>
          <a:latin typeface="+mn-lt"/>
          <a:ea typeface="+mn-ea"/>
          <a:cs typeface="+mn-cs"/>
        </a:defRPr>
      </a:lvl1pPr>
      <a:lvl2pPr marL="719138" indent="-18097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415A"/>
          </a:solidFill>
          <a:latin typeface="+mn-lt"/>
        </a:defRPr>
      </a:lvl2pPr>
      <a:lvl3pPr marL="1165225" indent="-161925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15A"/>
          </a:solidFill>
          <a:latin typeface="+mn-lt"/>
        </a:defRPr>
      </a:lvl3pPr>
      <a:lvl4pPr marL="1611313" indent="-17938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415A"/>
          </a:solidFill>
          <a:latin typeface="+mn-lt"/>
        </a:defRPr>
      </a:lvl4pPr>
      <a:lvl5pPr marL="2057400" indent="-21748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5pPr>
      <a:lvl6pPr marL="25146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6pPr>
      <a:lvl7pPr marL="29718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7pPr>
      <a:lvl8pPr marL="34290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8pPr>
      <a:lvl9pPr marL="38862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38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5875" y="363538"/>
            <a:ext cx="605948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916113"/>
            <a:ext cx="7273925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23728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69B4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8B9EB7DC-517C-4DF7-AAC8-EEE82FEFE43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611188" y="6092825"/>
            <a:ext cx="7921625" cy="0"/>
          </a:xfrm>
          <a:prstGeom prst="line">
            <a:avLst/>
          </a:prstGeom>
          <a:noFill/>
          <a:ln w="12700">
            <a:solidFill>
              <a:srgbClr val="00415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cs-CZ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5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0069B4"/>
          </a:solidFill>
          <a:latin typeface="Verdana" pitchFamily="34" charset="0"/>
        </a:defRPr>
      </a:lvl9pPr>
    </p:titleStyle>
    <p:bodyStyle>
      <a:lvl1pPr marL="174625" indent="-1746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415A"/>
          </a:solidFill>
          <a:latin typeface="+mn-lt"/>
          <a:ea typeface="+mn-ea"/>
          <a:cs typeface="+mn-cs"/>
        </a:defRPr>
      </a:lvl1pPr>
      <a:lvl2pPr marL="719138" indent="-18097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415A"/>
          </a:solidFill>
          <a:latin typeface="+mn-lt"/>
        </a:defRPr>
      </a:lvl2pPr>
      <a:lvl3pPr marL="1165225" indent="-161925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415A"/>
          </a:solidFill>
          <a:latin typeface="+mn-lt"/>
        </a:defRPr>
      </a:lvl3pPr>
      <a:lvl4pPr marL="1611313" indent="-17938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415A"/>
          </a:solidFill>
          <a:latin typeface="+mn-lt"/>
        </a:defRPr>
      </a:lvl4pPr>
      <a:lvl5pPr marL="2057400" indent="-21748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5pPr>
      <a:lvl6pPr marL="25146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6pPr>
      <a:lvl7pPr marL="29718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7pPr>
      <a:lvl8pPr marL="34290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8pPr>
      <a:lvl9pPr marL="3886200" indent="-217488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415A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.cz/" TargetMode="External"/><Relationship Id="rId2" Type="http://schemas.openxmlformats.org/officeDocument/2006/relationships/hyperlink" Target="mailto:skarka@t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research/participants/data/ref/h2020/other/guides_for_applicants/h2020-guide-eic-smeinst-18-20_en.pdf" TargetMode="External"/><Relationship Id="rId2" Type="http://schemas.openxmlformats.org/officeDocument/2006/relationships/hyperlink" Target="https://ec.europa.eu/research/participants/data/ref/h2020/call_ptef/pt/2018-2020/h2020-call-pt-eic-sme-2-2018-20_en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c.europa.eu/easme/sites/easme-site/files/eic-faq.pdf" TargetMode="External"/><Relationship Id="rId4" Type="http://schemas.openxmlformats.org/officeDocument/2006/relationships/hyperlink" Target="https://ec.europa.eu/easme/en/news/eic-accelerator-fund-investment-guidelines-available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asme/sites/easme-site/files/eic-pilot-sme-instrument-pitch-deck-templates.pdf" TargetMode="External"/><Relationship Id="rId2" Type="http://schemas.openxmlformats.org/officeDocument/2006/relationships/hyperlink" Target="https://ec.europa.eu/easme/en/section/sme-instrument/evaluations-eic-accelerator-sme-instrum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1258888" y="1628800"/>
            <a:ext cx="7273925" cy="936104"/>
          </a:xfrm>
        </p:spPr>
        <p:txBody>
          <a:bodyPr/>
          <a:lstStyle/>
          <a:p>
            <a:pPr algn="ctr" eaLnBrk="1" hangingPunct="1"/>
            <a:r>
              <a:rPr lang="cs-CZ" dirty="0" smtClean="0"/>
              <a:t>Nový nástroj Evropské inovační rady </a:t>
            </a:r>
            <a:r>
              <a:rPr lang="cs-CZ" dirty="0" err="1" smtClean="0"/>
              <a:t>EIC</a:t>
            </a:r>
            <a:r>
              <a:rPr lang="cs-CZ" dirty="0" smtClean="0"/>
              <a:t>: </a:t>
            </a:r>
            <a:br>
              <a:rPr lang="cs-CZ" dirty="0" smtClean="0"/>
            </a:br>
            <a:r>
              <a:rPr lang="cs-CZ" dirty="0" err="1" smtClean="0"/>
              <a:t>Accelerator</a:t>
            </a:r>
            <a:r>
              <a:rPr lang="cs-CZ" dirty="0" smtClean="0"/>
              <a:t> pilot</a:t>
            </a: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 </a:t>
            </a:r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 </a:t>
            </a:r>
          </a:p>
        </p:txBody>
      </p:sp>
      <p:sp>
        <p:nvSpPr>
          <p:cNvPr id="3075" name="Rectangle 68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420938"/>
            <a:ext cx="7416800" cy="3529012"/>
          </a:xfrm>
        </p:spPr>
        <p:txBody>
          <a:bodyPr/>
          <a:lstStyle/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dirty="0" smtClean="0"/>
              <a:t>Ing. Martin Škarka                    </a:t>
            </a:r>
          </a:p>
          <a:p>
            <a:pPr eaLnBrk="1" hangingPunct="1"/>
            <a:r>
              <a:rPr lang="cs-CZ" sz="1600" dirty="0" smtClean="0"/>
              <a:t>e-mail: </a:t>
            </a:r>
            <a:r>
              <a:rPr lang="cs-CZ" sz="1600" dirty="0" smtClean="0">
                <a:hlinkClick r:id="rId2"/>
              </a:rPr>
              <a:t>skarka@tc.cz</a:t>
            </a:r>
            <a:r>
              <a:rPr lang="cs-CZ" sz="1600" dirty="0" smtClean="0"/>
              <a:t>                  </a:t>
            </a:r>
          </a:p>
          <a:p>
            <a:pPr eaLnBrk="1" hangingPunct="1"/>
            <a:r>
              <a:rPr lang="cs-CZ" sz="1600" dirty="0" smtClean="0"/>
              <a:t>Tel.: 234 006 113                      </a:t>
            </a:r>
          </a:p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dirty="0" smtClean="0"/>
              <a:t>Technologické centrum AV ČR</a:t>
            </a:r>
          </a:p>
          <a:p>
            <a:pPr eaLnBrk="1" hangingPunct="1"/>
            <a:r>
              <a:rPr lang="cs-CZ" sz="1600" dirty="0" smtClean="0"/>
              <a:t>Ve Struhách 27 </a:t>
            </a:r>
          </a:p>
          <a:p>
            <a:pPr eaLnBrk="1" hangingPunct="1"/>
            <a:r>
              <a:rPr lang="cs-CZ" sz="1600" dirty="0" smtClean="0"/>
              <a:t>160 00 Praha 6</a:t>
            </a:r>
          </a:p>
          <a:p>
            <a:pPr eaLnBrk="1" hangingPunct="1"/>
            <a:r>
              <a:rPr lang="cs-CZ" sz="1600" dirty="0" smtClean="0">
                <a:hlinkClick r:id="rId3"/>
              </a:rPr>
              <a:t>www.tc.cz</a:t>
            </a:r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r>
              <a:rPr lang="cs-CZ" sz="1600" dirty="0" smtClean="0"/>
              <a:t>Brno 5.11.2019</a:t>
            </a:r>
            <a:endParaRPr lang="cs-CZ" sz="1600" dirty="0" smtClean="0"/>
          </a:p>
          <a:p>
            <a:pPr eaLnBrk="1" hangingPunct="1"/>
            <a:endParaRPr lang="cs-CZ" sz="1600" dirty="0" smtClean="0"/>
          </a:p>
          <a:p>
            <a:pPr eaLnBrk="1" hangingPunct="1"/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cs-CZ" sz="2000" b="1" dirty="0" err="1" smtClean="0"/>
              <a:t>Evaluation</a:t>
            </a:r>
            <a:endParaRPr lang="cs-CZ" sz="2000" b="1" dirty="0" smtClean="0"/>
          </a:p>
          <a:p>
            <a:endParaRPr lang="cs-CZ" sz="1600" b="1" dirty="0"/>
          </a:p>
          <a:p>
            <a:r>
              <a:rPr lang="cs-CZ" sz="1600" dirty="0">
                <a:latin typeface="Arial"/>
              </a:rPr>
              <a:t>–</a:t>
            </a:r>
            <a:r>
              <a:rPr lang="cs-CZ" sz="1600" b="1" dirty="0">
                <a:latin typeface="Arial"/>
              </a:rPr>
              <a:t>33% '</a:t>
            </a:r>
            <a:r>
              <a:rPr lang="cs-CZ" sz="1600" b="1" dirty="0" err="1">
                <a:latin typeface="Arial"/>
              </a:rPr>
              <a:t>impact</a:t>
            </a:r>
            <a:r>
              <a:rPr lang="cs-CZ" sz="1600" b="1" dirty="0">
                <a:latin typeface="Arial"/>
              </a:rPr>
              <a:t>‘</a:t>
            </a:r>
            <a:endParaRPr lang="cs-CZ" sz="1600" dirty="0">
              <a:latin typeface="Arial"/>
            </a:endParaRPr>
          </a:p>
          <a:p>
            <a:r>
              <a:rPr lang="cs-CZ" sz="1600" dirty="0">
                <a:latin typeface="Arial"/>
              </a:rPr>
              <a:t>–</a:t>
            </a:r>
            <a:r>
              <a:rPr lang="cs-CZ" sz="1600" b="1" dirty="0">
                <a:latin typeface="Arial"/>
              </a:rPr>
              <a:t>33% 'excellence' </a:t>
            </a:r>
            <a:endParaRPr lang="cs-CZ" sz="1600" dirty="0">
              <a:latin typeface="Arial"/>
            </a:endParaRPr>
          </a:p>
          <a:p>
            <a:r>
              <a:rPr lang="en-US" sz="1600" dirty="0">
                <a:latin typeface="Arial"/>
              </a:rPr>
              <a:t>–</a:t>
            </a:r>
            <a:r>
              <a:rPr lang="en-US" sz="1600" b="1" dirty="0">
                <a:latin typeface="Arial"/>
              </a:rPr>
              <a:t>33% 'quality and efficiency of </a:t>
            </a:r>
            <a:r>
              <a:rPr lang="en-US" sz="1600" b="1" dirty="0" smtClean="0">
                <a:latin typeface="Arial"/>
              </a:rPr>
              <a:t>implementation‚</a:t>
            </a:r>
            <a:endParaRPr lang="cs-CZ" sz="1600" b="1" dirty="0" smtClean="0">
              <a:latin typeface="Arial"/>
            </a:endParaRPr>
          </a:p>
          <a:p>
            <a:endParaRPr lang="en-US" sz="1600" dirty="0">
              <a:latin typeface="Arial"/>
            </a:endParaRPr>
          </a:p>
          <a:p>
            <a:r>
              <a:rPr lang="en-US" sz="1600" dirty="0" smtClean="0"/>
              <a:t>•</a:t>
            </a:r>
            <a:r>
              <a:rPr lang="en-US" sz="1600" b="1" dirty="0"/>
              <a:t>Time-to-inform</a:t>
            </a:r>
            <a:r>
              <a:rPr lang="en-US" sz="1600" dirty="0"/>
              <a:t>: </a:t>
            </a:r>
            <a:r>
              <a:rPr lang="en-US" sz="1600" dirty="0" err="1"/>
              <a:t>4</a:t>
            </a:r>
            <a:r>
              <a:rPr lang="en-US" sz="1600" dirty="0" err="1">
                <a:latin typeface="Arial"/>
              </a:rPr>
              <a:t>months</a:t>
            </a:r>
            <a:r>
              <a:rPr lang="en-US" sz="1600" dirty="0">
                <a:latin typeface="Arial"/>
              </a:rPr>
              <a:t> from date of application</a:t>
            </a:r>
          </a:p>
          <a:p>
            <a:endParaRPr lang="cs-CZ" sz="1600" dirty="0">
              <a:latin typeface="Arial"/>
            </a:endParaRPr>
          </a:p>
          <a:p>
            <a:r>
              <a:rPr lang="cs-CZ" sz="1600" dirty="0"/>
              <a:t>•</a:t>
            </a:r>
            <a:r>
              <a:rPr lang="cs-CZ" sz="1600" b="1" dirty="0" err="1"/>
              <a:t>Time</a:t>
            </a:r>
            <a:r>
              <a:rPr lang="cs-CZ" sz="1600" b="1" dirty="0"/>
              <a:t>-to-grant</a:t>
            </a:r>
            <a:endParaRPr lang="cs-CZ" sz="1600" dirty="0"/>
          </a:p>
          <a:p>
            <a:r>
              <a:rPr lang="en-US" sz="1600" dirty="0">
                <a:latin typeface="Arial"/>
              </a:rPr>
              <a:t>–</a:t>
            </a:r>
            <a:r>
              <a:rPr lang="en-US" sz="1600" b="1" dirty="0">
                <a:latin typeface="Arial"/>
              </a:rPr>
              <a:t>Grant: 6 months from date of application</a:t>
            </a:r>
            <a:endParaRPr lang="en-US" sz="1600" dirty="0">
              <a:latin typeface="Arial"/>
            </a:endParaRPr>
          </a:p>
          <a:p>
            <a:r>
              <a:rPr lang="en-US" sz="1600" dirty="0">
                <a:latin typeface="Arial"/>
              </a:rPr>
              <a:t>–</a:t>
            </a:r>
            <a:r>
              <a:rPr lang="en-US" sz="1600" b="1" dirty="0">
                <a:latin typeface="Arial"/>
              </a:rPr>
              <a:t>Equity: +6 months from date of application</a:t>
            </a:r>
            <a:endParaRPr lang="en-US" sz="1600" dirty="0">
              <a:latin typeface="Arial"/>
            </a:endParaRPr>
          </a:p>
          <a:p>
            <a:pPr>
              <a:buFontTx/>
              <a:buChar char="-"/>
            </a:pPr>
            <a:endParaRPr lang="cs-CZ" sz="1600" i="1" dirty="0"/>
          </a:p>
          <a:p>
            <a:pPr marL="0" indent="0">
              <a:buNone/>
            </a:pPr>
            <a:endParaRPr lang="cs-CZ" sz="1600" b="1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</a:t>
            </a:r>
          </a:p>
          <a:p>
            <a:pPr marL="0" indent="0">
              <a:buNone/>
            </a:pPr>
            <a:r>
              <a:rPr lang="cs-CZ" sz="1600" i="1" dirty="0" smtClean="0"/>
              <a:t> </a:t>
            </a:r>
            <a:endParaRPr lang="cs-CZ" sz="1600" i="1" dirty="0"/>
          </a:p>
          <a:p>
            <a:pPr>
              <a:buFontTx/>
              <a:buChar char="-"/>
            </a:pPr>
            <a:endParaRPr lang="cs-CZ" sz="1600" u="sng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71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z="18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7993261" cy="5256584"/>
          </a:xfrm>
        </p:spPr>
        <p:txBody>
          <a:bodyPr/>
          <a:lstStyle/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2000" b="1" dirty="0" err="1" smtClean="0"/>
              <a:t>Evaluation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en-US" sz="1600" dirty="0"/>
              <a:t>-</a:t>
            </a:r>
            <a:r>
              <a:rPr lang="en-US" sz="1600" i="1" dirty="0"/>
              <a:t>By experts in technology, business and finance</a:t>
            </a:r>
            <a:endParaRPr lang="en-US" sz="1600" dirty="0"/>
          </a:p>
          <a:p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</a:t>
            </a:r>
            <a:r>
              <a:rPr lang="cs-CZ" sz="1600" i="1" dirty="0" err="1"/>
              <a:t>Two</a:t>
            </a:r>
            <a:r>
              <a:rPr lang="cs-CZ" sz="1600" i="1" dirty="0"/>
              <a:t> </a:t>
            </a:r>
            <a:r>
              <a:rPr lang="cs-CZ" sz="1600" b="1" i="1" dirty="0" err="1"/>
              <a:t>steps</a:t>
            </a:r>
            <a:r>
              <a:rPr lang="cs-CZ" sz="1600" i="1" dirty="0"/>
              <a:t>: </a:t>
            </a:r>
            <a:endParaRPr lang="cs-CZ" sz="1600" dirty="0"/>
          </a:p>
          <a:p>
            <a:r>
              <a:rPr lang="cs-CZ" sz="1600" dirty="0">
                <a:latin typeface="Arial"/>
              </a:rPr>
              <a:t>–</a:t>
            </a:r>
            <a:r>
              <a:rPr lang="cs-CZ" sz="1600" b="1" dirty="0">
                <a:latin typeface="Arial"/>
              </a:rPr>
              <a:t>Step 1 (</a:t>
            </a:r>
            <a:r>
              <a:rPr lang="cs-CZ" sz="1600" b="1" dirty="0" err="1">
                <a:latin typeface="Arial"/>
              </a:rPr>
              <a:t>remote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err="1">
                <a:latin typeface="Arial"/>
              </a:rPr>
              <a:t>evaluation</a:t>
            </a:r>
            <a:r>
              <a:rPr lang="cs-CZ" sz="1600" b="1" dirty="0">
                <a:latin typeface="Arial"/>
              </a:rPr>
              <a:t>)</a:t>
            </a:r>
            <a:endParaRPr lang="cs-CZ" sz="1600" dirty="0">
              <a:latin typeface="Arial"/>
            </a:endParaRPr>
          </a:p>
          <a:p>
            <a:r>
              <a:rPr lang="cs-CZ" sz="1600" dirty="0">
                <a:latin typeface="Arial"/>
              </a:rPr>
              <a:t>–</a:t>
            </a:r>
            <a:r>
              <a:rPr lang="cs-CZ" sz="1600" b="1" dirty="0">
                <a:latin typeface="Arial"/>
              </a:rPr>
              <a:t>Step 2 (face-to-face interview)</a:t>
            </a:r>
            <a:endParaRPr lang="cs-CZ" sz="1600" dirty="0">
              <a:latin typeface="Arial"/>
            </a:endParaRPr>
          </a:p>
          <a:p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</a:t>
            </a:r>
            <a:r>
              <a:rPr lang="cs-CZ" sz="1600" i="1" dirty="0" err="1"/>
              <a:t>Three</a:t>
            </a:r>
            <a:r>
              <a:rPr lang="cs-CZ" sz="1600" i="1" dirty="0"/>
              <a:t> </a:t>
            </a:r>
            <a:r>
              <a:rPr lang="cs-CZ" sz="1600" i="1" dirty="0" err="1"/>
              <a:t>possible</a:t>
            </a:r>
            <a:r>
              <a:rPr lang="cs-CZ" sz="1600" i="1" dirty="0"/>
              <a:t> </a:t>
            </a:r>
            <a:r>
              <a:rPr lang="cs-CZ" sz="1600" b="1" i="1" dirty="0" err="1"/>
              <a:t>outcomes</a:t>
            </a:r>
            <a:r>
              <a:rPr lang="cs-CZ" sz="1600" i="1" dirty="0"/>
              <a:t>:</a:t>
            </a:r>
            <a:endParaRPr lang="cs-CZ" sz="1600" dirty="0"/>
          </a:p>
          <a:p>
            <a:r>
              <a:rPr lang="cs-CZ" sz="1600" dirty="0">
                <a:latin typeface="Arial"/>
              </a:rPr>
              <a:t>–</a:t>
            </a:r>
            <a:r>
              <a:rPr lang="cs-CZ" sz="1600" b="1" dirty="0">
                <a:latin typeface="Arial"/>
              </a:rPr>
              <a:t>'Go' </a:t>
            </a:r>
            <a:r>
              <a:rPr lang="cs-CZ" sz="1600" b="1" dirty="0" err="1">
                <a:latin typeface="Arial"/>
              </a:rPr>
              <a:t>decision</a:t>
            </a:r>
            <a:endParaRPr lang="cs-CZ" sz="1600" dirty="0">
              <a:latin typeface="Arial"/>
            </a:endParaRPr>
          </a:p>
          <a:p>
            <a:r>
              <a:rPr lang="cs-CZ" sz="1600" dirty="0">
                <a:latin typeface="Arial"/>
              </a:rPr>
              <a:t>–</a:t>
            </a:r>
            <a:r>
              <a:rPr lang="cs-CZ" sz="1600" b="1" dirty="0">
                <a:latin typeface="Arial"/>
              </a:rPr>
              <a:t>'No Go' </a:t>
            </a:r>
            <a:r>
              <a:rPr lang="cs-CZ" sz="1600" b="1" dirty="0" err="1">
                <a:latin typeface="Arial"/>
              </a:rPr>
              <a:t>decision</a:t>
            </a:r>
            <a:r>
              <a:rPr lang="cs-CZ" sz="1600" b="1" dirty="0">
                <a:latin typeface="Arial"/>
              </a:rPr>
              <a:t> </a:t>
            </a:r>
            <a:endParaRPr lang="cs-CZ" sz="1600" dirty="0">
              <a:latin typeface="Arial"/>
            </a:endParaRPr>
          </a:p>
          <a:p>
            <a:r>
              <a:rPr lang="en-US" sz="1600" dirty="0">
                <a:latin typeface="Arial"/>
              </a:rPr>
              <a:t>–</a:t>
            </a:r>
            <a:r>
              <a:rPr lang="en-US" sz="1600" b="1" dirty="0">
                <a:latin typeface="Arial"/>
              </a:rPr>
              <a:t>‘Change into blended finance' decision</a:t>
            </a:r>
            <a:endParaRPr lang="en-US" sz="1600" dirty="0">
              <a:latin typeface="Arial"/>
            </a:endParaRP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 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808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0" indent="0">
              <a:buNone/>
            </a:pPr>
            <a:endParaRPr lang="cs-CZ" sz="1600" u="sng" dirty="0" smtClean="0"/>
          </a:p>
          <a:p>
            <a:pPr marL="0" indent="0">
              <a:buNone/>
            </a:pPr>
            <a:endParaRPr lang="cs-CZ" sz="1600" u="sng" dirty="0" smtClean="0"/>
          </a:p>
          <a:p>
            <a:pPr marL="0" indent="0">
              <a:buNone/>
            </a:pPr>
            <a:r>
              <a:rPr lang="cs-CZ" sz="2000" b="1" dirty="0" err="1"/>
              <a:t>Due</a:t>
            </a:r>
            <a:r>
              <a:rPr lang="cs-CZ" sz="2000" b="1" dirty="0"/>
              <a:t> </a:t>
            </a:r>
            <a:r>
              <a:rPr lang="cs-CZ" sz="2000" b="1" dirty="0" smtClean="0"/>
              <a:t>Diligence 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en-US" sz="1600" dirty="0"/>
              <a:t>•For </a:t>
            </a:r>
            <a:r>
              <a:rPr lang="en-US" sz="1600" b="1" dirty="0"/>
              <a:t>projects requesting blended finance </a:t>
            </a:r>
            <a:r>
              <a:rPr lang="en-US" sz="1600" b="1" dirty="0" smtClean="0"/>
              <a:t>only</a:t>
            </a:r>
            <a:endParaRPr lang="cs-CZ" sz="1600" b="1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•By </a:t>
            </a:r>
            <a:r>
              <a:rPr lang="en-US" sz="1600" dirty="0" err="1"/>
              <a:t>a“</a:t>
            </a:r>
            <a:r>
              <a:rPr lang="en-US" sz="1600" b="1" dirty="0" err="1"/>
              <a:t>Special</a:t>
            </a:r>
            <a:r>
              <a:rPr lang="en-US" sz="1600" b="1" dirty="0"/>
              <a:t> Purpose Vehicle</a:t>
            </a:r>
            <a:r>
              <a:rPr lang="en-US" sz="1600" dirty="0"/>
              <a:t>” (</a:t>
            </a:r>
            <a:r>
              <a:rPr lang="en-US" sz="1600" dirty="0" err="1"/>
              <a:t>SPV</a:t>
            </a:r>
            <a:r>
              <a:rPr lang="en-US" sz="1600" dirty="0" smtClean="0"/>
              <a:t>)</a:t>
            </a:r>
            <a:endParaRPr lang="cs-CZ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•Due diligence will </a:t>
            </a:r>
            <a:r>
              <a:rPr lang="en-US" sz="1600" b="1" dirty="0" smtClean="0"/>
              <a:t>focus</a:t>
            </a:r>
            <a:r>
              <a:rPr lang="cs-CZ" sz="1600" b="1" dirty="0" smtClean="0"/>
              <a:t> </a:t>
            </a:r>
            <a:r>
              <a:rPr lang="en-US" sz="1600" dirty="0" smtClean="0"/>
              <a:t>mainly </a:t>
            </a:r>
            <a:r>
              <a:rPr lang="en-US" sz="1600" dirty="0"/>
              <a:t>on evaluating compliance and risk level as well as:  </a:t>
            </a:r>
          </a:p>
          <a:p>
            <a:endParaRPr lang="cs-CZ" sz="1600" dirty="0" smtClean="0">
              <a:latin typeface="Arial"/>
            </a:endParaRPr>
          </a:p>
          <a:p>
            <a:r>
              <a:rPr lang="en-US" sz="1600" dirty="0" smtClean="0">
                <a:latin typeface="Arial"/>
              </a:rPr>
              <a:t>-</a:t>
            </a:r>
            <a:r>
              <a:rPr lang="en-US" sz="1600" i="1" dirty="0">
                <a:latin typeface="Arial"/>
              </a:rPr>
              <a:t>Confirming the </a:t>
            </a:r>
            <a:r>
              <a:rPr lang="en-US" sz="1600" b="1" i="1" dirty="0">
                <a:latin typeface="Arial"/>
              </a:rPr>
              <a:t>investment amount and structure</a:t>
            </a:r>
            <a:endParaRPr lang="en-US" sz="1600" dirty="0">
              <a:latin typeface="Arial"/>
            </a:endParaRPr>
          </a:p>
          <a:p>
            <a:r>
              <a:rPr lang="en-US" sz="1600" dirty="0">
                <a:latin typeface="Arial"/>
              </a:rPr>
              <a:t>-</a:t>
            </a:r>
            <a:r>
              <a:rPr lang="en-US" sz="1600" i="1" dirty="0">
                <a:latin typeface="Arial"/>
              </a:rPr>
              <a:t>Estimation of the </a:t>
            </a:r>
            <a:r>
              <a:rPr lang="en-US" sz="1600" b="1" i="1" dirty="0">
                <a:latin typeface="Arial"/>
              </a:rPr>
              <a:t>total financial effort</a:t>
            </a:r>
            <a:endParaRPr lang="en-US" sz="1600" dirty="0">
              <a:latin typeface="Arial"/>
            </a:endParaRPr>
          </a:p>
          <a:p>
            <a:r>
              <a:rPr lang="en-US" sz="1600" dirty="0">
                <a:latin typeface="Arial"/>
              </a:rPr>
              <a:t>-</a:t>
            </a:r>
            <a:r>
              <a:rPr lang="en-US" sz="1600" i="1" dirty="0">
                <a:latin typeface="Arial"/>
              </a:rPr>
              <a:t>Defining </a:t>
            </a:r>
            <a:r>
              <a:rPr lang="en-US" sz="1600" b="1" i="1" dirty="0">
                <a:latin typeface="Arial"/>
              </a:rPr>
              <a:t>equity “tranches” and key milestones</a:t>
            </a:r>
            <a:endParaRPr lang="en-US" sz="1600" dirty="0">
              <a:latin typeface="Arial"/>
            </a:endParaRPr>
          </a:p>
          <a:p>
            <a:pPr>
              <a:buFontTx/>
              <a:buChar char="-"/>
            </a:pPr>
            <a:endParaRPr lang="cs-CZ" sz="1600" u="sng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73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Equity investment</a:t>
            </a:r>
            <a:endParaRPr lang="cs-CZ" sz="2000" b="1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cs-CZ" sz="1600" dirty="0"/>
              <a:t>•</a:t>
            </a:r>
            <a:r>
              <a:rPr lang="cs-CZ" sz="1600" dirty="0" err="1"/>
              <a:t>Principle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b="1" dirty="0" err="1" smtClean="0"/>
              <a:t>crowding</a:t>
            </a:r>
            <a:r>
              <a:rPr lang="cs-CZ" sz="1600" b="1" dirty="0" smtClean="0"/>
              <a:t>-in </a:t>
            </a:r>
            <a:r>
              <a:rPr lang="cs-CZ" sz="1600" dirty="0" err="1" smtClean="0"/>
              <a:t>private</a:t>
            </a:r>
            <a:r>
              <a:rPr lang="cs-CZ" sz="1600" dirty="0" smtClean="0"/>
              <a:t> </a:t>
            </a:r>
            <a:r>
              <a:rPr lang="cs-CZ" sz="1600" dirty="0" err="1" smtClean="0"/>
              <a:t>investment</a:t>
            </a: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en-US" sz="1600" dirty="0"/>
              <a:t>•Structured </a:t>
            </a:r>
            <a:r>
              <a:rPr lang="en-US" sz="1600" b="1" dirty="0"/>
              <a:t>via separate agreement </a:t>
            </a:r>
            <a:r>
              <a:rPr lang="en-US" sz="1600" dirty="0"/>
              <a:t>(next to grant agreement</a:t>
            </a:r>
            <a:r>
              <a:rPr lang="en-US" sz="1600" dirty="0" smtClean="0"/>
              <a:t>)</a:t>
            </a:r>
            <a:endParaRPr lang="cs-CZ" sz="1600" dirty="0" smtClean="0"/>
          </a:p>
          <a:p>
            <a:pPr marL="0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•</a:t>
            </a:r>
            <a:r>
              <a:rPr lang="en-US" sz="1600" b="1" dirty="0"/>
              <a:t>Passive role </a:t>
            </a:r>
            <a:r>
              <a:rPr lang="en-US" sz="1600" dirty="0"/>
              <a:t>in the daily management of the </a:t>
            </a:r>
            <a:r>
              <a:rPr lang="en-US" sz="1600" dirty="0" smtClean="0"/>
              <a:t>company</a:t>
            </a:r>
            <a:endParaRPr lang="cs-CZ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•</a:t>
            </a:r>
            <a:r>
              <a:rPr lang="en-US" sz="1600" b="1" dirty="0"/>
              <a:t>Exit strategy: </a:t>
            </a:r>
            <a:r>
              <a:rPr lang="en-US" sz="1600" dirty="0"/>
              <a:t>if consent of the company is received, the </a:t>
            </a:r>
            <a:r>
              <a:rPr lang="en-US" sz="1600" dirty="0" err="1"/>
              <a:t>SPV</a:t>
            </a:r>
            <a:r>
              <a:rPr lang="en-US" sz="1600" dirty="0"/>
              <a:t> will actively seek private investors to buy the EC shares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3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0" lvl="0" indent="0">
              <a:buNone/>
            </a:pPr>
            <a:r>
              <a:rPr lang="cs-CZ" sz="2000" b="1" dirty="0" err="1" smtClean="0">
                <a:latin typeface="+mj-lt"/>
              </a:rPr>
              <a:t>Coaching</a:t>
            </a:r>
            <a:r>
              <a:rPr lang="cs-CZ" sz="2000" b="1" dirty="0" smtClean="0">
                <a:latin typeface="+mj-lt"/>
              </a:rPr>
              <a:t> </a:t>
            </a:r>
            <a:r>
              <a:rPr lang="cs-CZ" sz="2000" b="1" dirty="0">
                <a:latin typeface="+mj-lt"/>
              </a:rPr>
              <a:t>&amp; </a:t>
            </a:r>
            <a:r>
              <a:rPr lang="cs-CZ" sz="20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Business</a:t>
            </a:r>
            <a:r>
              <a:rPr lang="cs-CZ" sz="2000" b="1" dirty="0">
                <a:latin typeface="+mj-lt"/>
              </a:rPr>
              <a:t> Support</a:t>
            </a:r>
            <a:r>
              <a:rPr lang="cs-CZ" sz="2000" dirty="0">
                <a:latin typeface="+mj-lt"/>
              </a:rPr>
              <a:t>    </a:t>
            </a:r>
          </a:p>
          <a:p>
            <a:pPr marL="0" indent="0">
              <a:buNone/>
            </a:pPr>
            <a:endParaRPr lang="cs-CZ" sz="1600" b="1" dirty="0">
              <a:latin typeface="EC Square Sans Pro"/>
            </a:endParaRPr>
          </a:p>
          <a:p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Coaching 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 days for beneficiaries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and </a:t>
            </a:r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mentoring</a:t>
            </a:r>
            <a:endParaRPr lang="cs-CZ" sz="1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direct </a:t>
            </a:r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funding</a:t>
            </a:r>
            <a:endParaRPr lang="cs-CZ" sz="1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of the evaluation but beneficiaries register for coaching before signing grant </a:t>
            </a:r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agreement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sz="16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Business </a:t>
            </a:r>
            <a:r>
              <a:rPr lang="en-US" sz="16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Acceleration Services: 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Corporate Days and Investor Days,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EIC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Community Platform</a:t>
            </a:r>
          </a:p>
          <a:p>
            <a:endParaRPr lang="cs-CZ" sz="1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Facilitate 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access to risk finance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sz="1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Additional 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 and networking opportunities (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9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875" y="0"/>
            <a:ext cx="6059488" cy="548680"/>
          </a:xfrm>
        </p:spPr>
        <p:txBody>
          <a:bodyPr/>
          <a:lstStyle/>
          <a:p>
            <a:r>
              <a:rPr lang="cs-CZ" dirty="0" smtClean="0"/>
              <a:t>Projekty </a:t>
            </a:r>
            <a:r>
              <a:rPr lang="cs-CZ" dirty="0" err="1" smtClean="0"/>
              <a:t>SMEI</a:t>
            </a:r>
            <a:r>
              <a:rPr lang="cs-CZ" dirty="0" smtClean="0"/>
              <a:t> fáze 2 z ČR 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345073"/>
              </p:ext>
            </p:extLst>
          </p:nvPr>
        </p:nvGraphicFramePr>
        <p:xfrm>
          <a:off x="107504" y="836711"/>
          <a:ext cx="8713341" cy="56924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  <a:gridCol w="648072"/>
                <a:gridCol w="1008112"/>
                <a:gridCol w="3168352"/>
                <a:gridCol w="576064"/>
                <a:gridCol w="1008112"/>
                <a:gridCol w="936477"/>
              </a:tblGrid>
              <a:tr h="1168896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 dirty="0">
                          <a:effectLst/>
                        </a:rPr>
                        <a:t>Účastník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Město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Akronym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 dirty="0">
                          <a:effectLst/>
                        </a:rPr>
                        <a:t>Název projektu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Role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Rozpočet projektu (€)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Celkový požadovaný příspěvek projektu(€)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</a:tr>
              <a:tr h="584450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ENANTIS S.R.O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Brno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FGFSTAB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Industrial Production of Stable Fibroblast Growth Factors for Regenerative Medicine and Related Research Areas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Koordinátor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1 030 000.00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1 030 000.00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</a:tr>
              <a:tr h="584450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NOLIAC SYSTEMS SRO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Praha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RePower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RePower: Maintenance-free and cost-efficient fuel for wireless sensors to energy- and resource-saving solutions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Účastník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1 578 931.25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1 105 251.00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</a:tr>
              <a:tr h="551437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OLIFE CORPORATION AS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Praha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LEFAPO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Lead free automotive SLI power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Koordinátor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3 608 500.00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2 525 950.00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</a:tr>
              <a:tr h="876675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PVF SCHIENENFAHRZEUGE SRO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Česka Lípa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SAFE-CTS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Efficient and cost-effective intermodal road-rail container freight system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Účastník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1 639 818.75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1 147 873.13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</a:tr>
              <a:tr h="551437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CODASIP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Brno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Codasip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RISC-V Digital Architecture for the Next Generation of Connected Era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Účastník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12 630 000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2 500 000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 anchor="b"/>
                </a:tc>
              </a:tr>
              <a:tr h="81984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RUNECAST CZECH REPUBLIC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Brno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RAIKA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 A.I. enabled knowledge analysis automation to increase resilience, security and performance of Enterprise ICT systems.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Účastník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2 713 220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1 899 254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 anchor="b"/>
                </a:tc>
              </a:tr>
              <a:tr h="551437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FUTTEC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Praha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RADARR 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RAPID AND DURABLE ASPHALT ROAD REPAIRS 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u="none" strike="noStrike">
                          <a:effectLst/>
                        </a:rPr>
                        <a:t>Koordinátor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2 576 250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1 803 375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37" marR="6637" marT="6637" marB="0" anchor="b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570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4464149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Vzor </a:t>
            </a:r>
            <a:r>
              <a:rPr lang="cs-CZ" dirty="0"/>
              <a:t>aktuální </a:t>
            </a:r>
            <a:r>
              <a:rPr lang="cs-CZ" b="1" dirty="0"/>
              <a:t>projektové žádosti</a:t>
            </a:r>
            <a:r>
              <a:rPr lang="cs-CZ" dirty="0"/>
              <a:t>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://ec.europa.eu/</a:t>
            </a:r>
            <a:r>
              <a:rPr lang="cs-CZ" u="sng" dirty="0" err="1">
                <a:hlinkClick r:id="rId2"/>
              </a:rPr>
              <a:t>research</a:t>
            </a:r>
            <a:r>
              <a:rPr lang="cs-CZ" u="sng" dirty="0">
                <a:hlinkClick r:id="rId2"/>
              </a:rPr>
              <a:t>/</a:t>
            </a:r>
            <a:r>
              <a:rPr lang="cs-CZ" u="sng" dirty="0" err="1">
                <a:hlinkClick r:id="rId2"/>
              </a:rPr>
              <a:t>participants</a:t>
            </a:r>
            <a:r>
              <a:rPr lang="cs-CZ" u="sng" dirty="0">
                <a:hlinkClick r:id="rId2"/>
              </a:rPr>
              <a:t>/data/</a:t>
            </a:r>
            <a:r>
              <a:rPr lang="cs-CZ" u="sng" dirty="0" err="1">
                <a:hlinkClick r:id="rId2"/>
              </a:rPr>
              <a:t>ref</a:t>
            </a:r>
            <a:r>
              <a:rPr lang="cs-CZ" u="sng" dirty="0">
                <a:hlinkClick r:id="rId2"/>
              </a:rPr>
              <a:t>/</a:t>
            </a:r>
            <a:r>
              <a:rPr lang="cs-CZ" u="sng" dirty="0" err="1">
                <a:hlinkClick r:id="rId2"/>
              </a:rPr>
              <a:t>h2020</a:t>
            </a:r>
            <a:r>
              <a:rPr lang="cs-CZ" u="sng" dirty="0">
                <a:hlinkClick r:id="rId2"/>
              </a:rPr>
              <a:t>/</a:t>
            </a:r>
            <a:r>
              <a:rPr lang="cs-CZ" u="sng" dirty="0" err="1">
                <a:hlinkClick r:id="rId2"/>
              </a:rPr>
              <a:t>call_ptef</a:t>
            </a:r>
            <a:r>
              <a:rPr lang="cs-CZ" u="sng" dirty="0">
                <a:hlinkClick r:id="rId2"/>
              </a:rPr>
              <a:t>/</a:t>
            </a:r>
            <a:r>
              <a:rPr lang="cs-CZ" u="sng" dirty="0" err="1">
                <a:hlinkClick r:id="rId2"/>
              </a:rPr>
              <a:t>pt</a:t>
            </a:r>
            <a:r>
              <a:rPr lang="cs-CZ" u="sng" dirty="0">
                <a:hlinkClick r:id="rId2"/>
              </a:rPr>
              <a:t>/2018-2020/h2020-call-pt-eic-sme-2-2018-20_en.pdf</a:t>
            </a:r>
            <a:r>
              <a:rPr lang="cs-CZ" dirty="0"/>
              <a:t>.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r>
              <a:rPr lang="cs-CZ" b="1" dirty="0" err="1"/>
              <a:t>Guidelines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Applicants</a:t>
            </a:r>
            <a:r>
              <a:rPr lang="cs-CZ" dirty="0"/>
              <a:t> </a:t>
            </a:r>
            <a:r>
              <a:rPr lang="cs-CZ" u="sng" dirty="0" smtClean="0">
                <a:hlinkClick r:id="rId3"/>
              </a:rPr>
              <a:t>https</a:t>
            </a:r>
            <a:r>
              <a:rPr lang="cs-CZ" u="sng" dirty="0">
                <a:hlinkClick r:id="rId3"/>
              </a:rPr>
              <a:t>://ec.europa.eu/research/participants/data/ref/h2020/other/guides_for_applicants/h2020-guide-eic-smeinst-18-20_en.pdf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  <a:endParaRPr lang="cs-CZ" dirty="0"/>
          </a:p>
          <a:p>
            <a:r>
              <a:rPr lang="cs-CZ" dirty="0" err="1"/>
              <a:t>EIC</a:t>
            </a:r>
            <a:r>
              <a:rPr lang="cs-CZ" dirty="0"/>
              <a:t> </a:t>
            </a:r>
            <a:r>
              <a:rPr lang="cs-CZ" dirty="0" err="1"/>
              <a:t>Accelerator</a:t>
            </a:r>
            <a:r>
              <a:rPr lang="cs-CZ" dirty="0"/>
              <a:t> </a:t>
            </a:r>
            <a:r>
              <a:rPr lang="cs-CZ" dirty="0" err="1"/>
              <a:t>Fund</a:t>
            </a:r>
            <a:r>
              <a:rPr lang="cs-CZ" dirty="0"/>
              <a:t> </a:t>
            </a:r>
            <a:r>
              <a:rPr lang="cs-CZ" b="1" dirty="0" err="1"/>
              <a:t>Investment</a:t>
            </a:r>
            <a:r>
              <a:rPr lang="cs-CZ" b="1" dirty="0"/>
              <a:t> </a:t>
            </a:r>
            <a:r>
              <a:rPr lang="cs-CZ" b="1" dirty="0" err="1"/>
              <a:t>Guidelines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u="sng" dirty="0">
                <a:hlinkClick r:id="rId4"/>
              </a:rPr>
              <a:t>https://ec.europa.eu/easme/en/news/eic-accelerator-fund-investment-guidelines-available</a:t>
            </a:r>
            <a:r>
              <a:rPr lang="cs-CZ" dirty="0"/>
              <a:t> 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Často pokládané dotazy</a:t>
            </a:r>
            <a:r>
              <a:rPr lang="cs-CZ" dirty="0"/>
              <a:t> </a:t>
            </a:r>
            <a:r>
              <a:rPr lang="cs-CZ" u="sng" dirty="0">
                <a:hlinkClick r:id="rId5"/>
              </a:rPr>
              <a:t>https://ec.europa.eu/</a:t>
            </a:r>
            <a:r>
              <a:rPr lang="cs-CZ" u="sng" dirty="0" err="1">
                <a:hlinkClick r:id="rId5"/>
              </a:rPr>
              <a:t>easme</a:t>
            </a:r>
            <a:r>
              <a:rPr lang="cs-CZ" u="sng" dirty="0">
                <a:hlinkClick r:id="rId5"/>
              </a:rPr>
              <a:t>/</a:t>
            </a:r>
            <a:r>
              <a:rPr lang="cs-CZ" u="sng" dirty="0" err="1">
                <a:hlinkClick r:id="rId5"/>
              </a:rPr>
              <a:t>sites</a:t>
            </a:r>
            <a:r>
              <a:rPr lang="cs-CZ" u="sng" dirty="0">
                <a:hlinkClick r:id="rId5"/>
              </a:rPr>
              <a:t>/</a:t>
            </a:r>
            <a:r>
              <a:rPr lang="cs-CZ" u="sng" dirty="0" err="1">
                <a:hlinkClick r:id="rId5"/>
              </a:rPr>
              <a:t>easme-site</a:t>
            </a:r>
            <a:r>
              <a:rPr lang="cs-CZ" u="sng" dirty="0">
                <a:hlinkClick r:id="rId5"/>
              </a:rPr>
              <a:t>/</a:t>
            </a:r>
            <a:r>
              <a:rPr lang="cs-CZ" u="sng" dirty="0" err="1">
                <a:hlinkClick r:id="rId5"/>
              </a:rPr>
              <a:t>files</a:t>
            </a:r>
            <a:r>
              <a:rPr lang="cs-CZ" u="sng" dirty="0">
                <a:hlinkClick r:id="rId5"/>
              </a:rPr>
              <a:t>/eic-faq.pdf</a:t>
            </a:r>
            <a:r>
              <a:rPr lang="cs-CZ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166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4464149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r>
              <a:rPr lang="cs-CZ" b="1" dirty="0" err="1"/>
              <a:t>Evaluations</a:t>
            </a:r>
            <a:r>
              <a:rPr lang="cs-CZ" dirty="0"/>
              <a:t> </a:t>
            </a:r>
            <a:r>
              <a:rPr lang="cs-CZ" dirty="0" err="1"/>
              <a:t>EIC</a:t>
            </a:r>
            <a:r>
              <a:rPr lang="cs-CZ" dirty="0"/>
              <a:t> </a:t>
            </a:r>
            <a:r>
              <a:rPr lang="cs-CZ" dirty="0" err="1"/>
              <a:t>Accelerator</a:t>
            </a:r>
            <a:r>
              <a:rPr lang="cs-CZ" dirty="0"/>
              <a:t> (</a:t>
            </a:r>
            <a:r>
              <a:rPr lang="cs-CZ" dirty="0" err="1"/>
              <a:t>SME</a:t>
            </a:r>
            <a:r>
              <a:rPr lang="cs-CZ" dirty="0"/>
              <a:t> Instrument) </a:t>
            </a:r>
            <a:r>
              <a:rPr lang="cs-CZ" u="sng" dirty="0">
                <a:hlinkClick r:id="rId2"/>
              </a:rPr>
              <a:t>https://ec.europa.eu/easme/en/section/sme-instrument/evaluations-eic-accelerator-sme-instrument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  <a:endParaRPr lang="cs-CZ" dirty="0"/>
          </a:p>
          <a:p>
            <a:r>
              <a:rPr lang="cs-CZ" dirty="0" smtClean="0"/>
              <a:t>Pro </a:t>
            </a:r>
            <a:r>
              <a:rPr lang="cs-CZ" b="1" dirty="0"/>
              <a:t>prezentaci </a:t>
            </a:r>
            <a:r>
              <a:rPr lang="cs-CZ" dirty="0"/>
              <a:t>je k dispozici osnova </a:t>
            </a:r>
            <a:r>
              <a:rPr lang="cs-CZ" dirty="0" smtClean="0"/>
              <a:t> </a:t>
            </a:r>
            <a:r>
              <a:rPr lang="cs-CZ" u="sng" dirty="0">
                <a:hlinkClick r:id="rId3"/>
              </a:rPr>
              <a:t>https://ec.europa.eu/easme/sites/easme-site/files/eic-pilot-sme-instrument-pitch-deck-templates.pdf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6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200" dirty="0" err="1" smtClean="0"/>
              <a:t>EIC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/>
              <a:t>Accelerator</a:t>
            </a:r>
            <a:endParaRPr lang="cs-CZ" altLang="cs-CZ" sz="22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42481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cs-CZ" dirty="0" smtClean="0"/>
              <a:t>Akcelerační program pro </a:t>
            </a:r>
            <a:r>
              <a:rPr lang="cs-CZ" i="1" dirty="0" err="1" smtClean="0"/>
              <a:t>high</a:t>
            </a:r>
            <a:r>
              <a:rPr lang="cs-CZ" i="1" dirty="0" smtClean="0"/>
              <a:t>-risk, </a:t>
            </a:r>
            <a:r>
              <a:rPr lang="cs-CZ" i="1" dirty="0" err="1" smtClean="0"/>
              <a:t>high-potential</a:t>
            </a:r>
            <a:r>
              <a:rPr lang="cs-CZ" i="1" dirty="0" smtClean="0"/>
              <a:t> </a:t>
            </a:r>
            <a:r>
              <a:rPr lang="cs-CZ" b="1" dirty="0" smtClean="0"/>
              <a:t>MSP</a:t>
            </a:r>
            <a:r>
              <a:rPr lang="cs-CZ" dirty="0" smtClean="0"/>
              <a:t> </a:t>
            </a:r>
          </a:p>
          <a:p>
            <a:pPr>
              <a:defRPr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Podpora tvorby a </a:t>
            </a:r>
            <a:r>
              <a:rPr lang="cs-CZ" u="sng" dirty="0" smtClean="0"/>
              <a:t>komercializace</a:t>
            </a:r>
            <a:r>
              <a:rPr lang="cs-CZ" dirty="0" smtClean="0"/>
              <a:t> </a:t>
            </a:r>
            <a:r>
              <a:rPr lang="cs-CZ" b="1" dirty="0" smtClean="0"/>
              <a:t>nových produktů, služeb a business modelů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Projekty na překlenutí etapy od </a:t>
            </a:r>
            <a:r>
              <a:rPr lang="cs-CZ" dirty="0" err="1" smtClean="0"/>
              <a:t>předkomerční</a:t>
            </a:r>
            <a:r>
              <a:rPr lang="cs-CZ" dirty="0" smtClean="0"/>
              <a:t> </a:t>
            </a:r>
            <a:r>
              <a:rPr lang="cs-CZ" dirty="0"/>
              <a:t> </a:t>
            </a:r>
            <a:r>
              <a:rPr lang="cs-CZ" dirty="0" smtClean="0"/>
              <a:t>fáze, od technologie demonstrované v relevantním prostředí (</a:t>
            </a:r>
            <a:r>
              <a:rPr lang="cs-CZ" dirty="0" err="1" smtClean="0"/>
              <a:t>TRL</a:t>
            </a:r>
            <a:r>
              <a:rPr lang="cs-CZ" dirty="0" smtClean="0"/>
              <a:t> 6-8), po uvedení na trh a expanzi (</a:t>
            </a:r>
            <a:r>
              <a:rPr lang="cs-CZ" dirty="0" err="1" smtClean="0"/>
              <a:t>TRL</a:t>
            </a:r>
            <a:r>
              <a:rPr lang="cs-CZ" dirty="0" smtClean="0"/>
              <a:t> 9).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0" lvl="0" indent="0">
              <a:buNone/>
              <a:defRPr/>
            </a:pPr>
            <a:r>
              <a:rPr lang="cs-CZ" b="1" dirty="0"/>
              <a:t>Typy podporovaných aktivit</a:t>
            </a:r>
            <a:r>
              <a:rPr lang="cs-CZ" dirty="0"/>
              <a:t>:</a:t>
            </a:r>
          </a:p>
          <a:p>
            <a:pPr lvl="0">
              <a:buFont typeface="Wingdings" panose="05000000000000000000" pitchFamily="2" charset="2"/>
              <a:buChar char="Ø"/>
              <a:defRPr/>
            </a:pPr>
            <a:r>
              <a:rPr lang="cs-CZ" dirty="0"/>
              <a:t>Testování v reálných podmínkách, validace, demonstrace, komercializace apod</a:t>
            </a:r>
            <a:r>
              <a:rPr lang="cs-CZ" dirty="0" smtClean="0"/>
              <a:t>.</a:t>
            </a:r>
          </a:p>
          <a:p>
            <a:pPr lvl="0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sz="1800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6E08A7F-720E-4D13-80D4-E2F46A237FF5}" type="slidenum">
              <a:rPr lang="cs-CZ" altLang="cs-CZ" smtClean="0">
                <a:solidFill>
                  <a:srgbClr val="0069B4"/>
                </a:solidFill>
                <a:latin typeface="Verdana" pitchFamily="34" charset="0"/>
              </a:rPr>
              <a:pPr/>
              <a:t>2</a:t>
            </a:fld>
            <a:endParaRPr lang="cs-CZ" altLang="cs-CZ" smtClean="0">
              <a:solidFill>
                <a:srgbClr val="0069B4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9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200" dirty="0" err="1" smtClean="0"/>
              <a:t>EIC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/>
              <a:t>Accelerator</a:t>
            </a:r>
            <a:endParaRPr lang="cs-CZ" altLang="cs-CZ" sz="22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4248125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Inovace by měly mít </a:t>
            </a:r>
            <a:r>
              <a:rPr lang="cs-CZ" b="1" dirty="0" smtClean="0"/>
              <a:t>dopad na existující trhy</a:t>
            </a:r>
            <a:r>
              <a:rPr lang="cs-CZ" dirty="0" smtClean="0"/>
              <a:t>, příp. </a:t>
            </a:r>
            <a:r>
              <a:rPr lang="cs-CZ" b="1" dirty="0" smtClean="0"/>
              <a:t>potenciál pro vytváření </a:t>
            </a:r>
            <a:r>
              <a:rPr lang="cs-CZ" b="1" dirty="0" smtClean="0"/>
              <a:t>nových trhů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1800" dirty="0" smtClean="0"/>
              <a:t>Pozitivní </a:t>
            </a:r>
            <a:r>
              <a:rPr lang="cs-CZ" sz="1800" dirty="0" smtClean="0"/>
              <a:t>dopad na konkurenceschopnosti EU, růst </a:t>
            </a:r>
            <a:r>
              <a:rPr lang="cs-CZ" sz="1800" dirty="0" smtClean="0"/>
              <a:t>životního </a:t>
            </a:r>
            <a:r>
              <a:rPr lang="cs-CZ" sz="1800" dirty="0" smtClean="0"/>
              <a:t>standardu občanů, počtu pracovních </a:t>
            </a:r>
            <a:r>
              <a:rPr lang="cs-CZ" sz="1800" dirty="0" smtClean="0"/>
              <a:t>míst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sz="1800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6E08A7F-720E-4D13-80D4-E2F46A237FF5}" type="slidenum">
              <a:rPr lang="cs-CZ" altLang="cs-CZ" smtClean="0">
                <a:solidFill>
                  <a:srgbClr val="0069B4"/>
                </a:solidFill>
                <a:latin typeface="Verdana" pitchFamily="34" charset="0"/>
              </a:rPr>
              <a:pPr/>
              <a:t>3</a:t>
            </a:fld>
            <a:endParaRPr lang="cs-CZ" altLang="cs-CZ" smtClean="0">
              <a:solidFill>
                <a:srgbClr val="0069B4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2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200" dirty="0" err="1" smtClean="0"/>
              <a:t>EIC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/>
              <a:t>Accelerator</a:t>
            </a:r>
            <a:r>
              <a:rPr lang="cs-CZ" altLang="cs-CZ" sz="2200" dirty="0" smtClean="0"/>
              <a:t>: Pravidla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248125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  <a:defRPr/>
            </a:pPr>
            <a:r>
              <a:rPr lang="cs-CZ" dirty="0"/>
              <a:t>Navazuje na </a:t>
            </a:r>
            <a:r>
              <a:rPr lang="cs-CZ" dirty="0" err="1"/>
              <a:t>SME</a:t>
            </a:r>
            <a:r>
              <a:rPr lang="cs-CZ" dirty="0"/>
              <a:t> Instrument fáze 2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dirty="0" smtClean="0">
              <a:solidFill>
                <a:srgbClr val="960F7D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Pouze pro MSP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Pouze pro </a:t>
            </a:r>
            <a:r>
              <a:rPr lang="cs-CZ" b="1" dirty="0" smtClean="0"/>
              <a:t>jednotlivé </a:t>
            </a:r>
            <a:r>
              <a:rPr lang="cs-CZ" dirty="0" smtClean="0"/>
              <a:t>žadatele</a:t>
            </a:r>
            <a:endParaRPr lang="cs-CZ" b="1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bez možnosti konsorcia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s možností </a:t>
            </a:r>
            <a:r>
              <a:rPr lang="cs-CZ" dirty="0" err="1" smtClean="0"/>
              <a:t>subkontrahovat</a:t>
            </a:r>
            <a:r>
              <a:rPr lang="cs-CZ" dirty="0" smtClean="0"/>
              <a:t> některé činnosti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Možnost žádat o grant nebo o smíšené financování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err="1" smtClean="0"/>
              <a:t>Bottom</a:t>
            </a:r>
            <a:r>
              <a:rPr lang="cs-CZ" dirty="0" smtClean="0"/>
              <a:t>-up </a:t>
            </a:r>
            <a:r>
              <a:rPr lang="cs-CZ" dirty="0" smtClean="0"/>
              <a:t>přístup = bez tematického vymezení</a:t>
            </a:r>
          </a:p>
          <a:p>
            <a:pPr marL="0" indent="0">
              <a:buFontTx/>
              <a:buNone/>
              <a:defRPr/>
            </a:pPr>
            <a:endParaRPr lang="cs-CZ" sz="1000" b="1" dirty="0" smtClean="0"/>
          </a:p>
          <a:p>
            <a:pPr>
              <a:defRPr/>
            </a:pPr>
            <a:endParaRPr lang="cs-CZ" dirty="0"/>
          </a:p>
          <a:p>
            <a:pPr marL="0" indent="0">
              <a:buFontTx/>
              <a:buNone/>
              <a:defRPr/>
            </a:pPr>
            <a:r>
              <a:rPr lang="cs-CZ" b="1" dirty="0" smtClean="0"/>
              <a:t>Uzávěrky</a:t>
            </a:r>
            <a:r>
              <a:rPr lang="cs-CZ" dirty="0" smtClean="0"/>
              <a:t>: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b="1" dirty="0" smtClean="0"/>
              <a:t>8.1., 13.3., 19.5. </a:t>
            </a:r>
            <a:r>
              <a:rPr lang="cs-CZ" b="1" dirty="0" smtClean="0"/>
              <a:t>a 7.10. </a:t>
            </a:r>
            <a:r>
              <a:rPr lang="cs-CZ" b="1" dirty="0" smtClean="0"/>
              <a:t>2020 </a:t>
            </a:r>
            <a:r>
              <a:rPr lang="cs-CZ" dirty="0" smtClean="0"/>
              <a:t>a dále</a:t>
            </a:r>
            <a:endParaRPr lang="cs-CZ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260925F-40A1-48D1-B2D4-17C0A3D7345F}" type="slidenum">
              <a:rPr lang="cs-CZ" altLang="cs-CZ" smtClean="0">
                <a:solidFill>
                  <a:srgbClr val="0069B4"/>
                </a:solidFill>
                <a:latin typeface="Verdana" pitchFamily="34" charset="0"/>
              </a:rPr>
              <a:pPr/>
              <a:t>4</a:t>
            </a:fld>
            <a:endParaRPr lang="cs-CZ" altLang="cs-CZ" smtClean="0">
              <a:solidFill>
                <a:srgbClr val="0069B4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97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r>
              <a:rPr lang="cs-CZ" altLang="cs-CZ" sz="2200" dirty="0" err="1"/>
              <a:t>EIC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Accelerator</a:t>
            </a:r>
            <a:r>
              <a:rPr lang="cs-CZ" altLang="cs-CZ" sz="2200" dirty="0" smtClean="0"/>
              <a:t>:</a:t>
            </a:r>
            <a:br>
              <a:rPr lang="cs-CZ" altLang="cs-CZ" sz="2200" dirty="0" smtClean="0"/>
            </a:br>
            <a:r>
              <a:rPr lang="cs-CZ" altLang="cs-CZ" sz="2200" dirty="0" smtClean="0"/>
              <a:t>Pravidla finanční podpory (grant)</a:t>
            </a:r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pPr marL="0" indent="0">
              <a:buNone/>
            </a:pPr>
            <a:endParaRPr lang="cs-CZ" sz="1600" u="sng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cs-CZ" sz="1600" u="sng" dirty="0" smtClean="0"/>
              <a:t>Podpora ve formě </a:t>
            </a:r>
            <a:r>
              <a:rPr lang="cs-CZ" sz="1600" b="1" u="sng" dirty="0" smtClean="0"/>
              <a:t>grantu</a:t>
            </a:r>
          </a:p>
          <a:p>
            <a:pPr marL="0" indent="0">
              <a:buNone/>
            </a:pPr>
            <a:endParaRPr lang="cs-CZ" sz="1600" b="1" u="sng" dirty="0" smtClean="0"/>
          </a:p>
          <a:p>
            <a:pPr lvl="0"/>
            <a:r>
              <a:rPr lang="cs-CZ" sz="1600" dirty="0"/>
              <a:t>O grant je nutno žádat </a:t>
            </a:r>
            <a:r>
              <a:rPr lang="cs-CZ" sz="1600" dirty="0" smtClean="0"/>
              <a:t>vždy</a:t>
            </a:r>
          </a:p>
          <a:p>
            <a:pPr lvl="0"/>
            <a:endParaRPr lang="en-US" sz="1600" b="1" u="sng" dirty="0"/>
          </a:p>
          <a:p>
            <a:r>
              <a:rPr lang="cs-CZ" sz="1600" dirty="0" smtClean="0"/>
              <a:t>Pouze pro aktivity  </a:t>
            </a:r>
            <a:r>
              <a:rPr lang="cs-CZ" sz="1600" dirty="0" err="1" smtClean="0"/>
              <a:t>TRL</a:t>
            </a:r>
            <a:r>
              <a:rPr lang="cs-CZ" sz="1600" dirty="0" smtClean="0"/>
              <a:t> 6-8</a:t>
            </a:r>
          </a:p>
          <a:p>
            <a:pPr marL="0" indent="0">
              <a:buNone/>
            </a:pPr>
            <a:r>
              <a:rPr lang="cs-CZ" sz="1600" dirty="0" smtClean="0"/>
              <a:t> </a:t>
            </a:r>
          </a:p>
          <a:p>
            <a:r>
              <a:rPr lang="cs-CZ" sz="1600" dirty="0" smtClean="0"/>
              <a:t>Výše grantu 0.5 – 2.5 M€</a:t>
            </a:r>
          </a:p>
          <a:p>
            <a:endParaRPr lang="cs-CZ" sz="1600" dirty="0" smtClean="0"/>
          </a:p>
          <a:p>
            <a:r>
              <a:rPr lang="cs-CZ" sz="1600" dirty="0" smtClean="0"/>
              <a:t>Výše podpory je 70% celkových nákladů projektu</a:t>
            </a:r>
          </a:p>
          <a:p>
            <a:endParaRPr lang="cs-CZ" sz="1600" dirty="0" smtClean="0"/>
          </a:p>
          <a:p>
            <a:r>
              <a:rPr lang="cs-CZ" sz="1600" dirty="0" smtClean="0"/>
              <a:t>Mezi </a:t>
            </a:r>
            <a:r>
              <a:rPr lang="cs-CZ" sz="1600" dirty="0" err="1" smtClean="0"/>
              <a:t>EK</a:t>
            </a:r>
            <a:r>
              <a:rPr lang="cs-CZ" sz="1600" dirty="0" smtClean="0"/>
              <a:t> a řešitelem se uzavírá Grant </a:t>
            </a:r>
            <a:r>
              <a:rPr lang="cs-CZ" sz="1600" dirty="0" err="1" smtClean="0"/>
              <a:t>Agreement</a:t>
            </a:r>
            <a:endParaRPr lang="cs-CZ" sz="1600" dirty="0" smtClean="0"/>
          </a:p>
          <a:p>
            <a:endParaRPr lang="cs-CZ" sz="1600" dirty="0" smtClean="0"/>
          </a:p>
          <a:p>
            <a:r>
              <a:rPr lang="cs-CZ" sz="1600" dirty="0" smtClean="0"/>
              <a:t>Pokud předkladatel žádá pouze o grant, musí doložit, že má prostředky na spolufinancování projektu a komercializaci a expanzi po skončení projektu.</a:t>
            </a:r>
          </a:p>
          <a:p>
            <a:endParaRPr lang="cs-CZ" sz="1600" dirty="0"/>
          </a:p>
          <a:p>
            <a:endParaRPr lang="cs-CZ" sz="1600" dirty="0" smtClean="0">
              <a:solidFill>
                <a:srgbClr val="000000"/>
              </a:solidFill>
            </a:endParaRPr>
          </a:p>
          <a:p>
            <a:endParaRPr lang="cs-CZ" sz="1600" b="1" dirty="0">
              <a:solidFill>
                <a:srgbClr val="000000"/>
              </a:solidFill>
            </a:endParaRPr>
          </a:p>
          <a:p>
            <a:endParaRPr lang="cs-CZ" sz="1600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</a:t>
            </a:r>
          </a:p>
          <a:p>
            <a:pPr marL="0" indent="0">
              <a:buNone/>
            </a:pPr>
            <a:r>
              <a:rPr lang="cs-CZ" sz="1600" i="1" dirty="0" smtClean="0"/>
              <a:t> </a:t>
            </a:r>
            <a:endParaRPr lang="cs-CZ" sz="1600" i="1" dirty="0"/>
          </a:p>
          <a:p>
            <a:pPr>
              <a:buFontTx/>
              <a:buChar char="-"/>
            </a:pPr>
            <a:endParaRPr lang="cs-CZ" sz="1600" u="sng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81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r>
              <a:rPr lang="cs-CZ" altLang="cs-CZ" sz="2200" dirty="0" err="1"/>
              <a:t>EIC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Accelerator</a:t>
            </a:r>
            <a:r>
              <a:rPr lang="cs-CZ" altLang="cs-CZ" sz="2200" dirty="0" smtClean="0"/>
              <a:t>:</a:t>
            </a:r>
            <a:br>
              <a:rPr lang="cs-CZ" altLang="cs-CZ" sz="2200" dirty="0" smtClean="0"/>
            </a:br>
            <a:r>
              <a:rPr lang="cs-CZ" altLang="cs-CZ" sz="2200" dirty="0" smtClean="0"/>
              <a:t>Pravidla finanční podpory (</a:t>
            </a:r>
            <a:r>
              <a:rPr lang="cs-CZ" altLang="cs-CZ" sz="2200" dirty="0" err="1" smtClean="0"/>
              <a:t>equity</a:t>
            </a:r>
            <a:r>
              <a:rPr lang="cs-CZ" altLang="cs-CZ" sz="2200" dirty="0" smtClean="0"/>
              <a:t>)</a:t>
            </a:r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endParaRPr lang="cs-CZ" sz="1600" dirty="0"/>
          </a:p>
          <a:p>
            <a:r>
              <a:rPr lang="cs-CZ" sz="1600" u="sng" dirty="0" smtClean="0"/>
              <a:t>Podpora ve formě </a:t>
            </a:r>
            <a:r>
              <a:rPr lang="cs-CZ" sz="1600" b="1" u="sng" dirty="0" err="1" smtClean="0"/>
              <a:t>equity</a:t>
            </a:r>
            <a:r>
              <a:rPr lang="cs-CZ" sz="1600" b="1" u="sng" dirty="0" smtClean="0"/>
              <a:t> </a:t>
            </a:r>
            <a:r>
              <a:rPr lang="cs-CZ" sz="1600" u="sng" dirty="0" smtClean="0"/>
              <a:t>(vstupu investičního kapitálu do firmy)</a:t>
            </a:r>
            <a:endParaRPr lang="cs-CZ" sz="1600" b="1" u="sng" dirty="0" smtClean="0"/>
          </a:p>
          <a:p>
            <a:endParaRPr lang="cs-CZ" sz="1600" b="1" u="sng" dirty="0" smtClean="0"/>
          </a:p>
          <a:p>
            <a:r>
              <a:rPr lang="cs-CZ" sz="1600" dirty="0" smtClean="0"/>
              <a:t>O </a:t>
            </a:r>
            <a:r>
              <a:rPr lang="cs-CZ" sz="1600" dirty="0" err="1" smtClean="0"/>
              <a:t>equity</a:t>
            </a:r>
            <a:r>
              <a:rPr lang="cs-CZ" sz="1600" dirty="0" smtClean="0"/>
              <a:t> financování je možné žádat pouze navíc ke grantu (smíšené financování)</a:t>
            </a:r>
          </a:p>
          <a:p>
            <a:r>
              <a:rPr lang="cs-CZ" sz="1600" dirty="0" smtClean="0"/>
              <a:t>Nelze žádat pouze o </a:t>
            </a:r>
            <a:r>
              <a:rPr lang="cs-CZ" sz="1600" dirty="0" err="1" smtClean="0"/>
              <a:t>equity</a:t>
            </a:r>
            <a:r>
              <a:rPr lang="cs-CZ" sz="1600" dirty="0" smtClean="0"/>
              <a:t> financování.</a:t>
            </a:r>
          </a:p>
          <a:p>
            <a:endParaRPr lang="cs-CZ" sz="1600" dirty="0" smtClean="0"/>
          </a:p>
          <a:p>
            <a:r>
              <a:rPr lang="cs-CZ" sz="1600" dirty="0" smtClean="0"/>
              <a:t>Nutno doložit, že firma nemůže na komercializaci inovace získat prostředky z jiných finančních institucí</a:t>
            </a:r>
          </a:p>
          <a:p>
            <a:pPr marL="0" indent="0">
              <a:buNone/>
            </a:pPr>
            <a:r>
              <a:rPr lang="cs-CZ" sz="1600" dirty="0" smtClean="0"/>
              <a:t> </a:t>
            </a:r>
          </a:p>
          <a:p>
            <a:r>
              <a:rPr lang="cs-CZ" sz="1600" dirty="0" smtClean="0"/>
              <a:t>Z </a:t>
            </a:r>
            <a:r>
              <a:rPr lang="cs-CZ" sz="1600" dirty="0" err="1" smtClean="0"/>
              <a:t>equity</a:t>
            </a:r>
            <a:r>
              <a:rPr lang="cs-CZ" sz="1600" dirty="0" smtClean="0"/>
              <a:t> financování lze financovat i vlastní spoluúčast přiděleného grantu</a:t>
            </a:r>
          </a:p>
          <a:p>
            <a:pPr marL="0" indent="0">
              <a:buNone/>
            </a:pPr>
            <a:r>
              <a:rPr lang="cs-CZ" sz="1600" dirty="0" smtClean="0"/>
              <a:t> </a:t>
            </a:r>
          </a:p>
          <a:p>
            <a:r>
              <a:rPr lang="cs-CZ" sz="1600" dirty="0" smtClean="0"/>
              <a:t>Pro aktivity </a:t>
            </a:r>
            <a:r>
              <a:rPr lang="cs-CZ" sz="1600" dirty="0" err="1" smtClean="0"/>
              <a:t>TRL</a:t>
            </a:r>
            <a:r>
              <a:rPr lang="cs-CZ" sz="1600" dirty="0" smtClean="0"/>
              <a:t> 6 – 9, případně vyšší</a:t>
            </a:r>
          </a:p>
          <a:p>
            <a:pPr marL="0" indent="0">
              <a:buNone/>
            </a:pPr>
            <a:endParaRPr lang="cs-CZ" sz="1600" dirty="0" smtClean="0"/>
          </a:p>
          <a:p>
            <a:r>
              <a:rPr lang="cs-CZ" sz="1600" dirty="0" smtClean="0"/>
              <a:t>Výše </a:t>
            </a:r>
            <a:r>
              <a:rPr lang="cs-CZ" sz="1600" dirty="0" err="1" smtClean="0"/>
              <a:t>equity</a:t>
            </a:r>
            <a:r>
              <a:rPr lang="cs-CZ" sz="1600" dirty="0" smtClean="0"/>
              <a:t> investice činí 0,5 – 15 M€</a:t>
            </a:r>
          </a:p>
          <a:p>
            <a:endParaRPr lang="cs-CZ" sz="1600" dirty="0" smtClean="0"/>
          </a:p>
          <a:p>
            <a:endParaRPr lang="cs-CZ" sz="1600" b="1" dirty="0"/>
          </a:p>
          <a:p>
            <a:endParaRPr lang="cs-CZ" sz="1600" b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</a:t>
            </a:r>
          </a:p>
          <a:p>
            <a:pPr marL="0" indent="0">
              <a:buNone/>
            </a:pPr>
            <a:r>
              <a:rPr lang="cs-CZ" sz="1600" i="1" dirty="0" smtClean="0"/>
              <a:t> </a:t>
            </a:r>
            <a:endParaRPr lang="cs-CZ" sz="1600" i="1" dirty="0"/>
          </a:p>
          <a:p>
            <a:pPr>
              <a:buFontTx/>
              <a:buChar char="-"/>
            </a:pPr>
            <a:endParaRPr lang="cs-CZ" sz="1600" u="sng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62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6059488" cy="1008062"/>
          </a:xfrm>
        </p:spPr>
        <p:txBody>
          <a:bodyPr anchor="t"/>
          <a:lstStyle/>
          <a:p>
            <a:r>
              <a:rPr lang="cs-CZ" altLang="cs-CZ" sz="2200" dirty="0" err="1"/>
              <a:t>EIC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Accelerator</a:t>
            </a:r>
            <a:r>
              <a:rPr lang="cs-CZ" altLang="cs-CZ" sz="2200" dirty="0" smtClean="0"/>
              <a:t>:</a:t>
            </a:r>
            <a:br>
              <a:rPr lang="cs-CZ" altLang="cs-CZ" sz="2200" dirty="0" smtClean="0"/>
            </a:br>
            <a:r>
              <a:rPr lang="cs-CZ" altLang="cs-CZ" sz="2200" dirty="0" smtClean="0"/>
              <a:t>Pravidla finanční podpory (</a:t>
            </a:r>
            <a:r>
              <a:rPr lang="cs-CZ" altLang="cs-CZ" sz="2200" dirty="0" err="1" smtClean="0"/>
              <a:t>equity</a:t>
            </a:r>
            <a:r>
              <a:rPr lang="cs-CZ" altLang="cs-CZ" sz="2200" dirty="0" smtClean="0"/>
              <a:t>)</a:t>
            </a:r>
            <a:endParaRPr lang="cs-CZ" sz="1800" b="0" dirty="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12568"/>
          </a:xfrm>
        </p:spPr>
        <p:txBody>
          <a:bodyPr/>
          <a:lstStyle/>
          <a:p>
            <a:r>
              <a:rPr lang="cs-CZ" sz="1600" dirty="0" smtClean="0"/>
              <a:t>Investorem je </a:t>
            </a:r>
            <a:r>
              <a:rPr lang="cs-CZ" sz="1600" dirty="0" err="1" smtClean="0"/>
              <a:t>EIC</a:t>
            </a:r>
            <a:r>
              <a:rPr lang="cs-CZ" sz="1600" dirty="0" smtClean="0"/>
              <a:t> fond (po dohodě může mít kapitálovou účast i jiný investor)</a:t>
            </a:r>
          </a:p>
          <a:p>
            <a:endParaRPr lang="cs-CZ" sz="1600" dirty="0" smtClean="0"/>
          </a:p>
          <a:p>
            <a:r>
              <a:rPr lang="cs-CZ" sz="1600" dirty="0" smtClean="0"/>
              <a:t>Podíl investora bývá obvykle 10 – 25% hodnoty firmy.</a:t>
            </a:r>
          </a:p>
          <a:p>
            <a:endParaRPr lang="cs-CZ" sz="1600" dirty="0" smtClean="0"/>
          </a:p>
          <a:p>
            <a:r>
              <a:rPr lang="cs-CZ" sz="1600" dirty="0" smtClean="0"/>
              <a:t>Hodnota firmy se určí hodnocením </a:t>
            </a:r>
            <a:r>
              <a:rPr lang="cs-CZ" sz="1600" dirty="0" err="1" smtClean="0"/>
              <a:t>due</a:t>
            </a:r>
            <a:r>
              <a:rPr lang="cs-CZ" sz="1600" dirty="0" smtClean="0"/>
              <a:t> diligence</a:t>
            </a:r>
          </a:p>
          <a:p>
            <a:endParaRPr lang="cs-CZ" sz="1600" dirty="0" smtClean="0"/>
          </a:p>
          <a:p>
            <a:r>
              <a:rPr lang="cs-CZ" sz="1600" dirty="0" smtClean="0"/>
              <a:t>Hodnocení se provádí současně se řešením projektu, nedochází k časovému skluzu</a:t>
            </a:r>
          </a:p>
          <a:p>
            <a:endParaRPr lang="cs-CZ" sz="1600" dirty="0" smtClean="0"/>
          </a:p>
          <a:p>
            <a:r>
              <a:rPr lang="cs-CZ" sz="1600" dirty="0" err="1" smtClean="0"/>
              <a:t>EIC</a:t>
            </a:r>
            <a:r>
              <a:rPr lang="cs-CZ" sz="1600" dirty="0" smtClean="0"/>
              <a:t> fond chce být tichým společníkem</a:t>
            </a:r>
          </a:p>
          <a:p>
            <a:endParaRPr lang="cs-CZ" sz="1600" dirty="0" smtClean="0"/>
          </a:p>
          <a:p>
            <a:r>
              <a:rPr lang="cs-CZ" sz="1600" dirty="0" smtClean="0"/>
              <a:t>Exit se předpokládá za 5-7 let, maximálně za 10 let</a:t>
            </a:r>
          </a:p>
          <a:p>
            <a:endParaRPr lang="cs-CZ" sz="1600" dirty="0" smtClean="0"/>
          </a:p>
          <a:p>
            <a:r>
              <a:rPr lang="cs-CZ" sz="1600" dirty="0" smtClean="0"/>
              <a:t>Mezi investorem a firmou se uzavírá </a:t>
            </a:r>
            <a:r>
              <a:rPr lang="cs-CZ" sz="1600" dirty="0" err="1" smtClean="0"/>
              <a:t>Investment</a:t>
            </a:r>
            <a:r>
              <a:rPr lang="cs-CZ" sz="1600" dirty="0" smtClean="0"/>
              <a:t> </a:t>
            </a:r>
            <a:r>
              <a:rPr lang="cs-CZ" sz="1600" dirty="0" err="1" smtClean="0"/>
              <a:t>Agreement</a:t>
            </a:r>
            <a:r>
              <a:rPr lang="cs-CZ" sz="1600" dirty="0" smtClean="0"/>
              <a:t>.</a:t>
            </a:r>
          </a:p>
          <a:p>
            <a:r>
              <a:rPr lang="cs-CZ" sz="1600" dirty="0" smtClean="0"/>
              <a:t> </a:t>
            </a:r>
          </a:p>
          <a:p>
            <a:r>
              <a:rPr lang="cs-CZ" sz="1600" dirty="0" smtClean="0"/>
              <a:t>Předmětem dohody jsou povinnosti obou stran (výše investice, časové rozvržení investice (tranší), reporting investorovi, pozice investora v managementu </a:t>
            </a:r>
            <a:r>
              <a:rPr lang="cs-CZ" sz="1600" dirty="0" err="1" smtClean="0"/>
              <a:t>firmy,podmínky</a:t>
            </a:r>
            <a:r>
              <a:rPr lang="cs-CZ" sz="1600" dirty="0" smtClean="0"/>
              <a:t> pro případné navýšení investice do firmy, podmínky exitu, způsob řešení sporů, a další).  </a:t>
            </a:r>
          </a:p>
          <a:p>
            <a:endParaRPr lang="cs-CZ" sz="1600" dirty="0" smtClean="0"/>
          </a:p>
          <a:p>
            <a:endParaRPr lang="cs-CZ" sz="1600" b="1" dirty="0"/>
          </a:p>
          <a:p>
            <a:endParaRPr lang="cs-CZ" sz="1600" b="1" dirty="0" smtClean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</a:t>
            </a:r>
          </a:p>
          <a:p>
            <a:pPr marL="0" indent="0">
              <a:buNone/>
            </a:pPr>
            <a:r>
              <a:rPr lang="cs-CZ" sz="1600" i="1" dirty="0" smtClean="0"/>
              <a:t> </a:t>
            </a:r>
            <a:endParaRPr lang="cs-CZ" sz="1600" i="1" dirty="0"/>
          </a:p>
          <a:p>
            <a:pPr>
              <a:buFontTx/>
              <a:buChar char="-"/>
            </a:pPr>
            <a:endParaRPr lang="cs-CZ" sz="1600" u="sng" dirty="0" smtClean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b="1" dirty="0" smtClean="0"/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-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9C92F-6CD2-4830-AB44-3346DDDB03DD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73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0" dirty="0" smtClean="0"/>
              <a:t/>
            </a:r>
            <a:br>
              <a:rPr lang="cs-CZ" sz="1800" b="0" dirty="0" smtClean="0"/>
            </a:br>
            <a:endParaRPr lang="cs-CZ" sz="18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7993261" cy="5256584"/>
          </a:xfrm>
        </p:spPr>
        <p:txBody>
          <a:bodyPr/>
          <a:lstStyle/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en-US" sz="2000" b="1" dirty="0" smtClean="0"/>
              <a:t>Novelties</a:t>
            </a:r>
            <a:r>
              <a:rPr lang="en-US" sz="2400" b="1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cs-CZ" sz="1600" dirty="0"/>
          </a:p>
          <a:p>
            <a:r>
              <a:rPr lang="en-US" sz="1600" dirty="0"/>
              <a:t>-</a:t>
            </a:r>
            <a:r>
              <a:rPr lang="en-US" sz="1600" i="1" dirty="0"/>
              <a:t>Single template for the </a:t>
            </a:r>
            <a:r>
              <a:rPr lang="en-US" sz="1600" b="1" i="1" dirty="0"/>
              <a:t>two </a:t>
            </a:r>
            <a:r>
              <a:rPr lang="en-US" sz="1600" b="1" i="1" dirty="0" smtClean="0"/>
              <a:t>options</a:t>
            </a:r>
            <a:endParaRPr lang="cs-CZ" sz="1600" b="1" i="1" dirty="0" smtClean="0"/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-</a:t>
            </a:r>
            <a:r>
              <a:rPr lang="en-US" sz="1600" b="1" i="1" dirty="0"/>
              <a:t>New application </a:t>
            </a:r>
            <a:r>
              <a:rPr lang="en-US" sz="1600" b="1" i="1" dirty="0" smtClean="0"/>
              <a:t>forms</a:t>
            </a:r>
            <a:r>
              <a:rPr lang="cs-CZ" sz="1600" b="1" i="1" dirty="0" smtClean="0"/>
              <a:t> </a:t>
            </a:r>
            <a:r>
              <a:rPr lang="en-US" sz="1600" i="1" dirty="0" smtClean="0"/>
              <a:t>with </a:t>
            </a:r>
            <a:r>
              <a:rPr lang="en-US" sz="1600" b="1" i="1" dirty="0"/>
              <a:t>additional financial </a:t>
            </a:r>
            <a:r>
              <a:rPr lang="en-US" sz="1600" b="1" i="1" dirty="0" smtClean="0"/>
              <a:t>elements</a:t>
            </a:r>
            <a:endParaRPr lang="cs-CZ" sz="1600" b="1" i="1" dirty="0" smtClean="0"/>
          </a:p>
          <a:p>
            <a:endParaRPr lang="en-US" sz="1600" dirty="0"/>
          </a:p>
          <a:p>
            <a:r>
              <a:rPr lang="en-US" sz="1600" dirty="0"/>
              <a:t>-</a:t>
            </a:r>
            <a:r>
              <a:rPr lang="en-US" sz="1600" b="1" i="1" dirty="0"/>
              <a:t>Pitch deck </a:t>
            </a:r>
            <a:r>
              <a:rPr lang="en-US" sz="1600" i="1" dirty="0"/>
              <a:t>for the </a:t>
            </a:r>
            <a:r>
              <a:rPr lang="en-US" sz="1600" b="1" i="1" dirty="0"/>
              <a:t>interview</a:t>
            </a:r>
            <a:endParaRPr lang="en-US" sz="1600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i="1" dirty="0" smtClean="0"/>
              <a:t>  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380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z="18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7993261" cy="5256584"/>
          </a:xfrm>
        </p:spPr>
        <p:txBody>
          <a:bodyPr/>
          <a:lstStyle/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r>
              <a:rPr lang="cs-CZ" sz="2000" b="1" dirty="0" smtClean="0"/>
              <a:t>Step-by-step</a:t>
            </a:r>
            <a:endParaRPr lang="cs-CZ" sz="2000" dirty="0"/>
          </a:p>
          <a:p>
            <a:endParaRPr lang="cs-CZ" sz="1600" b="1" dirty="0" smtClean="0">
              <a:latin typeface="Arial"/>
            </a:endParaRPr>
          </a:p>
          <a:p>
            <a:r>
              <a:rPr lang="cs-CZ" sz="1600" b="1" dirty="0" err="1" smtClean="0">
                <a:latin typeface="Arial"/>
              </a:rPr>
              <a:t>Submission</a:t>
            </a:r>
            <a:r>
              <a:rPr lang="cs-CZ" sz="1600" b="1" dirty="0" smtClean="0">
                <a:latin typeface="Arial"/>
              </a:rPr>
              <a:t> </a:t>
            </a:r>
            <a:r>
              <a:rPr lang="cs-CZ" sz="1600" b="1" dirty="0" err="1">
                <a:latin typeface="Arial"/>
              </a:rPr>
              <a:t>of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err="1">
                <a:latin typeface="Arial"/>
              </a:rPr>
              <a:t>Proposals</a:t>
            </a:r>
            <a:endParaRPr lang="cs-CZ" sz="1600" dirty="0">
              <a:latin typeface="Arial"/>
            </a:endParaRPr>
          </a:p>
          <a:p>
            <a:r>
              <a:rPr lang="cs-CZ" sz="1600" b="1" dirty="0" err="1">
                <a:latin typeface="Arial"/>
              </a:rPr>
              <a:t>Remote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err="1">
                <a:latin typeface="Arial"/>
              </a:rPr>
              <a:t>Evaluation</a:t>
            </a:r>
            <a:endParaRPr lang="cs-CZ" sz="1600" dirty="0">
              <a:latin typeface="Arial"/>
            </a:endParaRPr>
          </a:p>
          <a:p>
            <a:r>
              <a:rPr lang="cs-CZ" sz="1600" b="1" dirty="0" err="1">
                <a:latin typeface="Arial"/>
              </a:rPr>
              <a:t>Ranking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err="1">
                <a:latin typeface="Arial"/>
              </a:rPr>
              <a:t>of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err="1">
                <a:latin typeface="Arial"/>
              </a:rPr>
              <a:t>Proposals</a:t>
            </a:r>
            <a:endParaRPr lang="cs-CZ" sz="1600" dirty="0">
              <a:latin typeface="Arial"/>
            </a:endParaRPr>
          </a:p>
          <a:p>
            <a:r>
              <a:rPr lang="cs-CZ" sz="1600" b="1" dirty="0">
                <a:latin typeface="Arial"/>
              </a:rPr>
              <a:t>Interview</a:t>
            </a:r>
            <a:endParaRPr lang="cs-CZ" sz="1600" dirty="0">
              <a:latin typeface="Arial"/>
            </a:endParaRPr>
          </a:p>
          <a:p>
            <a:r>
              <a:rPr lang="cs-CZ" sz="1600" b="1" dirty="0">
                <a:latin typeface="Arial"/>
              </a:rPr>
              <a:t>Grant </a:t>
            </a:r>
            <a:r>
              <a:rPr lang="cs-CZ" sz="1600" b="1" dirty="0" err="1" smtClean="0">
                <a:latin typeface="Arial"/>
              </a:rPr>
              <a:t>Agreement</a:t>
            </a:r>
            <a:endParaRPr lang="cs-CZ" sz="1600" b="1" dirty="0" smtClean="0">
              <a:latin typeface="Arial"/>
            </a:endParaRPr>
          </a:p>
          <a:p>
            <a:endParaRPr lang="cs-CZ" sz="1600" b="1" dirty="0">
              <a:latin typeface="Arial"/>
            </a:endParaRPr>
          </a:p>
          <a:p>
            <a:r>
              <a:rPr lang="cs-CZ" sz="1600" i="1" dirty="0" err="1">
                <a:latin typeface="Arial"/>
              </a:rPr>
              <a:t>Blended</a:t>
            </a:r>
            <a:r>
              <a:rPr lang="cs-CZ" sz="1600" i="1" dirty="0">
                <a:latin typeface="Arial"/>
              </a:rPr>
              <a:t> finance </a:t>
            </a:r>
            <a:r>
              <a:rPr lang="cs-CZ" sz="1600" i="1" dirty="0" err="1">
                <a:latin typeface="Arial"/>
              </a:rPr>
              <a:t>only</a:t>
            </a:r>
            <a:endParaRPr lang="cs-CZ" sz="1600" i="1" dirty="0">
              <a:latin typeface="Arial"/>
            </a:endParaRPr>
          </a:p>
          <a:p>
            <a:r>
              <a:rPr lang="cs-CZ" sz="1600" b="1" dirty="0" err="1">
                <a:latin typeface="Arial"/>
              </a:rPr>
              <a:t>Due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smtClean="0">
                <a:latin typeface="Arial"/>
              </a:rPr>
              <a:t>Diligence</a:t>
            </a:r>
            <a:endParaRPr lang="cs-CZ" sz="1600" dirty="0">
              <a:latin typeface="Arial"/>
            </a:endParaRPr>
          </a:p>
          <a:p>
            <a:r>
              <a:rPr lang="cs-CZ" sz="1600" b="1" dirty="0" err="1">
                <a:latin typeface="Arial"/>
              </a:rPr>
              <a:t>Equity</a:t>
            </a:r>
            <a:r>
              <a:rPr lang="cs-CZ" sz="1600" b="1" dirty="0">
                <a:latin typeface="Arial"/>
              </a:rPr>
              <a:t> </a:t>
            </a:r>
            <a:r>
              <a:rPr lang="cs-CZ" sz="1600" b="1" dirty="0" err="1" smtClean="0">
                <a:latin typeface="Arial"/>
              </a:rPr>
              <a:t>Investment</a:t>
            </a:r>
            <a:endParaRPr lang="cs-CZ" sz="1600" dirty="0">
              <a:latin typeface="Arial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0C5F27-39A0-4C8F-9576-7F2E2BA81F4C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3464424"/>
      </p:ext>
    </p:extLst>
  </p:cSld>
  <p:clrMapOvr>
    <a:masterClrMapping/>
  </p:clrMapOvr>
</p:sld>
</file>

<file path=ppt/theme/theme1.xml><?xml version="1.0" encoding="utf-8"?>
<a:theme xmlns:a="http://schemas.openxmlformats.org/drawingml/2006/main" name="TC-prezentace CZ (2)">
  <a:themeElements>
    <a:clrScheme name="TC-prezentace CZ (2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C-prezentace CZ (2)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TC-prezentace CZ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C-prezentace CZ">
  <a:themeElements>
    <a:clrScheme name="TC-prezentace CZ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C-prezentace CZ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C-prezentace 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C-prezentace 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C-prezentace 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TC-prezentace CZ (2)</Template>
  <TotalTime>11333</TotalTime>
  <Words>978</Words>
  <Application>Microsoft Office PowerPoint</Application>
  <PresentationFormat>Předvádění na obrazovce (4:3)</PresentationFormat>
  <Paragraphs>431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TC-prezentace CZ (2)</vt:lpstr>
      <vt:lpstr>TC-prezentace CZ</vt:lpstr>
      <vt:lpstr>Nový nástroj Evropské inovační rady EIC:  Accelerator pilot    </vt:lpstr>
      <vt:lpstr>EIC Accelerator</vt:lpstr>
      <vt:lpstr>EIC Accelerator</vt:lpstr>
      <vt:lpstr>EIC Accelerator: Pravidla </vt:lpstr>
      <vt:lpstr>EIC Accelerator: Pravidla finanční podpory (grant)</vt:lpstr>
      <vt:lpstr>EIC Accelerator: Pravidla finanční podpory (equity)</vt:lpstr>
      <vt:lpstr>EIC Accelerator: Pravidla finanční podpory (equity)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Projekty SMEI fáze 2 z ČR </vt:lpstr>
      <vt:lpstr>Informační zdroje</vt:lpstr>
      <vt:lpstr>Informační zdroje</vt:lpstr>
    </vt:vector>
  </TitlesOfParts>
  <Company>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tc</dc:creator>
  <cp:lastModifiedBy>Skarka Martin TC</cp:lastModifiedBy>
  <cp:revision>457</cp:revision>
  <cp:lastPrinted>2019-10-29T14:04:50Z</cp:lastPrinted>
  <dcterms:created xsi:type="dcterms:W3CDTF">2010-06-22T13:44:44Z</dcterms:created>
  <dcterms:modified xsi:type="dcterms:W3CDTF">2019-10-29T15:17:28Z</dcterms:modified>
</cp:coreProperties>
</file>