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7" r:id="rId3"/>
    <p:sldId id="323" r:id="rId4"/>
    <p:sldId id="321" r:id="rId5"/>
    <p:sldId id="316" r:id="rId6"/>
    <p:sldId id="318" r:id="rId7"/>
    <p:sldId id="328" r:id="rId8"/>
    <p:sldId id="327" r:id="rId9"/>
    <p:sldId id="329" r:id="rId10"/>
    <p:sldId id="320" r:id="rId11"/>
    <p:sldId id="330" r:id="rId12"/>
    <p:sldId id="319" r:id="rId13"/>
    <p:sldId id="324" r:id="rId14"/>
    <p:sldId id="326" r:id="rId15"/>
    <p:sldId id="283" r:id="rId16"/>
  </p:sldIdLst>
  <p:sldSz cx="9144000" cy="6858000" type="screen4x3"/>
  <p:notesSz cx="7102475" cy="102330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88" autoAdjust="0"/>
  </p:normalViewPr>
  <p:slideViewPr>
    <p:cSldViewPr>
      <p:cViewPr varScale="1">
        <p:scale>
          <a:sx n="116" d="100"/>
          <a:sy n="116" d="100"/>
        </p:scale>
        <p:origin x="14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31"/>
    </p:cViewPr>
  </p:sorterViewPr>
  <p:notesViewPr>
    <p:cSldViewPr>
      <p:cViewPr varScale="1">
        <p:scale>
          <a:sx n="84" d="100"/>
          <a:sy n="84" d="100"/>
        </p:scale>
        <p:origin x="3828" y="102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3A19718A-D775-4157-AB2A-18CEFFE75D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51165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F2F7BC4-102B-4F83-B458-C306A008ABA4}" type="datetimeFigureOut">
              <a:rPr lang="cs-CZ"/>
              <a:pPr>
                <a:defRPr/>
              </a:pPr>
              <a:t>27.11.2018</a:t>
            </a:fld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211C08EE-96A4-4975-AE41-FD1595B4CC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3" y="9719599"/>
            <a:ext cx="3077739" cy="511651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84127E5-A46A-457E-BCD5-B552013EE28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436F8004-E7E4-448B-AB75-5082AD10B4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19598"/>
            <a:ext cx="3077739" cy="51342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xmlns="" id="{F27073F3-1EB5-4A2C-9336-447DF0401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42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389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15B2C8F9-279F-4861-8827-3DF41F9048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51165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E0949DB3-D697-4559-BE06-F6DD1DCC7EC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65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C01B9A0-8F40-4A32-BE2E-62F6EB5807A1}" type="datetimeFigureOut">
              <a:rPr lang="cs-CZ"/>
              <a:pPr>
                <a:defRPr/>
              </a:pPr>
              <a:t>27.11.2018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xmlns="" id="{71178FD9-5857-40ED-BD1A-9723E5BDE0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xmlns="" id="{A7B90182-B7CD-4BC9-B03D-784FECC45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248" y="4860688"/>
            <a:ext cx="5681980" cy="4604861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057CB58B-A5C8-473F-85CF-DBAC768750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719599"/>
            <a:ext cx="3077739" cy="51165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4D63220-A671-4179-9309-6214DFD0E3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3093" y="9719599"/>
            <a:ext cx="3077739" cy="511651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6259D90-4472-49C2-AEEE-068705C29AE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5742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59D90-4472-49C2-AEEE-068705C29AEA}" type="slidenum">
              <a:rPr lang="cs-CZ" altLang="cs-CZ" smtClean="0"/>
              <a:pPr>
                <a:defRPr/>
              </a:pPr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9953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914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453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465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131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831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259D90-4472-49C2-AEEE-068705C29AEA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358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259D90-4472-49C2-AEEE-068705C29AEA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541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991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246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399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736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089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68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zadi_prezentace3">
            <a:extLst>
              <a:ext uri="{FF2B5EF4-FFF2-40B4-BE49-F238E27FC236}">
                <a16:creationId xmlns:a16="http://schemas.microsoft.com/office/drawing/2014/main" xmlns="" id="{AB959850-C0C2-41F4-9F8A-F547632F65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47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B1EA2D6D-3EB9-40A5-AAD7-1459DDF7FAFB}"/>
              </a:ext>
            </a:extLst>
          </p:cNvPr>
          <p:cNvSpPr/>
          <p:nvPr userDrawn="1"/>
        </p:nvSpPr>
        <p:spPr>
          <a:xfrm>
            <a:off x="2966195" y="379413"/>
            <a:ext cx="4824413" cy="57467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2C21A4CB-DF41-4D4C-BBC4-07D1BD0725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88913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E6AC7F9F-BE41-43C7-AC2B-9667C45A4E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AE9E05A3-DACC-4DA2-89EB-2B774EE64E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A694450E-132E-42C6-B5A1-73F0F54BE5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C2273-8CD6-494B-BD45-7A63820AB2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432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6B67B13-8BCF-4FB3-A1FE-668A06DEE2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4BA9334-5D22-4A7D-80D9-ACA920EB60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E1D1142-CAEB-4CF7-8222-76C34D0A3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0BA69-EF4E-4EAB-92A9-761D5C0ADE3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915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B8DB277-44A8-49F7-AD68-A186595E64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6131853-0924-4F08-B5EE-2445DDABCF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F5F25DB-8ED2-427A-ACDA-1893F4C406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A9661-F08F-4F72-900C-C27355383F9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513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077EC5B-E088-4E4F-8822-05C20B6DF6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95FB158-C703-42F1-A8C2-14CAC81B7F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C9A8006-A866-4D99-B502-EC3B555891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AA34E-B5D5-45A7-99B4-6F97E354C19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258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AF83C10-2B05-4802-A9A0-23722607C2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E7CEFEE-E655-425B-A460-B19F07CC98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EB27966-EC4B-48EF-8095-F9E2A8207C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BE136-FCFD-477E-A664-CD5A5F7B3C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611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B4A76B-4590-4358-87DE-3C9643594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E29A14B-98E4-4E65-B627-BB94FB0EA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3B64732-CD25-475A-A3FB-078CBEE82F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0D0DA-60AF-40A2-BB12-2E714FA07A3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916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9A7410B-3BCB-469E-A6A0-3CD6EBEB6A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990C15F-86D2-48AD-A382-A9EE61DDB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F6582057-DBCC-45D1-9E28-201B69B29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DC4B4-E07F-4BD6-B31C-91592E779D7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052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2843561-A3F7-4885-A61B-AB9AF6E2E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339E9F8-6921-4706-8C35-31E6EC3B0E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3C5AA1F-04D0-4256-B894-836BC875AE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E2856-1768-437F-9E37-32F7C1C9B6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83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9FEDDAD-4DF8-47A9-B044-91A48ADB51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CB58959D-7381-4339-A060-513060B38A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8782619-9C14-4A2F-AE57-CDB3FA61BF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6C583-586D-468F-A676-962D352484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677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92D924B-8559-46CE-89D8-1E9F967511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3C814FA-46B1-497D-8F2C-1F776AA728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3CA888D-9EB8-4AAC-BB30-28B378C600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8EDEA-EAEF-4270-B474-BE42BC0D690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968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F52C4EA-15E0-49E9-BAE4-9A47B73336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1D522AC-740D-48F4-A3FD-07D4A263BA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BFC0E79-686A-44C8-9AA8-AD452BEBCE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E41C3-7BF1-4E9F-BD6B-E30F0188B9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275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ABFD1EDC-1C6D-4E05-87FC-E1BD7ADF94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4EF93CE2-26C1-43DF-8A7E-6C5A7CBA2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FBF6C28-EDA7-4AAA-BA2C-1B3E2DE2F0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C6EB57F1-65F4-44CC-92AD-CC2D954482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F4B6366-04EE-42B2-B228-A79602858B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5ADC34E-726D-4C20-86E2-F9A08E60EF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ozadi_prezentace">
            <a:extLst>
              <a:ext uri="{FF2B5EF4-FFF2-40B4-BE49-F238E27FC236}">
                <a16:creationId xmlns:a16="http://schemas.microsoft.com/office/drawing/2014/main" xmlns="" id="{20F6DE5E-10DD-46FF-BA33-AAA8132F8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8"/>
            <a:ext cx="9144000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>
            <a:extLst>
              <a:ext uri="{FF2B5EF4-FFF2-40B4-BE49-F238E27FC236}">
                <a16:creationId xmlns:a16="http://schemas.microsoft.com/office/drawing/2014/main" xmlns="" id="{C2EF8F6C-5EB1-4C8D-9BD4-389339BC7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9351"/>
            <a:ext cx="9144000" cy="306438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 11. 2018</a:t>
            </a:r>
          </a:p>
        </p:txBody>
      </p:sp>
      <p:sp>
        <p:nvSpPr>
          <p:cNvPr id="5124" name="Rectangle 6">
            <a:extLst>
              <a:ext uri="{FF2B5EF4-FFF2-40B4-BE49-F238E27FC236}">
                <a16:creationId xmlns:a16="http://schemas.microsoft.com/office/drawing/2014/main" xmlns="" id="{35BB0C44-65F2-42F6-A579-560A7F92C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5888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xmlns="" id="{6838568E-2C36-4B5B-9D09-2B14F9338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1685097"/>
            <a:ext cx="6335713" cy="61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4000"/>
              </a:lnSpc>
              <a:spcBef>
                <a:spcPts val="0"/>
              </a:spcBef>
              <a:defRPr/>
            </a:pPr>
            <a:r>
              <a:rPr lang="cs-CZ" sz="2800" b="1" dirty="0"/>
              <a:t> </a:t>
            </a:r>
            <a:r>
              <a:rPr lang="en-US" sz="3200" b="1" dirty="0" err="1" smtClean="0">
                <a:solidFill>
                  <a:srgbClr val="003399"/>
                </a:solidFill>
              </a:rPr>
              <a:t>Silni</a:t>
            </a:r>
            <a:r>
              <a:rPr lang="cs-CZ" sz="3200" b="1" dirty="0" smtClean="0">
                <a:solidFill>
                  <a:srgbClr val="003399"/>
                </a:solidFill>
              </a:rPr>
              <a:t>ční infrastruktura</a:t>
            </a:r>
            <a:endParaRPr lang="cs-CZ" altLang="cs-CZ" sz="32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5126" name="Text Box 8">
            <a:extLst>
              <a:ext uri="{FF2B5EF4-FFF2-40B4-BE49-F238E27FC236}">
                <a16:creationId xmlns:a16="http://schemas.microsoft.com/office/drawing/2014/main" xmlns="" id="{3E1A0F2D-16E8-425A-9B50-89FEE8A86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558" y="3028950"/>
            <a:ext cx="34559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dirty="0">
                <a:solidFill>
                  <a:srgbClr val="CC0000"/>
                </a:solidFill>
              </a:rPr>
              <a:t>Ing. </a:t>
            </a:r>
            <a:r>
              <a:rPr lang="cs-CZ" altLang="cs-CZ" sz="2000" b="1" dirty="0" smtClean="0">
                <a:solidFill>
                  <a:srgbClr val="CC0000"/>
                </a:solidFill>
              </a:rPr>
              <a:t>David Novák</a:t>
            </a:r>
            <a:endParaRPr lang="cs-CZ" altLang="cs-CZ" sz="2000" b="1" dirty="0">
              <a:solidFill>
                <a:srgbClr val="CC0000"/>
              </a:solidFill>
            </a:endParaRPr>
          </a:p>
        </p:txBody>
      </p:sp>
      <p:grpSp>
        <p:nvGrpSpPr>
          <p:cNvPr id="5127" name="Skupina 1">
            <a:extLst>
              <a:ext uri="{FF2B5EF4-FFF2-40B4-BE49-F238E27FC236}">
                <a16:creationId xmlns:a16="http://schemas.microsoft.com/office/drawing/2014/main" xmlns="" id="{43CDDFD8-9B21-4981-8125-B6C901D361FB}"/>
              </a:ext>
            </a:extLst>
          </p:cNvPr>
          <p:cNvGrpSpPr>
            <a:grpSpLocks/>
          </p:cNvGrpSpPr>
          <p:nvPr/>
        </p:nvGrpSpPr>
        <p:grpSpPr bwMode="auto">
          <a:xfrm>
            <a:off x="2699792" y="204788"/>
            <a:ext cx="5905500" cy="789960"/>
            <a:chOff x="2483751" y="190538"/>
            <a:chExt cx="6048308" cy="803749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xmlns="" id="{AE5EE852-0FA5-4160-AD08-A76CB2681DDC}"/>
                </a:ext>
              </a:extLst>
            </p:cNvPr>
            <p:cNvSpPr/>
            <p:nvPr/>
          </p:nvSpPr>
          <p:spPr>
            <a:xfrm>
              <a:off x="3708045" y="190538"/>
              <a:ext cx="4824014" cy="57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pic>
          <p:nvPicPr>
            <p:cNvPr id="5129" name="Picture 2" descr="D:\Users\Janosikova\Desktop\logo-eu-op-pik.png">
              <a:extLst>
                <a:ext uri="{FF2B5EF4-FFF2-40B4-BE49-F238E27FC236}">
                  <a16:creationId xmlns:a16="http://schemas.microsoft.com/office/drawing/2014/main" xmlns="" id="{E9705B82-4143-415A-90B6-999BDC350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51" y="190676"/>
              <a:ext cx="2876223" cy="803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3" descr="D:\Users\Janosikova\Desktop\logo-mpo.png">
              <a:extLst>
                <a:ext uri="{FF2B5EF4-FFF2-40B4-BE49-F238E27FC236}">
                  <a16:creationId xmlns:a16="http://schemas.microsoft.com/office/drawing/2014/main" xmlns="" id="{5E5AF9F2-B629-41FF-950F-64B01B3E92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865" y="307313"/>
              <a:ext cx="1152445" cy="552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 11. 2018</a:t>
            </a:r>
          </a:p>
        </p:txBody>
      </p:sp>
      <p:sp>
        <p:nvSpPr>
          <p:cNvPr id="6148" name="Podnadpis 2">
            <a:extLst>
              <a:ext uri="{FF2B5EF4-FFF2-40B4-BE49-F238E27FC236}">
                <a16:creationId xmlns:a16="http://schemas.microsoft.com/office/drawing/2014/main" xmlns="" id="{A9C31C6A-4510-4257-9FFC-627E295C68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852488" y="1344613"/>
            <a:ext cx="7895976" cy="482917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cs-CZ" sz="2000" b="1" dirty="0">
                <a:solidFill>
                  <a:srgbClr val="003399"/>
                </a:solidFill>
              </a:rPr>
              <a:t>3</a:t>
            </a:r>
            <a:r>
              <a:rPr lang="cs-CZ" altLang="cs-CZ" sz="2000" b="1" dirty="0" smtClean="0">
                <a:solidFill>
                  <a:srgbClr val="003399"/>
                </a:solidFill>
              </a:rPr>
              <a:t>. </a:t>
            </a:r>
            <a:r>
              <a:rPr lang="cs-CZ" altLang="cs-CZ" sz="2000" b="1" dirty="0">
                <a:solidFill>
                  <a:srgbClr val="003399"/>
                </a:solidFill>
              </a:rPr>
              <a:t>Identifikace vhodných způsobů uplatnění nových technologií a přístupů</a:t>
            </a:r>
          </a:p>
          <a:p>
            <a:pPr marL="285750" lvl="2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800" dirty="0" smtClean="0">
                <a:ea typeface="+mn-ea"/>
                <a:cs typeface="+mn-cs"/>
              </a:rPr>
              <a:t>Výstavba a provoz pozemních komunikací</a:t>
            </a:r>
            <a:endParaRPr lang="cs-CZ" altLang="cs-CZ" sz="1800" dirty="0">
              <a:ea typeface="+mn-ea"/>
              <a:cs typeface="+mn-cs"/>
            </a:endParaRP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Sdílení dat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Monitoring provozu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Propojení s ITS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AI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Recyklované materiály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Automatizace na 3D modelu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Elektronizace dokumentace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Analytika skutečného provedení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Řízení reklamací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endParaRPr lang="cs-CZ" altLang="cs-CZ" sz="1400" dirty="0" smtClean="0">
              <a:ea typeface="+mn-ea"/>
              <a:cs typeface="+mn-cs"/>
            </a:endParaRP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endParaRPr lang="cs-CZ" altLang="cs-CZ" sz="1400" dirty="0" smtClean="0">
              <a:ea typeface="+mn-ea"/>
              <a:cs typeface="+mn-cs"/>
            </a:endParaRPr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552592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6419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432888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68612273-526C-4378-87D5-B9FD6B49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6644" y="6121259"/>
            <a:ext cx="2133600" cy="476250"/>
          </a:xfrm>
        </p:spPr>
        <p:txBody>
          <a:bodyPr/>
          <a:lstStyle/>
          <a:p>
            <a:pPr>
              <a:defRPr/>
            </a:pPr>
            <a:fld id="{2F2E2856-1768-437F-9E37-32F7C1C9B6FB}" type="slidenum">
              <a:rPr lang="cs-CZ" altLang="cs-CZ" b="1" smtClean="0"/>
              <a:pPr>
                <a:defRPr/>
              </a:pPr>
              <a:t>10</a:t>
            </a:fld>
            <a:endParaRPr lang="cs-CZ" altLang="cs-CZ" b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475" y="3300272"/>
            <a:ext cx="38100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919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 11. 2018</a:t>
            </a:r>
          </a:p>
        </p:txBody>
      </p:sp>
      <p:sp>
        <p:nvSpPr>
          <p:cNvPr id="6148" name="Podnadpis 2">
            <a:extLst>
              <a:ext uri="{FF2B5EF4-FFF2-40B4-BE49-F238E27FC236}">
                <a16:creationId xmlns:a16="http://schemas.microsoft.com/office/drawing/2014/main" xmlns="" id="{A9C31C6A-4510-4257-9FFC-627E295C68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852488" y="1344613"/>
            <a:ext cx="7895976" cy="482917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cs-CZ" sz="2000" b="1" dirty="0">
                <a:solidFill>
                  <a:srgbClr val="003399"/>
                </a:solidFill>
              </a:rPr>
              <a:t>3</a:t>
            </a:r>
            <a:r>
              <a:rPr lang="cs-CZ" altLang="cs-CZ" sz="2000" b="1" dirty="0" smtClean="0">
                <a:solidFill>
                  <a:srgbClr val="003399"/>
                </a:solidFill>
              </a:rPr>
              <a:t>. </a:t>
            </a:r>
            <a:r>
              <a:rPr lang="cs-CZ" altLang="cs-CZ" sz="2000" b="1" dirty="0">
                <a:solidFill>
                  <a:srgbClr val="003399"/>
                </a:solidFill>
              </a:rPr>
              <a:t>Identifikace vhodných způsobů uplatnění nových technologií a přístupů</a:t>
            </a:r>
          </a:p>
          <a:p>
            <a:pPr marL="285750" lvl="2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800" dirty="0" smtClean="0">
                <a:ea typeface="+mn-ea"/>
                <a:cs typeface="+mn-cs"/>
              </a:rPr>
              <a:t>Systémy hospodaření s objekty dopravní infrastruktury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Holistické paradigma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Aplikace společenských kritérií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Obhajoba a tvorba strategií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Prezentace potřebnosti a výsledků veřejnosti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Levný plošný sběr dat na síťové úrovni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Přesný sběr dat na projektové úrovni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Průběžné monitorování stavu konstrukcí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Sofistikovaná predikce vývoje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Risk management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Optimalizace a plánování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Interoperabilita systémů</a:t>
            </a:r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552592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6419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432888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68612273-526C-4378-87D5-B9FD6B49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6644" y="6121259"/>
            <a:ext cx="2133600" cy="476250"/>
          </a:xfrm>
        </p:spPr>
        <p:txBody>
          <a:bodyPr/>
          <a:lstStyle/>
          <a:p>
            <a:pPr>
              <a:defRPr/>
            </a:pPr>
            <a:fld id="{2F2E2856-1768-437F-9E37-32F7C1C9B6FB}" type="slidenum">
              <a:rPr lang="cs-CZ" altLang="cs-CZ" b="1" smtClean="0"/>
              <a:pPr>
                <a:defRPr/>
              </a:pPr>
              <a:t>11</a:t>
            </a:fld>
            <a:endParaRPr lang="cs-CZ" alt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447002"/>
            <a:ext cx="3474660" cy="260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365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rate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596" y="2518870"/>
            <a:ext cx="4775514" cy="335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 11. 2018</a:t>
            </a:r>
          </a:p>
        </p:txBody>
      </p:sp>
      <p:sp>
        <p:nvSpPr>
          <p:cNvPr id="6148" name="Podnadpis 2">
            <a:extLst>
              <a:ext uri="{FF2B5EF4-FFF2-40B4-BE49-F238E27FC236}">
                <a16:creationId xmlns:a16="http://schemas.microsoft.com/office/drawing/2014/main" xmlns="" id="{A9C31C6A-4510-4257-9FFC-627E295C68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83568" y="1272605"/>
            <a:ext cx="7895976" cy="860251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cs-CZ" sz="2000" b="1" dirty="0">
                <a:solidFill>
                  <a:srgbClr val="003399"/>
                </a:solidFill>
              </a:rPr>
              <a:t>4</a:t>
            </a:r>
            <a:r>
              <a:rPr lang="cs-CZ" altLang="cs-CZ" sz="2000" b="1" dirty="0" smtClean="0">
                <a:solidFill>
                  <a:srgbClr val="003399"/>
                </a:solidFill>
              </a:rPr>
              <a:t>. </a:t>
            </a:r>
            <a:r>
              <a:rPr lang="cs-CZ" altLang="cs-CZ" sz="2000" b="1" dirty="0">
                <a:solidFill>
                  <a:srgbClr val="003399"/>
                </a:solidFill>
              </a:rPr>
              <a:t>Identifikace bariér bránících uplatnění nových technologií a přístupů v </a:t>
            </a:r>
            <a:r>
              <a:rPr lang="cs-CZ" altLang="cs-CZ" sz="2000" b="1" dirty="0" smtClean="0">
                <a:solidFill>
                  <a:srgbClr val="003399"/>
                </a:solidFill>
              </a:rPr>
              <a:t>praxi</a:t>
            </a:r>
          </a:p>
          <a:p>
            <a:pPr marL="285750" lvl="2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endParaRPr lang="cs-CZ" altLang="cs-CZ" sz="1400" dirty="0" smtClean="0">
              <a:ea typeface="+mn-ea"/>
              <a:cs typeface="+mn-cs"/>
            </a:endParaRP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endParaRPr lang="cs-CZ" altLang="cs-CZ" sz="1400" dirty="0">
              <a:ea typeface="+mn-ea"/>
              <a:cs typeface="+mn-cs"/>
            </a:endParaRPr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552592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6419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432888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68612273-526C-4378-87D5-B9FD6B49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6644" y="6121259"/>
            <a:ext cx="2133600" cy="476250"/>
          </a:xfrm>
        </p:spPr>
        <p:txBody>
          <a:bodyPr/>
          <a:lstStyle/>
          <a:p>
            <a:pPr>
              <a:defRPr/>
            </a:pPr>
            <a:fld id="{2F2E2856-1768-437F-9E37-32F7C1C9B6FB}" type="slidenum">
              <a:rPr lang="cs-CZ" altLang="cs-CZ" b="1" smtClean="0"/>
              <a:pPr>
                <a:defRPr/>
              </a:pPr>
              <a:t>12</a:t>
            </a:fld>
            <a:endParaRPr lang="cs-CZ" alt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70553" y="2102250"/>
            <a:ext cx="39604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Neexistence </a:t>
            </a:r>
            <a:r>
              <a:rPr lang="cs-CZ" altLang="cs-CZ" dirty="0" smtClean="0"/>
              <a:t>čitelné strategie </a:t>
            </a:r>
            <a:r>
              <a:rPr lang="cs-CZ" altLang="cs-CZ" dirty="0"/>
              <a:t>výstavby a údržby</a:t>
            </a:r>
            <a:endParaRPr lang="en-US" altLang="cs-CZ" dirty="0"/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cs-CZ" sz="1400" dirty="0" err="1"/>
              <a:t>Sout</a:t>
            </a:r>
            <a:r>
              <a:rPr lang="cs-CZ" altLang="cs-CZ" sz="1400" dirty="0" err="1"/>
              <a:t>ěžení</a:t>
            </a:r>
            <a:r>
              <a:rPr lang="cs-CZ" altLang="cs-CZ" sz="1400" dirty="0"/>
              <a:t> veřejných zakázek pouze na nejnižší cenu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Vyhrocené vztahy mezi zhotoviteli a objednateli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Nedostatečný multimodální přístup při plánování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Nejasná strategie po omezení zdrojů EU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Neschopnost komunikovat </a:t>
            </a:r>
            <a:r>
              <a:rPr lang="cs-CZ" altLang="cs-CZ" sz="1400" dirty="0" err="1"/>
              <a:t>environmental</a:t>
            </a:r>
            <a:r>
              <a:rPr lang="cs-CZ" altLang="cs-CZ" sz="1400" dirty="0"/>
              <a:t> </a:t>
            </a:r>
            <a:r>
              <a:rPr lang="cs-CZ" altLang="cs-CZ" sz="1400" dirty="0" err="1"/>
              <a:t>friendly</a:t>
            </a:r>
            <a:r>
              <a:rPr lang="cs-CZ" altLang="cs-CZ" sz="1400" dirty="0"/>
              <a:t> </a:t>
            </a:r>
            <a:r>
              <a:rPr lang="cs-CZ" altLang="cs-CZ" sz="1400" dirty="0" smtClean="0"/>
              <a:t>strategii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sz="1400" dirty="0" smtClean="0"/>
              <a:t>Neexistence politiky údržby komunikací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0527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 11. 2018</a:t>
            </a:r>
          </a:p>
        </p:txBody>
      </p:sp>
      <p:sp>
        <p:nvSpPr>
          <p:cNvPr id="6148" name="Podnadpis 2">
            <a:extLst>
              <a:ext uri="{FF2B5EF4-FFF2-40B4-BE49-F238E27FC236}">
                <a16:creationId xmlns:a16="http://schemas.microsoft.com/office/drawing/2014/main" xmlns="" id="{A9C31C6A-4510-4257-9FFC-627E295C68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852488" y="1344613"/>
            <a:ext cx="7895976" cy="71623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cs-CZ" sz="2000" b="1" dirty="0">
                <a:solidFill>
                  <a:srgbClr val="003399"/>
                </a:solidFill>
              </a:rPr>
              <a:t>4</a:t>
            </a:r>
            <a:r>
              <a:rPr lang="cs-CZ" altLang="cs-CZ" sz="2000" b="1" dirty="0" smtClean="0">
                <a:solidFill>
                  <a:srgbClr val="003399"/>
                </a:solidFill>
              </a:rPr>
              <a:t>. </a:t>
            </a:r>
            <a:r>
              <a:rPr lang="cs-CZ" altLang="cs-CZ" sz="2000" b="1" dirty="0">
                <a:solidFill>
                  <a:srgbClr val="003399"/>
                </a:solidFill>
              </a:rPr>
              <a:t>Identifikace bariér bránících uplatnění nových technologií a přístupů v </a:t>
            </a:r>
            <a:r>
              <a:rPr lang="cs-CZ" altLang="cs-CZ" sz="2000" b="1" dirty="0" smtClean="0">
                <a:solidFill>
                  <a:srgbClr val="003399"/>
                </a:solidFill>
              </a:rPr>
              <a:t>praxi</a:t>
            </a:r>
            <a:endParaRPr lang="cs-CZ" altLang="cs-CZ" sz="2000" b="1" dirty="0">
              <a:solidFill>
                <a:srgbClr val="003399"/>
              </a:solidFill>
            </a:endParaRPr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552592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6419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432888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68612273-526C-4378-87D5-B9FD6B49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6644" y="6121259"/>
            <a:ext cx="2133600" cy="476250"/>
          </a:xfrm>
        </p:spPr>
        <p:txBody>
          <a:bodyPr/>
          <a:lstStyle/>
          <a:p>
            <a:pPr>
              <a:defRPr/>
            </a:pPr>
            <a:fld id="{2F2E2856-1768-437F-9E37-32F7C1C9B6FB}" type="slidenum">
              <a:rPr lang="cs-CZ" altLang="cs-CZ" b="1" smtClean="0"/>
              <a:pPr>
                <a:defRPr/>
              </a:pPr>
              <a:t>13</a:t>
            </a:fld>
            <a:endParaRPr lang="cs-CZ" alt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7" y="3212976"/>
            <a:ext cx="3959707" cy="259228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68442" y="2264315"/>
            <a:ext cx="422356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altLang="cs-CZ" dirty="0"/>
              <a:t>Pomalá </a:t>
            </a:r>
            <a:r>
              <a:rPr lang="cs-CZ" altLang="cs-CZ" dirty="0" smtClean="0"/>
              <a:t>digitalizace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Nerovnováha schopností využívání prostředků IT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Neexistence BIM standardů pro silniční stavby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Neschopnost digitalizovat oběh dokladů během výstavby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Neexistence jednotných metod „hospodaření“ napříč mody </a:t>
            </a:r>
            <a:r>
              <a:rPr lang="cs-CZ" altLang="cs-CZ" sz="1400" dirty="0" smtClean="0"/>
              <a:t>dopravy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/>
              <a:t>Váhavost ve využívání moderních metod sběru dat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/>
              <a:t>Neschopnost jednotné interpretace / analýzy dat</a:t>
            </a:r>
            <a:endParaRPr lang="cs-CZ" altLang="cs-CZ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2388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 11. 2018</a:t>
            </a:r>
          </a:p>
        </p:txBody>
      </p:sp>
      <p:sp>
        <p:nvSpPr>
          <p:cNvPr id="6148" name="Podnadpis 2">
            <a:extLst>
              <a:ext uri="{FF2B5EF4-FFF2-40B4-BE49-F238E27FC236}">
                <a16:creationId xmlns:a16="http://schemas.microsoft.com/office/drawing/2014/main" xmlns="" id="{A9C31C6A-4510-4257-9FFC-627E295C68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24012" y="1321948"/>
            <a:ext cx="7895976" cy="71623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cs-CZ" sz="2000" b="1" dirty="0">
                <a:solidFill>
                  <a:srgbClr val="003399"/>
                </a:solidFill>
              </a:rPr>
              <a:t>4</a:t>
            </a:r>
            <a:r>
              <a:rPr lang="cs-CZ" altLang="cs-CZ" sz="2000" b="1" dirty="0" smtClean="0">
                <a:solidFill>
                  <a:srgbClr val="003399"/>
                </a:solidFill>
              </a:rPr>
              <a:t>. </a:t>
            </a:r>
            <a:r>
              <a:rPr lang="cs-CZ" altLang="cs-CZ" sz="2000" b="1" dirty="0">
                <a:solidFill>
                  <a:srgbClr val="003399"/>
                </a:solidFill>
              </a:rPr>
              <a:t>Identifikace bariér bránících uplatnění nových technologií a přístupů v </a:t>
            </a:r>
            <a:r>
              <a:rPr lang="cs-CZ" altLang="cs-CZ" sz="2000" b="1" dirty="0" smtClean="0">
                <a:solidFill>
                  <a:srgbClr val="003399"/>
                </a:solidFill>
              </a:rPr>
              <a:t>praxi</a:t>
            </a:r>
            <a:endParaRPr lang="cs-CZ" altLang="cs-CZ" sz="2000" b="1" dirty="0">
              <a:solidFill>
                <a:srgbClr val="003399"/>
              </a:solidFill>
            </a:endParaRPr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552592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6419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432888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68612273-526C-4378-87D5-B9FD6B49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6644" y="6121259"/>
            <a:ext cx="2133600" cy="476250"/>
          </a:xfrm>
        </p:spPr>
        <p:txBody>
          <a:bodyPr/>
          <a:lstStyle/>
          <a:p>
            <a:pPr>
              <a:defRPr/>
            </a:pPr>
            <a:fld id="{2F2E2856-1768-437F-9E37-32F7C1C9B6FB}" type="slidenum">
              <a:rPr lang="cs-CZ" altLang="cs-CZ" b="1" smtClean="0"/>
              <a:pPr>
                <a:defRPr/>
              </a:pPr>
              <a:t>14</a:t>
            </a:fld>
            <a:endParaRPr lang="cs-CZ" alt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574" y="1764531"/>
            <a:ext cx="3109172" cy="435672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95536" y="2201114"/>
            <a:ext cx="5449597" cy="3836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Malá oborová komunikace, neexistence PPP projektů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/>
              <a:t>Slabě definovaná globální politika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/>
              <a:t>Neschopnost </a:t>
            </a:r>
            <a:r>
              <a:rPr lang="cs-CZ" altLang="cs-CZ" sz="1400" dirty="0"/>
              <a:t>sladit státní a krajské strategie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/>
              <a:t>Nerealistická očekávání životnosti staveb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/>
              <a:t>Malá schopnost komunikovat se zahraničními firmami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/>
              <a:t>Nedostatečná diskuse o nových technologiích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/>
              <a:t>Náklady </a:t>
            </a:r>
            <a:r>
              <a:rPr lang="cs-CZ" altLang="cs-CZ" sz="1400" dirty="0" err="1" smtClean="0"/>
              <a:t>VaV</a:t>
            </a:r>
            <a:r>
              <a:rPr lang="cs-CZ" altLang="cs-CZ" sz="1400" dirty="0" smtClean="0"/>
              <a:t> na straně dodavatelů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/>
              <a:t>Nedostatečný multimodální / meziresortní přístup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/>
              <a:t>Nepromyšlená strategie PPP projektů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endParaRPr lang="cs-CZ" alt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80655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xmlns="" id="{EA4BC04C-D8C6-4AAE-A6F5-E8AF54033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71" name="Text Box 6">
            <a:extLst>
              <a:ext uri="{FF2B5EF4-FFF2-40B4-BE49-F238E27FC236}">
                <a16:creationId xmlns:a16="http://schemas.microsoft.com/office/drawing/2014/main" xmlns="" id="{A1ACD362-FBF0-4D58-B16E-237E2ED3E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16" y="6482580"/>
            <a:ext cx="871296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 11. 2018</a:t>
            </a:r>
          </a:p>
        </p:txBody>
      </p:sp>
      <p:sp>
        <p:nvSpPr>
          <p:cNvPr id="7172" name="Nadpis 1">
            <a:extLst>
              <a:ext uri="{FF2B5EF4-FFF2-40B4-BE49-F238E27FC236}">
                <a16:creationId xmlns:a16="http://schemas.microsoft.com/office/drawing/2014/main" xmlns="" id="{89377211-C82D-4229-8D4D-7B651E13329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19672" y="1988724"/>
            <a:ext cx="6908825" cy="1584325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003399"/>
                </a:solidFill>
              </a:rPr>
              <a:t>Děkuji Vám za pozornost.</a:t>
            </a:r>
          </a:p>
        </p:txBody>
      </p:sp>
      <p:sp>
        <p:nvSpPr>
          <p:cNvPr id="7173" name="Podnadpis 2">
            <a:extLst>
              <a:ext uri="{FF2B5EF4-FFF2-40B4-BE49-F238E27FC236}">
                <a16:creationId xmlns:a16="http://schemas.microsoft.com/office/drawing/2014/main" xmlns="" id="{0DE35E6F-AFE1-45A6-A3B2-04AF64E15E2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47664" y="3604878"/>
            <a:ext cx="6696744" cy="1990725"/>
          </a:xfrm>
        </p:spPr>
        <p:txBody>
          <a:bodyPr/>
          <a:lstStyle/>
          <a:p>
            <a:r>
              <a:rPr lang="cs-CZ" altLang="cs-CZ" sz="2000" b="1" dirty="0"/>
              <a:t>Ing. </a:t>
            </a:r>
            <a:r>
              <a:rPr lang="cs-CZ" altLang="cs-CZ" sz="2000" b="1" dirty="0" smtClean="0"/>
              <a:t>David Novák</a:t>
            </a:r>
            <a:endParaRPr lang="cs-CZ" altLang="cs-CZ" sz="2000" b="1" dirty="0"/>
          </a:p>
          <a:p>
            <a:r>
              <a:rPr lang="cs-CZ" altLang="cs-CZ" sz="2000" b="1" dirty="0" smtClean="0"/>
              <a:t>VARS BRNO a.s.</a:t>
            </a:r>
            <a:endParaRPr lang="cs-CZ" altLang="cs-CZ" sz="2000" b="1" dirty="0"/>
          </a:p>
          <a:p>
            <a:endParaRPr lang="cs-CZ" altLang="cs-CZ" sz="2000" dirty="0"/>
          </a:p>
        </p:txBody>
      </p:sp>
      <p:grpSp>
        <p:nvGrpSpPr>
          <p:cNvPr id="7" name="Skupina 1">
            <a:extLst/>
          </p:cNvPr>
          <p:cNvGrpSpPr>
            <a:grpSpLocks/>
          </p:cNvGrpSpPr>
          <p:nvPr/>
        </p:nvGrpSpPr>
        <p:grpSpPr bwMode="auto">
          <a:xfrm>
            <a:off x="2699792" y="260648"/>
            <a:ext cx="5905500" cy="789960"/>
            <a:chOff x="2483751" y="190538"/>
            <a:chExt cx="6048308" cy="803749"/>
          </a:xfrm>
        </p:grpSpPr>
        <p:sp>
          <p:nvSpPr>
            <p:cNvPr id="8" name="Obdélník 7">
              <a:extLst/>
            </p:cNvPr>
            <p:cNvSpPr/>
            <p:nvPr/>
          </p:nvSpPr>
          <p:spPr>
            <a:xfrm>
              <a:off x="3708045" y="190538"/>
              <a:ext cx="4824014" cy="57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pic>
          <p:nvPicPr>
            <p:cNvPr id="9" name="Picture 2" descr="D:\Users\Janosikova\Desktop\logo-eu-op-pik.png">
              <a:extLst/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51" y="190676"/>
              <a:ext cx="2876223" cy="803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D:\Users\Janosikova\Desktop\logo-mpo.png">
              <a:extLst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865" y="307313"/>
              <a:ext cx="1152445" cy="552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Konference Technologické trendy v silniční dopravě, Olomouc, 27. 11. 2018</a:t>
            </a:r>
          </a:p>
        </p:txBody>
      </p:sp>
      <p:sp>
        <p:nvSpPr>
          <p:cNvPr id="6148" name="Podnadpis 2">
            <a:extLst>
              <a:ext uri="{FF2B5EF4-FFF2-40B4-BE49-F238E27FC236}">
                <a16:creationId xmlns:a16="http://schemas.microsoft.com/office/drawing/2014/main" xmlns="" id="{A9C31C6A-4510-4257-9FFC-627E295C68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827584" y="2028825"/>
            <a:ext cx="7895976" cy="482917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cs-CZ" altLang="cs-CZ" sz="2000" b="1" dirty="0">
                <a:solidFill>
                  <a:srgbClr val="003399"/>
                </a:solidFill>
              </a:rPr>
              <a:t>Obsah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altLang="cs-CZ" sz="2000" dirty="0"/>
              <a:t>Charakteristika průmyslových a společenských </a:t>
            </a:r>
            <a:r>
              <a:rPr lang="cs-CZ" altLang="cs-CZ" sz="2000" dirty="0" smtClean="0"/>
              <a:t>změn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altLang="cs-CZ" sz="2000" dirty="0"/>
              <a:t>Popis hlavních trendů technologického </a:t>
            </a:r>
            <a:r>
              <a:rPr lang="cs-CZ" altLang="cs-CZ" sz="2000" dirty="0" smtClean="0"/>
              <a:t>vývoje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altLang="cs-CZ" sz="2000" dirty="0"/>
              <a:t>Identifikace vhodných způsobů uplatnění nových technologií a </a:t>
            </a:r>
            <a:r>
              <a:rPr lang="cs-CZ" altLang="cs-CZ" sz="2000" dirty="0" smtClean="0"/>
              <a:t>přístupů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altLang="cs-CZ" sz="2000" dirty="0"/>
              <a:t>Identifikace bariér bránících uplatnění nových technologií a přístupů v praxi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altLang="cs-CZ" sz="2000" dirty="0" smtClean="0"/>
              <a:t>Závěr</a:t>
            </a:r>
            <a:endParaRPr lang="cs-CZ" altLang="cs-CZ" sz="2000" dirty="0"/>
          </a:p>
          <a:p>
            <a:pPr>
              <a:defRPr/>
            </a:pPr>
            <a:endParaRPr lang="cs-CZ" altLang="cs-CZ" sz="2000" dirty="0"/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552592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6419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432888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84EB6B38-5DA2-4F5A-B2EA-DB5B28615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6644" y="6121259"/>
            <a:ext cx="21336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2E2856-1768-437F-9E37-32F7C1C9B6FB}" type="slidenum">
              <a:rPr kumimoji="0" lang="cs-CZ" altLang="cs-CZ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5195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Konference Technologické trendy v silniční dopravě, Olomouc, 27. 11. 2018</a:t>
            </a:r>
          </a:p>
        </p:txBody>
      </p:sp>
      <p:sp>
        <p:nvSpPr>
          <p:cNvPr id="6148" name="Podnadpis 2">
            <a:extLst>
              <a:ext uri="{FF2B5EF4-FFF2-40B4-BE49-F238E27FC236}">
                <a16:creationId xmlns:a16="http://schemas.microsoft.com/office/drawing/2014/main" xmlns="" id="{A9C31C6A-4510-4257-9FFC-627E295C68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11821" y="1916832"/>
            <a:ext cx="1872208" cy="482917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cs-CZ" altLang="cs-CZ" sz="2000" b="1" dirty="0" smtClean="0">
                <a:solidFill>
                  <a:srgbClr val="003399"/>
                </a:solidFill>
              </a:rPr>
              <a:t>Motto</a:t>
            </a:r>
            <a:endParaRPr lang="cs-CZ" altLang="cs-CZ" sz="2000" b="1" dirty="0">
              <a:solidFill>
                <a:srgbClr val="003399"/>
              </a:solidFill>
            </a:endParaRPr>
          </a:p>
          <a:p>
            <a:pPr marL="0" indent="0">
              <a:buNone/>
              <a:defRPr/>
            </a:pPr>
            <a:r>
              <a:rPr lang="cs-CZ" altLang="cs-CZ" sz="2000" dirty="0" smtClean="0"/>
              <a:t>Náš stát není schopen ani v době ekonomického boomu dobudovat základní komunikační infrastrukturu.</a:t>
            </a:r>
            <a:endParaRPr lang="cs-CZ" altLang="cs-CZ" sz="2000" dirty="0"/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552592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6419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432888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84EB6B38-5DA2-4F5A-B2EA-DB5B28615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6644" y="6121259"/>
            <a:ext cx="21336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2E2856-1768-437F-9E37-32F7C1C9B6FB}" type="slidenum">
              <a:rPr kumimoji="0" lang="cs-CZ" altLang="cs-CZ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0" name="Picture 2" descr="Map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680" y="1327650"/>
            <a:ext cx="6634288" cy="479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0336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 11. 2018</a:t>
            </a:r>
          </a:p>
        </p:txBody>
      </p:sp>
      <p:sp>
        <p:nvSpPr>
          <p:cNvPr id="6148" name="Podnadpis 2">
            <a:extLst>
              <a:ext uri="{FF2B5EF4-FFF2-40B4-BE49-F238E27FC236}">
                <a16:creationId xmlns:a16="http://schemas.microsoft.com/office/drawing/2014/main" xmlns="" id="{A9C31C6A-4510-4257-9FFC-627E295C68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55704" y="1357793"/>
            <a:ext cx="7895976" cy="500211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altLang="cs-CZ" sz="2000" b="1" dirty="0">
                <a:solidFill>
                  <a:srgbClr val="003399"/>
                </a:solidFill>
              </a:rPr>
              <a:t>1</a:t>
            </a:r>
            <a:r>
              <a:rPr lang="cs-CZ" altLang="cs-CZ" sz="2000" b="1" dirty="0" smtClean="0">
                <a:solidFill>
                  <a:srgbClr val="003399"/>
                </a:solidFill>
              </a:rPr>
              <a:t>. </a:t>
            </a:r>
            <a:r>
              <a:rPr lang="cs-CZ" altLang="cs-CZ" sz="2000" b="1" dirty="0">
                <a:solidFill>
                  <a:srgbClr val="003399"/>
                </a:solidFill>
              </a:rPr>
              <a:t>Charakteristika průmyslových a společenských </a:t>
            </a:r>
            <a:r>
              <a:rPr lang="cs-CZ" altLang="cs-CZ" sz="2000" b="1" dirty="0" smtClean="0">
                <a:solidFill>
                  <a:srgbClr val="003399"/>
                </a:solidFill>
              </a:rPr>
              <a:t>změn</a:t>
            </a:r>
            <a:endParaRPr lang="cs-CZ" altLang="cs-CZ" sz="2000" b="1" dirty="0">
              <a:solidFill>
                <a:srgbClr val="003399"/>
              </a:solidFill>
            </a:endParaRP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endParaRPr lang="cs-CZ" altLang="cs-CZ" sz="1400" dirty="0" smtClean="0">
              <a:ea typeface="+mn-ea"/>
              <a:cs typeface="+mn-cs"/>
            </a:endParaRP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endParaRPr lang="cs-CZ" altLang="cs-CZ" sz="1400" dirty="0" smtClean="0">
              <a:ea typeface="+mn-ea"/>
              <a:cs typeface="+mn-cs"/>
            </a:endParaRPr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552592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6419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432888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68612273-526C-4378-87D5-B9FD6B49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6644" y="6121259"/>
            <a:ext cx="2133600" cy="476250"/>
          </a:xfrm>
        </p:spPr>
        <p:txBody>
          <a:bodyPr/>
          <a:lstStyle/>
          <a:p>
            <a:pPr>
              <a:defRPr/>
            </a:pPr>
            <a:fld id="{2F2E2856-1768-437F-9E37-32F7C1C9B6FB}" type="slidenum">
              <a:rPr lang="cs-CZ" altLang="cs-CZ" b="1" smtClean="0"/>
              <a:pPr>
                <a:defRPr/>
              </a:pPr>
              <a:t>4</a:t>
            </a:fld>
            <a:endParaRPr lang="cs-CZ" alt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358753"/>
            <a:ext cx="4608512" cy="259516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283968" y="1880002"/>
            <a:ext cx="4608512" cy="441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Posun společenské poptávky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Mobilita jako </a:t>
            </a:r>
            <a:r>
              <a:rPr lang="cs-CZ" altLang="cs-CZ" sz="1400" dirty="0" smtClean="0"/>
              <a:t>služba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/>
              <a:t>Sdílené prostředky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Globální </a:t>
            </a:r>
            <a:r>
              <a:rPr lang="cs-CZ" altLang="cs-CZ" sz="1400" dirty="0" smtClean="0"/>
              <a:t>ekonomika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/>
              <a:t>Nárůst potřeby přepravních výkonů</a:t>
            </a:r>
            <a:endParaRPr lang="cs-CZ" altLang="cs-CZ" sz="1400" dirty="0"/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/>
              <a:t>Podpora </a:t>
            </a:r>
            <a:r>
              <a:rPr lang="cs-CZ" altLang="cs-CZ" sz="1400" dirty="0"/>
              <a:t>multimodální dopravy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/>
              <a:t>Důraz </a:t>
            </a:r>
            <a:r>
              <a:rPr lang="cs-CZ" altLang="cs-CZ" sz="1400" dirty="0"/>
              <a:t>na environmentální </a:t>
            </a:r>
            <a:r>
              <a:rPr lang="cs-CZ" altLang="cs-CZ" sz="1400" dirty="0" smtClean="0"/>
              <a:t>aspekty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/>
              <a:t>Reflexe klimatických změn</a:t>
            </a:r>
            <a:endParaRPr lang="cs-CZ" altLang="cs-CZ" sz="1400" dirty="0"/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Komplikované získávání vztahu k </a:t>
            </a:r>
            <a:r>
              <a:rPr lang="cs-CZ" altLang="cs-CZ" sz="1400" dirty="0" smtClean="0"/>
              <a:t>pozemkům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/>
              <a:t>Očekávání nasazování asistovaných a autonomních vozidel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/>
              <a:t>Poptávka po omezení hluku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/>
              <a:t>Poptávka po strategii parkování</a:t>
            </a:r>
            <a:endParaRPr lang="cs-CZ" alt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7545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 11. 2018</a:t>
            </a:r>
          </a:p>
        </p:txBody>
      </p:sp>
      <p:sp>
        <p:nvSpPr>
          <p:cNvPr id="6148" name="Podnadpis 2">
            <a:extLst>
              <a:ext uri="{FF2B5EF4-FFF2-40B4-BE49-F238E27FC236}">
                <a16:creationId xmlns:a16="http://schemas.microsoft.com/office/drawing/2014/main" xmlns="" id="{A9C31C6A-4510-4257-9FFC-627E295C68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83568" y="1352962"/>
            <a:ext cx="7895976" cy="500211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altLang="cs-CZ" sz="2000" b="1" dirty="0">
                <a:solidFill>
                  <a:srgbClr val="003399"/>
                </a:solidFill>
              </a:rPr>
              <a:t>1</a:t>
            </a:r>
            <a:r>
              <a:rPr lang="cs-CZ" altLang="cs-CZ" sz="2000" b="1" dirty="0" smtClean="0">
                <a:solidFill>
                  <a:srgbClr val="003399"/>
                </a:solidFill>
              </a:rPr>
              <a:t>. </a:t>
            </a:r>
            <a:r>
              <a:rPr lang="cs-CZ" altLang="cs-CZ" sz="2000" b="1" dirty="0">
                <a:solidFill>
                  <a:srgbClr val="003399"/>
                </a:solidFill>
              </a:rPr>
              <a:t>Charakteristika průmyslových a společenských </a:t>
            </a:r>
            <a:r>
              <a:rPr lang="cs-CZ" altLang="cs-CZ" sz="2000" b="1" dirty="0" smtClean="0">
                <a:solidFill>
                  <a:srgbClr val="003399"/>
                </a:solidFill>
              </a:rPr>
              <a:t>změn</a:t>
            </a:r>
            <a:endParaRPr lang="cs-CZ" altLang="cs-CZ" sz="2000" b="1" dirty="0">
              <a:solidFill>
                <a:srgbClr val="003399"/>
              </a:solidFill>
            </a:endParaRPr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552592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6419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432888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68612273-526C-4378-87D5-B9FD6B49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6644" y="6121259"/>
            <a:ext cx="2133600" cy="476250"/>
          </a:xfrm>
        </p:spPr>
        <p:txBody>
          <a:bodyPr/>
          <a:lstStyle/>
          <a:p>
            <a:pPr>
              <a:defRPr/>
            </a:pPr>
            <a:fld id="{2F2E2856-1768-437F-9E37-32F7C1C9B6FB}" type="slidenum">
              <a:rPr lang="cs-CZ" altLang="cs-CZ" b="1" smtClean="0"/>
              <a:pPr>
                <a:defRPr/>
              </a:pPr>
              <a:t>5</a:t>
            </a:fld>
            <a:endParaRPr lang="cs-CZ" altLang="cs-CZ" b="1" dirty="0"/>
          </a:p>
        </p:txBody>
      </p:sp>
      <p:pic>
        <p:nvPicPr>
          <p:cNvPr id="1026" name="Picture 2" descr="LCMS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198" y="2014546"/>
            <a:ext cx="3977105" cy="269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67544" y="1906666"/>
            <a:ext cx="4589654" cy="4196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2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cs-CZ" dirty="0"/>
              <a:t>Nov</a:t>
            </a:r>
            <a:r>
              <a:rPr lang="cs-CZ" altLang="cs-CZ" dirty="0"/>
              <a:t>é technologické možnosti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Počítačové projektování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Projektování ve 3D (BIM)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err="1"/>
              <a:t>Fotogrametrie</a:t>
            </a:r>
            <a:r>
              <a:rPr lang="cs-CZ" altLang="cs-CZ" sz="1400" dirty="0"/>
              <a:t>, 3D skenování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Stavební stroje naváděné podle 3D modelů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Údržba podporovaná moderními IT prostředky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Nově možnosti diagnostiky a sběru dat</a:t>
            </a:r>
          </a:p>
          <a:p>
            <a:pPr marL="1200150" lvl="4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Automatizace</a:t>
            </a:r>
          </a:p>
          <a:p>
            <a:pPr marL="1200150" lvl="4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Plošnost</a:t>
            </a:r>
          </a:p>
          <a:p>
            <a:pPr marL="1200150" lvl="4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Nízká cena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Laboratorní modely stárnutí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Nové materiály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79678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101" y="3284984"/>
            <a:ext cx="5051085" cy="2584532"/>
          </a:xfrm>
          <a:prstGeom prst="rect">
            <a:avLst/>
          </a:prstGeom>
        </p:spPr>
      </p:pic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 11. 2018</a:t>
            </a:r>
          </a:p>
        </p:txBody>
      </p:sp>
      <p:sp>
        <p:nvSpPr>
          <p:cNvPr id="6148" name="Podnadpis 2">
            <a:extLst>
              <a:ext uri="{FF2B5EF4-FFF2-40B4-BE49-F238E27FC236}">
                <a16:creationId xmlns:a16="http://schemas.microsoft.com/office/drawing/2014/main" xmlns="" id="{A9C31C6A-4510-4257-9FFC-627E295C68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24012" y="1622654"/>
            <a:ext cx="7895976" cy="482917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altLang="cs-CZ" sz="2000" b="1" dirty="0">
                <a:solidFill>
                  <a:srgbClr val="003399"/>
                </a:solidFill>
              </a:rPr>
              <a:t>2</a:t>
            </a:r>
            <a:r>
              <a:rPr lang="cs-CZ" altLang="cs-CZ" sz="2000" b="1" dirty="0" smtClean="0">
                <a:solidFill>
                  <a:srgbClr val="003399"/>
                </a:solidFill>
              </a:rPr>
              <a:t>. </a:t>
            </a:r>
            <a:r>
              <a:rPr lang="cs-CZ" altLang="cs-CZ" sz="2000" b="1" dirty="0">
                <a:solidFill>
                  <a:srgbClr val="003399"/>
                </a:solidFill>
              </a:rPr>
              <a:t>Popis hlavních trendů technologického vývoje</a:t>
            </a:r>
          </a:p>
          <a:p>
            <a:pPr marL="285750" lvl="2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cs-CZ" sz="1800" dirty="0" err="1" smtClean="0">
                <a:ea typeface="+mn-ea"/>
                <a:cs typeface="+mn-cs"/>
              </a:rPr>
              <a:t>Digitalizace</a:t>
            </a:r>
            <a:r>
              <a:rPr lang="en-US" altLang="cs-CZ" sz="1800" dirty="0" smtClean="0">
                <a:ea typeface="+mn-ea"/>
                <a:cs typeface="+mn-cs"/>
              </a:rPr>
              <a:t> pro</a:t>
            </a:r>
            <a:r>
              <a:rPr lang="cs-CZ" altLang="cs-CZ" sz="1800" dirty="0" err="1" smtClean="0">
                <a:ea typeface="+mn-ea"/>
                <a:cs typeface="+mn-cs"/>
              </a:rPr>
              <a:t>jektování</a:t>
            </a:r>
            <a:endParaRPr lang="cs-CZ" altLang="cs-CZ" sz="1800" dirty="0" smtClean="0">
              <a:ea typeface="+mn-ea"/>
              <a:cs typeface="+mn-cs"/>
            </a:endParaRP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BIM</a:t>
            </a:r>
          </a:p>
          <a:p>
            <a:pPr marL="1200150" lvl="4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3D</a:t>
            </a:r>
          </a:p>
          <a:p>
            <a:pPr marL="1200150" lvl="4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Koordinace</a:t>
            </a:r>
          </a:p>
          <a:p>
            <a:pPr marL="1200150" lvl="4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Změnové řízení</a:t>
            </a:r>
          </a:p>
          <a:p>
            <a:pPr marL="1200150" lvl="4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Komunikace</a:t>
            </a:r>
          </a:p>
          <a:p>
            <a:pPr marL="1200150" lvl="4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Prefabrikace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Tvorba geodetických podkladů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Vizualizace staveb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Digitalizace legálních kroků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endParaRPr lang="cs-CZ" altLang="cs-CZ" sz="1400" dirty="0" smtClean="0">
              <a:ea typeface="+mn-ea"/>
              <a:cs typeface="+mn-cs"/>
            </a:endParaRP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endParaRPr lang="cs-CZ" altLang="cs-CZ" sz="1400" dirty="0" smtClean="0">
              <a:ea typeface="+mn-ea"/>
              <a:cs typeface="+mn-cs"/>
            </a:endParaRP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endParaRPr lang="cs-CZ" altLang="cs-CZ" sz="1400" dirty="0" smtClean="0">
              <a:ea typeface="+mn-ea"/>
              <a:cs typeface="+mn-cs"/>
            </a:endParaRPr>
          </a:p>
          <a:p>
            <a:pPr marL="0" lvl="2" indent="0">
              <a:spcBef>
                <a:spcPts val="400"/>
              </a:spcBef>
              <a:spcAft>
                <a:spcPts val="400"/>
              </a:spcAft>
              <a:buNone/>
              <a:defRPr/>
            </a:pPr>
            <a:endParaRPr lang="cs-CZ" altLang="cs-CZ" sz="1800" dirty="0" smtClean="0">
              <a:ea typeface="+mn-ea"/>
              <a:cs typeface="+mn-cs"/>
            </a:endParaRPr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552592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6419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432888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68612273-526C-4378-87D5-B9FD6B49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6644" y="6121259"/>
            <a:ext cx="2133600" cy="476250"/>
          </a:xfrm>
        </p:spPr>
        <p:txBody>
          <a:bodyPr/>
          <a:lstStyle/>
          <a:p>
            <a:pPr>
              <a:defRPr/>
            </a:pPr>
            <a:fld id="{2F2E2856-1768-437F-9E37-32F7C1C9B6FB}" type="slidenum">
              <a:rPr lang="cs-CZ" altLang="cs-CZ" b="1" smtClean="0"/>
              <a:pPr>
                <a:defRPr/>
              </a:pPr>
              <a:t>6</a:t>
            </a:fld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40345968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 11. 2018</a:t>
            </a:r>
          </a:p>
        </p:txBody>
      </p:sp>
      <p:sp>
        <p:nvSpPr>
          <p:cNvPr id="6148" name="Podnadpis 2">
            <a:extLst>
              <a:ext uri="{FF2B5EF4-FFF2-40B4-BE49-F238E27FC236}">
                <a16:creationId xmlns:a16="http://schemas.microsoft.com/office/drawing/2014/main" xmlns="" id="{A9C31C6A-4510-4257-9FFC-627E295C68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39552" y="1438620"/>
            <a:ext cx="7895976" cy="482917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altLang="cs-CZ" sz="2000" b="1" dirty="0">
                <a:solidFill>
                  <a:srgbClr val="003399"/>
                </a:solidFill>
              </a:rPr>
              <a:t>2</a:t>
            </a:r>
            <a:r>
              <a:rPr lang="cs-CZ" altLang="cs-CZ" sz="2000" b="1" dirty="0" smtClean="0">
                <a:solidFill>
                  <a:srgbClr val="003399"/>
                </a:solidFill>
              </a:rPr>
              <a:t>. </a:t>
            </a:r>
            <a:r>
              <a:rPr lang="cs-CZ" altLang="cs-CZ" sz="2000" b="1" dirty="0">
                <a:solidFill>
                  <a:srgbClr val="003399"/>
                </a:solidFill>
              </a:rPr>
              <a:t>Popis hlavních trendů technologického vývoje</a:t>
            </a:r>
          </a:p>
          <a:p>
            <a:pPr marL="285750" lvl="2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800" dirty="0" smtClean="0">
                <a:ea typeface="+mn-ea"/>
                <a:cs typeface="+mn-cs"/>
              </a:rPr>
              <a:t>Materiály a technologie</a:t>
            </a:r>
            <a:endParaRPr lang="en-US" altLang="cs-CZ" sz="1800" dirty="0" smtClean="0">
              <a:ea typeface="+mn-ea"/>
              <a:cs typeface="+mn-cs"/>
            </a:endParaRP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Long-</a:t>
            </a:r>
            <a:r>
              <a:rPr lang="cs-CZ" altLang="cs-CZ" sz="1400" dirty="0" err="1" smtClean="0">
                <a:ea typeface="+mn-ea"/>
                <a:cs typeface="+mn-cs"/>
              </a:rPr>
              <a:t>life</a:t>
            </a:r>
            <a:r>
              <a:rPr lang="cs-CZ" altLang="cs-CZ" sz="1400" dirty="0" smtClean="0">
                <a:ea typeface="+mn-ea"/>
                <a:cs typeface="+mn-cs"/>
              </a:rPr>
              <a:t> </a:t>
            </a:r>
            <a:r>
              <a:rPr lang="cs-CZ" altLang="cs-CZ" sz="1400" dirty="0" err="1" smtClean="0">
                <a:ea typeface="+mn-ea"/>
                <a:cs typeface="+mn-cs"/>
              </a:rPr>
              <a:t>pavement</a:t>
            </a:r>
            <a:endParaRPr lang="cs-CZ" altLang="cs-CZ" sz="1400" dirty="0" smtClean="0">
              <a:ea typeface="+mn-ea"/>
              <a:cs typeface="+mn-cs"/>
            </a:endParaRP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cs-CZ" sz="1400" dirty="0" err="1" smtClean="0">
                <a:ea typeface="+mn-ea"/>
                <a:cs typeface="+mn-cs"/>
              </a:rPr>
              <a:t>Vylep</a:t>
            </a:r>
            <a:r>
              <a:rPr lang="cs-CZ" altLang="cs-CZ" sz="1400" dirty="0" err="1" smtClean="0">
                <a:ea typeface="+mn-ea"/>
                <a:cs typeface="+mn-cs"/>
              </a:rPr>
              <a:t>šené</a:t>
            </a:r>
            <a:r>
              <a:rPr lang="cs-CZ" altLang="cs-CZ" sz="1400" dirty="0" smtClean="0">
                <a:ea typeface="+mn-ea"/>
                <a:cs typeface="+mn-cs"/>
              </a:rPr>
              <a:t> mechanicko-fyzikální vlastnosti (pevnost, elasticita, odolnost)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Nové přísady (vlákna, </a:t>
            </a:r>
            <a:r>
              <a:rPr lang="cs-CZ" altLang="cs-CZ" sz="1400" dirty="0" err="1" smtClean="0">
                <a:ea typeface="+mn-ea"/>
                <a:cs typeface="+mn-cs"/>
              </a:rPr>
              <a:t>nanomateriály</a:t>
            </a:r>
            <a:r>
              <a:rPr lang="cs-CZ" altLang="cs-CZ" sz="1400" dirty="0" smtClean="0">
                <a:ea typeface="+mn-ea"/>
                <a:cs typeface="+mn-cs"/>
              </a:rPr>
              <a:t>, vosky)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Prostředky sekundární ochrany (impregnace, penetrace)</a:t>
            </a:r>
          </a:p>
          <a:p>
            <a:pPr marL="285750" lvl="2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800" dirty="0" smtClean="0">
                <a:ea typeface="+mn-ea"/>
                <a:cs typeface="+mn-cs"/>
              </a:rPr>
              <a:t>Optimalizace prací a postupů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Rychle aplikovatelné materiály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Optimální návaznost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Moderní strojní vybavení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>
                <a:ea typeface="+mn-ea"/>
                <a:cs typeface="+mn-cs"/>
              </a:rPr>
              <a:t>Kontrola nebo řízení ve 3D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endParaRPr lang="cs-CZ" altLang="cs-CZ" sz="1400" dirty="0" smtClean="0">
              <a:ea typeface="+mn-ea"/>
              <a:cs typeface="+mn-cs"/>
            </a:endParaRPr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552592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6419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432888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68612273-526C-4378-87D5-B9FD6B49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6644" y="6121259"/>
            <a:ext cx="2133600" cy="476250"/>
          </a:xfrm>
        </p:spPr>
        <p:txBody>
          <a:bodyPr/>
          <a:lstStyle/>
          <a:p>
            <a:pPr>
              <a:defRPr/>
            </a:pPr>
            <a:fld id="{2F2E2856-1768-437F-9E37-32F7C1C9B6FB}" type="slidenum">
              <a:rPr lang="cs-CZ" altLang="cs-CZ" b="1" smtClean="0"/>
              <a:pPr>
                <a:defRPr/>
              </a:pPr>
              <a:t>7</a:t>
            </a:fld>
            <a:endParaRPr lang="cs-CZ" alt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86680"/>
            <a:ext cx="4083404" cy="260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68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 11. 2018</a:t>
            </a:r>
          </a:p>
        </p:txBody>
      </p:sp>
      <p:sp>
        <p:nvSpPr>
          <p:cNvPr id="6148" name="Podnadpis 2">
            <a:extLst>
              <a:ext uri="{FF2B5EF4-FFF2-40B4-BE49-F238E27FC236}">
                <a16:creationId xmlns:a16="http://schemas.microsoft.com/office/drawing/2014/main" xmlns="" id="{A9C31C6A-4510-4257-9FFC-627E295C68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83568" y="1312882"/>
            <a:ext cx="7895976" cy="500211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altLang="cs-CZ" sz="2000" b="1" dirty="0">
                <a:solidFill>
                  <a:srgbClr val="003399"/>
                </a:solidFill>
              </a:rPr>
              <a:t>2</a:t>
            </a:r>
            <a:r>
              <a:rPr lang="cs-CZ" altLang="cs-CZ" sz="2000" b="1" dirty="0" smtClean="0">
                <a:solidFill>
                  <a:srgbClr val="003399"/>
                </a:solidFill>
              </a:rPr>
              <a:t>. </a:t>
            </a:r>
            <a:r>
              <a:rPr lang="cs-CZ" altLang="cs-CZ" sz="2000" b="1" dirty="0">
                <a:solidFill>
                  <a:srgbClr val="003399"/>
                </a:solidFill>
              </a:rPr>
              <a:t>Popis hlavních trendů technologického </a:t>
            </a:r>
            <a:r>
              <a:rPr lang="cs-CZ" altLang="cs-CZ" sz="2000" b="1" dirty="0" smtClean="0">
                <a:solidFill>
                  <a:srgbClr val="003399"/>
                </a:solidFill>
              </a:rPr>
              <a:t>vývoje</a:t>
            </a:r>
            <a:endParaRPr lang="cs-CZ" altLang="cs-CZ" sz="2000" b="1" dirty="0">
              <a:solidFill>
                <a:srgbClr val="003399"/>
              </a:solidFill>
            </a:endParaRPr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552592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6419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432888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68612273-526C-4378-87D5-B9FD6B49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6644" y="6121259"/>
            <a:ext cx="2133600" cy="476250"/>
          </a:xfrm>
        </p:spPr>
        <p:txBody>
          <a:bodyPr/>
          <a:lstStyle/>
          <a:p>
            <a:pPr>
              <a:defRPr/>
            </a:pPr>
            <a:fld id="{2F2E2856-1768-437F-9E37-32F7C1C9B6FB}" type="slidenum">
              <a:rPr lang="cs-CZ" altLang="cs-CZ" b="1" smtClean="0"/>
              <a:pPr>
                <a:defRPr/>
              </a:pPr>
              <a:t>8</a:t>
            </a:fld>
            <a:endParaRPr lang="cs-CZ" altLang="cs-CZ" b="1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00357"/>
            <a:ext cx="4550643" cy="315264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80990" y="2015519"/>
            <a:ext cx="3535337" cy="367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Údržba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Koncepce LCC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Optimalizace prací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Snížení dopadu na životní prostředí a komfort </a:t>
            </a:r>
            <a:r>
              <a:rPr lang="cs-CZ" altLang="cs-CZ" sz="1400" dirty="0" smtClean="0"/>
              <a:t>uživatelů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/>
              <a:t>Sledování efektivity a kvality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/>
              <a:t>Zavádění počítačových modelů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/>
              <a:t>Sdílení informací o stavu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/>
              <a:t>„Komunitní“ získávání informací o stavu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/>
              <a:t>Uplatnění dat z BIM</a:t>
            </a:r>
            <a:endParaRPr lang="cs-CZ" alt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49657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4295BC-883D-4ADA-ADCC-47447571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xmlns="" id="{249060FD-F237-43B0-B156-8F09C1FA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8713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FFFFFF"/>
                </a:solidFill>
              </a:rPr>
              <a:t>Konference Technologické trendy v silniční dopravě, Olomouc, 27. 11. 2018</a:t>
            </a:r>
          </a:p>
        </p:txBody>
      </p:sp>
      <p:sp>
        <p:nvSpPr>
          <p:cNvPr id="6148" name="Podnadpis 2">
            <a:extLst>
              <a:ext uri="{FF2B5EF4-FFF2-40B4-BE49-F238E27FC236}">
                <a16:creationId xmlns:a16="http://schemas.microsoft.com/office/drawing/2014/main" xmlns="" id="{A9C31C6A-4510-4257-9FFC-627E295C689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83568" y="1327650"/>
            <a:ext cx="7895976" cy="71623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cs-CZ" sz="2000" b="1" dirty="0">
                <a:solidFill>
                  <a:srgbClr val="003399"/>
                </a:solidFill>
              </a:rPr>
              <a:t>3</a:t>
            </a:r>
            <a:r>
              <a:rPr lang="cs-CZ" altLang="cs-CZ" sz="2000" b="1" dirty="0" smtClean="0">
                <a:solidFill>
                  <a:srgbClr val="003399"/>
                </a:solidFill>
              </a:rPr>
              <a:t>. </a:t>
            </a:r>
            <a:r>
              <a:rPr lang="cs-CZ" altLang="cs-CZ" sz="2000" b="1" dirty="0">
                <a:solidFill>
                  <a:srgbClr val="003399"/>
                </a:solidFill>
              </a:rPr>
              <a:t>Identifikace vhodných způsobů uplatnění nových technologií a přístupů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endParaRPr lang="cs-CZ" altLang="cs-CZ" sz="1400" dirty="0">
              <a:ea typeface="+mn-ea"/>
              <a:cs typeface="+mn-cs"/>
            </a:endParaRPr>
          </a:p>
        </p:txBody>
      </p:sp>
      <p:pic>
        <p:nvPicPr>
          <p:cNvPr id="6150" name="Obrázek 6">
            <a:extLst>
              <a:ext uri="{FF2B5EF4-FFF2-40B4-BE49-F238E27FC236}">
                <a16:creationId xmlns:a16="http://schemas.microsoft.com/office/drawing/2014/main" xmlns="" id="{9AD2E8EE-64FB-4A14-8800-BB0AC9A6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1" y="552592"/>
            <a:ext cx="1138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10">
            <a:extLst>
              <a:ext uri="{FF2B5EF4-FFF2-40B4-BE49-F238E27FC236}">
                <a16:creationId xmlns:a16="http://schemas.microsoft.com/office/drawing/2014/main" xmlns="" id="{0129ACDB-78E9-45D4-B33B-BB521B05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6419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Users\Janosikova\Desktop\logo-eu-op-pik.png">
            <a:extLst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4" y="432888"/>
            <a:ext cx="2927424" cy="8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68612273-526C-4378-87D5-B9FD6B49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6644" y="6121259"/>
            <a:ext cx="2133600" cy="476250"/>
          </a:xfrm>
        </p:spPr>
        <p:txBody>
          <a:bodyPr/>
          <a:lstStyle/>
          <a:p>
            <a:pPr>
              <a:defRPr/>
            </a:pPr>
            <a:fld id="{2F2E2856-1768-437F-9E37-32F7C1C9B6FB}" type="slidenum">
              <a:rPr lang="cs-CZ" altLang="cs-CZ" b="1" smtClean="0"/>
              <a:pPr>
                <a:defRPr/>
              </a:pPr>
              <a:t>9</a:t>
            </a:fld>
            <a:endParaRPr lang="cs-CZ" alt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5556" y="2094844"/>
            <a:ext cx="799288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Projektování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BIM 4D – 6D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Standardizace liniových staveb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Vhodné SW a IT </a:t>
            </a:r>
            <a:r>
              <a:rPr lang="cs-CZ" altLang="cs-CZ" sz="1400" dirty="0" smtClean="0"/>
              <a:t>vybavení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/>
              <a:t>CDE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Reflexe asistovaného a autonomního řízení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/>
              <a:t>Popis </a:t>
            </a:r>
            <a:r>
              <a:rPr lang="cs-CZ" altLang="cs-CZ" sz="1400" dirty="0"/>
              <a:t>struktur a jejich vazeb na údržbu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 smtClean="0"/>
              <a:t>Projekce </a:t>
            </a:r>
            <a:r>
              <a:rPr lang="cs-CZ" altLang="cs-CZ" sz="1400" dirty="0"/>
              <a:t>nákladů v LCC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Vazba na GIS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Sběr 3D dat</a:t>
            </a:r>
          </a:p>
          <a:p>
            <a:pPr marL="742950" lvl="3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3D modelování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176" y="1722988"/>
            <a:ext cx="2371725" cy="21145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0542" y="3573016"/>
            <a:ext cx="3001336" cy="268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596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ertrac_1">
  <a:themeElements>
    <a:clrScheme name="Prezentace_ertrac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ace_ertrac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e_ertrac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ertrac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ertrac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ertrac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ertrac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ertrac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ertrac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ertrac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ertrac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ertrac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ertrac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ertrac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2420</TotalTime>
  <Words>819</Words>
  <Application>Microsoft Office PowerPoint</Application>
  <PresentationFormat>Předvádění na obrazovce (4:3)</PresentationFormat>
  <Paragraphs>166</Paragraphs>
  <Slides>15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Wingdings</vt:lpstr>
      <vt:lpstr>Prezentace_ertrac_1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Vám za pozornost.</vt:lpstr>
    </vt:vector>
  </TitlesOfParts>
  <Company>CDV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Zedkova</dc:creator>
  <cp:lastModifiedBy>Janka Leštinská</cp:lastModifiedBy>
  <cp:revision>233</cp:revision>
  <cp:lastPrinted>2018-11-12T09:48:35Z</cp:lastPrinted>
  <dcterms:created xsi:type="dcterms:W3CDTF">2010-04-28T12:39:36Z</dcterms:created>
  <dcterms:modified xsi:type="dcterms:W3CDTF">2018-11-27T06:22:48Z</dcterms:modified>
</cp:coreProperties>
</file>